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sldIdLst>
    <p:sldId id="256" r:id="rId2"/>
    <p:sldId id="296" r:id="rId3"/>
    <p:sldId id="274" r:id="rId4"/>
    <p:sldId id="277" r:id="rId5"/>
    <p:sldId id="290" r:id="rId6"/>
    <p:sldId id="258" r:id="rId7"/>
    <p:sldId id="278" r:id="rId8"/>
    <p:sldId id="313" r:id="rId9"/>
    <p:sldId id="298" r:id="rId10"/>
    <p:sldId id="297" r:id="rId11"/>
    <p:sldId id="284" r:id="rId12"/>
    <p:sldId id="259" r:id="rId13"/>
    <p:sldId id="280" r:id="rId14"/>
    <p:sldId id="282" r:id="rId15"/>
    <p:sldId id="320" r:id="rId16"/>
    <p:sldId id="299" r:id="rId17"/>
    <p:sldId id="286" r:id="rId18"/>
    <p:sldId id="317" r:id="rId19"/>
    <p:sldId id="281" r:id="rId20"/>
    <p:sldId id="285" r:id="rId21"/>
    <p:sldId id="318" r:id="rId22"/>
    <p:sldId id="321" r:id="rId23"/>
    <p:sldId id="319" r:id="rId24"/>
    <p:sldId id="315" r:id="rId25"/>
    <p:sldId id="302" r:id="rId26"/>
    <p:sldId id="264" r:id="rId27"/>
    <p:sldId id="303" r:id="rId28"/>
    <p:sldId id="265" r:id="rId29"/>
    <p:sldId id="267" r:id="rId30"/>
    <p:sldId id="269" r:id="rId31"/>
    <p:sldId id="304" r:id="rId32"/>
    <p:sldId id="305" r:id="rId33"/>
    <p:sldId id="276" r:id="rId34"/>
    <p:sldId id="272" r:id="rId35"/>
    <p:sldId id="306" r:id="rId36"/>
    <p:sldId id="260" r:id="rId37"/>
    <p:sldId id="275" r:id="rId38"/>
    <p:sldId id="309" r:id="rId39"/>
    <p:sldId id="310" r:id="rId40"/>
    <p:sldId id="311" r:id="rId41"/>
    <p:sldId id="312" r:id="rId42"/>
    <p:sldId id="288" r:id="rId43"/>
    <p:sldId id="292" r:id="rId44"/>
    <p:sldId id="293" r:id="rId45"/>
    <p:sldId id="294" r:id="rId46"/>
    <p:sldId id="283" r:id="rId47"/>
    <p:sldId id="279" r:id="rId48"/>
    <p:sldId id="314" r:id="rId49"/>
    <p:sldId id="316" r:id="rId50"/>
    <p:sldId id="307" r:id="rId51"/>
    <p:sldId id="30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4C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1"/>
    <p:restoredTop sz="94476"/>
  </p:normalViewPr>
  <p:slideViewPr>
    <p:cSldViewPr snapToGrid="0" snapToObjects="1">
      <p:cViewPr varScale="1">
        <p:scale>
          <a:sx n="109" d="100"/>
          <a:sy n="109" d="100"/>
        </p:scale>
        <p:origin x="690"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638572-47E7-444A-9D10-17B250C10728}" type="doc">
      <dgm:prSet loTypeId="urn:microsoft.com/office/officeart/2005/8/layout/process3" loCatId="" qsTypeId="urn:microsoft.com/office/officeart/2005/8/quickstyle/simple1" qsCatId="simple" csTypeId="urn:microsoft.com/office/officeart/2005/8/colors/accent1_2" csCatId="accent1" phldr="1"/>
      <dgm:spPr/>
    </dgm:pt>
    <dgm:pt modelId="{F882829E-39AA-794A-9B7E-2DA9A19D0AD8}">
      <dgm:prSet phldrT="[Text]"/>
      <dgm:spPr/>
      <dgm:t>
        <a:bodyPr/>
        <a:lstStyle/>
        <a:p>
          <a:r>
            <a:rPr lang="en-US" dirty="0"/>
            <a:t>Regions</a:t>
          </a:r>
        </a:p>
      </dgm:t>
    </dgm:pt>
    <dgm:pt modelId="{98894233-7108-254D-B302-499723C455EF}" type="parTrans" cxnId="{37B64E37-6B5E-C04D-8805-599E207B15E1}">
      <dgm:prSet/>
      <dgm:spPr/>
      <dgm:t>
        <a:bodyPr/>
        <a:lstStyle/>
        <a:p>
          <a:endParaRPr lang="en-US"/>
        </a:p>
      </dgm:t>
    </dgm:pt>
    <dgm:pt modelId="{D7E17D51-0BB6-0B4F-9020-9A9376982C4B}" type="sibTrans" cxnId="{37B64E37-6B5E-C04D-8805-599E207B15E1}">
      <dgm:prSet/>
      <dgm:spPr/>
      <dgm:t>
        <a:bodyPr/>
        <a:lstStyle/>
        <a:p>
          <a:endParaRPr lang="en-US" dirty="0"/>
        </a:p>
      </dgm:t>
    </dgm:pt>
    <dgm:pt modelId="{008DC43E-F967-524C-A308-6B569E26092A}">
      <dgm:prSet phldrT="[Text]"/>
      <dgm:spPr/>
      <dgm:t>
        <a:bodyPr/>
        <a:lstStyle/>
        <a:p>
          <a:r>
            <a:rPr lang="en-US" dirty="0"/>
            <a:t>Function </a:t>
          </a:r>
        </a:p>
      </dgm:t>
    </dgm:pt>
    <dgm:pt modelId="{13D9455E-DB2A-4845-AFCE-11AE607E7249}" type="parTrans" cxnId="{3B7A3FDA-7E44-1A4D-B714-B7D99664502E}">
      <dgm:prSet/>
      <dgm:spPr/>
      <dgm:t>
        <a:bodyPr/>
        <a:lstStyle/>
        <a:p>
          <a:endParaRPr lang="en-US"/>
        </a:p>
      </dgm:t>
    </dgm:pt>
    <dgm:pt modelId="{E282A797-B953-9846-BACE-A3A38FDB5F18}" type="sibTrans" cxnId="{3B7A3FDA-7E44-1A4D-B714-B7D99664502E}">
      <dgm:prSet/>
      <dgm:spPr/>
      <dgm:t>
        <a:bodyPr/>
        <a:lstStyle/>
        <a:p>
          <a:endParaRPr lang="en-US"/>
        </a:p>
      </dgm:t>
    </dgm:pt>
    <dgm:pt modelId="{2500EEA2-4452-B743-BEDE-FF6A06EEA92E}">
      <dgm:prSet/>
      <dgm:spPr/>
      <dgm:t>
        <a:bodyPr/>
        <a:lstStyle/>
        <a:p>
          <a:r>
            <a:rPr lang="en-US" dirty="0"/>
            <a:t>Fronto-thalamic</a:t>
          </a:r>
        </a:p>
      </dgm:t>
    </dgm:pt>
    <dgm:pt modelId="{FE95F489-7201-D640-8E28-E33B97CA3DC2}" type="parTrans" cxnId="{11074314-A56A-5846-A9FB-E2C4D0A4ACF7}">
      <dgm:prSet/>
      <dgm:spPr/>
      <dgm:t>
        <a:bodyPr/>
        <a:lstStyle/>
        <a:p>
          <a:endParaRPr lang="en-US"/>
        </a:p>
      </dgm:t>
    </dgm:pt>
    <dgm:pt modelId="{9FC9AF6F-8101-6F46-A131-1F147B37E2F0}" type="sibTrans" cxnId="{11074314-A56A-5846-A9FB-E2C4D0A4ACF7}">
      <dgm:prSet/>
      <dgm:spPr/>
      <dgm:t>
        <a:bodyPr/>
        <a:lstStyle/>
        <a:p>
          <a:endParaRPr lang="en-US"/>
        </a:p>
      </dgm:t>
    </dgm:pt>
    <dgm:pt modelId="{16CB00C1-02D7-8F41-8F37-317A97C89D7E}">
      <dgm:prSet/>
      <dgm:spPr/>
      <dgm:t>
        <a:bodyPr/>
        <a:lstStyle/>
        <a:p>
          <a:r>
            <a:rPr lang="en-US" dirty="0"/>
            <a:t>Limbic systems</a:t>
          </a:r>
        </a:p>
      </dgm:t>
    </dgm:pt>
    <dgm:pt modelId="{F3B8B3EC-2D88-6F44-8E13-4F5F799AD982}" type="parTrans" cxnId="{9B00EAA8-52FB-1248-AD76-4481CEBAC0E6}">
      <dgm:prSet/>
      <dgm:spPr/>
      <dgm:t>
        <a:bodyPr/>
        <a:lstStyle/>
        <a:p>
          <a:endParaRPr lang="en-US"/>
        </a:p>
      </dgm:t>
    </dgm:pt>
    <dgm:pt modelId="{F50C2FE4-F782-CB43-BFBF-8AA32E40FA6B}" type="sibTrans" cxnId="{9B00EAA8-52FB-1248-AD76-4481CEBAC0E6}">
      <dgm:prSet/>
      <dgm:spPr/>
      <dgm:t>
        <a:bodyPr/>
        <a:lstStyle/>
        <a:p>
          <a:endParaRPr lang="en-US"/>
        </a:p>
      </dgm:t>
    </dgm:pt>
    <dgm:pt modelId="{A53FED5F-FF20-7641-984D-378E274A1AFF}">
      <dgm:prSet/>
      <dgm:spPr/>
      <dgm:t>
        <a:bodyPr/>
        <a:lstStyle/>
        <a:p>
          <a:r>
            <a:rPr lang="en-US" dirty="0"/>
            <a:t>Corpus Callosum</a:t>
          </a:r>
        </a:p>
      </dgm:t>
    </dgm:pt>
    <dgm:pt modelId="{18A901A4-534D-D349-A810-B8D9ED8AC609}" type="parTrans" cxnId="{9CFE0C55-F21A-FD42-91B4-8E6E2CBB0B4A}">
      <dgm:prSet/>
      <dgm:spPr/>
      <dgm:t>
        <a:bodyPr/>
        <a:lstStyle/>
        <a:p>
          <a:endParaRPr lang="en-US"/>
        </a:p>
      </dgm:t>
    </dgm:pt>
    <dgm:pt modelId="{D5EF35FC-05D1-BD4F-9D82-074C64A5913B}" type="sibTrans" cxnId="{9CFE0C55-F21A-FD42-91B4-8E6E2CBB0B4A}">
      <dgm:prSet/>
      <dgm:spPr/>
      <dgm:t>
        <a:bodyPr/>
        <a:lstStyle/>
        <a:p>
          <a:endParaRPr lang="en-US"/>
        </a:p>
      </dgm:t>
    </dgm:pt>
    <dgm:pt modelId="{BB67E6DB-5E21-B547-8F82-17CC46C7939C}">
      <dgm:prSet/>
      <dgm:spPr/>
      <dgm:t>
        <a:bodyPr/>
        <a:lstStyle/>
        <a:p>
          <a:r>
            <a:rPr lang="en-US" dirty="0"/>
            <a:t>executive functioning </a:t>
          </a:r>
        </a:p>
      </dgm:t>
    </dgm:pt>
    <dgm:pt modelId="{0A52FEE7-AB9D-DE41-9CB7-24372A70245C}" type="parTrans" cxnId="{21AF08D1-F9F6-5349-AF4A-E8EF88DC9E5B}">
      <dgm:prSet/>
      <dgm:spPr/>
      <dgm:t>
        <a:bodyPr/>
        <a:lstStyle/>
        <a:p>
          <a:endParaRPr lang="en-US"/>
        </a:p>
      </dgm:t>
    </dgm:pt>
    <dgm:pt modelId="{8F13D044-CAC9-664A-B5E7-A05540792E9F}" type="sibTrans" cxnId="{21AF08D1-F9F6-5349-AF4A-E8EF88DC9E5B}">
      <dgm:prSet/>
      <dgm:spPr/>
      <dgm:t>
        <a:bodyPr/>
        <a:lstStyle/>
        <a:p>
          <a:endParaRPr lang="en-US"/>
        </a:p>
      </dgm:t>
    </dgm:pt>
    <dgm:pt modelId="{F15B0F5A-6601-AC45-A5D7-0233550CA489}">
      <dgm:prSet/>
      <dgm:spPr/>
      <dgm:t>
        <a:bodyPr/>
        <a:lstStyle/>
        <a:p>
          <a:r>
            <a:rPr lang="en-US" dirty="0"/>
            <a:t>sensory processing </a:t>
          </a:r>
        </a:p>
      </dgm:t>
    </dgm:pt>
    <dgm:pt modelId="{8348E10B-B9B0-574C-8DD5-29C61D3266B9}" type="parTrans" cxnId="{4899C3FD-B803-7C42-BAE9-E7E98C871B39}">
      <dgm:prSet/>
      <dgm:spPr/>
      <dgm:t>
        <a:bodyPr/>
        <a:lstStyle/>
        <a:p>
          <a:endParaRPr lang="en-US"/>
        </a:p>
      </dgm:t>
    </dgm:pt>
    <dgm:pt modelId="{F06F47BE-90E2-6145-BC5C-ABBE62B5F0F2}" type="sibTrans" cxnId="{4899C3FD-B803-7C42-BAE9-E7E98C871B39}">
      <dgm:prSet/>
      <dgm:spPr/>
      <dgm:t>
        <a:bodyPr/>
        <a:lstStyle/>
        <a:p>
          <a:endParaRPr lang="en-US"/>
        </a:p>
      </dgm:t>
    </dgm:pt>
    <dgm:pt modelId="{23999E41-C549-D94A-BA64-FEC52C5B9D9D}">
      <dgm:prSet/>
      <dgm:spPr/>
      <dgm:t>
        <a:bodyPr/>
        <a:lstStyle/>
        <a:p>
          <a:r>
            <a:rPr lang="en-US" dirty="0"/>
            <a:t>attention</a:t>
          </a:r>
        </a:p>
      </dgm:t>
    </dgm:pt>
    <dgm:pt modelId="{DBE15449-4BCC-284A-9240-F46E2EBD97AF}" type="parTrans" cxnId="{68CFCC24-97D0-3F46-B2C0-2E2AF9339CBE}">
      <dgm:prSet/>
      <dgm:spPr/>
      <dgm:t>
        <a:bodyPr/>
        <a:lstStyle/>
        <a:p>
          <a:endParaRPr lang="en-US"/>
        </a:p>
      </dgm:t>
    </dgm:pt>
    <dgm:pt modelId="{8A415F2A-E619-0544-870E-3E1519D85452}" type="sibTrans" cxnId="{68CFCC24-97D0-3F46-B2C0-2E2AF9339CBE}">
      <dgm:prSet/>
      <dgm:spPr/>
      <dgm:t>
        <a:bodyPr/>
        <a:lstStyle/>
        <a:p>
          <a:endParaRPr lang="en-US"/>
        </a:p>
      </dgm:t>
    </dgm:pt>
    <dgm:pt modelId="{68897DAF-2D0E-3647-8467-ABA171C42BD5}">
      <dgm:prSet/>
      <dgm:spPr/>
      <dgm:t>
        <a:bodyPr/>
        <a:lstStyle/>
        <a:p>
          <a:r>
            <a:rPr lang="en-US" dirty="0"/>
            <a:t>emotional regulation</a:t>
          </a:r>
        </a:p>
      </dgm:t>
    </dgm:pt>
    <dgm:pt modelId="{D644551A-2D4F-3646-BF30-5535B9041DFF}" type="parTrans" cxnId="{3BE384C3-EB44-4141-8903-EEA078B656EB}">
      <dgm:prSet/>
      <dgm:spPr/>
      <dgm:t>
        <a:bodyPr/>
        <a:lstStyle/>
        <a:p>
          <a:endParaRPr lang="en-US"/>
        </a:p>
      </dgm:t>
    </dgm:pt>
    <dgm:pt modelId="{D7BB158F-F859-664B-9361-28DE27685CCD}" type="sibTrans" cxnId="{3BE384C3-EB44-4141-8903-EEA078B656EB}">
      <dgm:prSet/>
      <dgm:spPr/>
      <dgm:t>
        <a:bodyPr/>
        <a:lstStyle/>
        <a:p>
          <a:endParaRPr lang="en-US"/>
        </a:p>
      </dgm:t>
    </dgm:pt>
    <dgm:pt modelId="{52BB66F0-32A4-184D-8352-31FCCBFDEC1C}">
      <dgm:prSet/>
      <dgm:spPr/>
      <dgm:t>
        <a:bodyPr/>
        <a:lstStyle/>
        <a:p>
          <a:r>
            <a:rPr lang="en-US" dirty="0"/>
            <a:t>memory formation </a:t>
          </a:r>
        </a:p>
      </dgm:t>
    </dgm:pt>
    <dgm:pt modelId="{17323567-6E3B-6442-BC75-8935B2BBB12E}" type="parTrans" cxnId="{B8FBE1C5-15DC-E14E-9E5A-E8D457565911}">
      <dgm:prSet/>
      <dgm:spPr/>
      <dgm:t>
        <a:bodyPr/>
        <a:lstStyle/>
        <a:p>
          <a:endParaRPr lang="en-US"/>
        </a:p>
      </dgm:t>
    </dgm:pt>
    <dgm:pt modelId="{C0FC5489-63FA-0D40-BA27-500F707E6A4C}" type="sibTrans" cxnId="{B8FBE1C5-15DC-E14E-9E5A-E8D457565911}">
      <dgm:prSet/>
      <dgm:spPr/>
      <dgm:t>
        <a:bodyPr/>
        <a:lstStyle/>
        <a:p>
          <a:endParaRPr lang="en-US"/>
        </a:p>
      </dgm:t>
    </dgm:pt>
    <dgm:pt modelId="{E0030BFF-D4E6-544E-BB50-18E0865A5149}">
      <dgm:prSet/>
      <dgm:spPr/>
      <dgm:t>
        <a:bodyPr/>
        <a:lstStyle/>
        <a:p>
          <a:r>
            <a:rPr lang="en-US" dirty="0"/>
            <a:t>orientation</a:t>
          </a:r>
        </a:p>
      </dgm:t>
    </dgm:pt>
    <dgm:pt modelId="{7A4427DF-5D8B-3140-8774-156377920F10}" type="parTrans" cxnId="{58BE45AF-7BD7-1049-9D97-73BABF4C0554}">
      <dgm:prSet/>
      <dgm:spPr/>
      <dgm:t>
        <a:bodyPr/>
        <a:lstStyle/>
        <a:p>
          <a:endParaRPr lang="en-US"/>
        </a:p>
      </dgm:t>
    </dgm:pt>
    <dgm:pt modelId="{7F31A751-3769-2F41-BFD0-FACFAFA2B97B}" type="sibTrans" cxnId="{58BE45AF-7BD7-1049-9D97-73BABF4C0554}">
      <dgm:prSet/>
      <dgm:spPr/>
      <dgm:t>
        <a:bodyPr/>
        <a:lstStyle/>
        <a:p>
          <a:endParaRPr lang="en-US"/>
        </a:p>
      </dgm:t>
    </dgm:pt>
    <dgm:pt modelId="{F09B2571-AFB3-0D4B-924E-3F678E9DF106}" type="pres">
      <dgm:prSet presAssocID="{3F638572-47E7-444A-9D10-17B250C10728}" presName="linearFlow" presStyleCnt="0">
        <dgm:presLayoutVars>
          <dgm:dir/>
          <dgm:animLvl val="lvl"/>
          <dgm:resizeHandles val="exact"/>
        </dgm:presLayoutVars>
      </dgm:prSet>
      <dgm:spPr/>
    </dgm:pt>
    <dgm:pt modelId="{44B5BC74-AAA9-1040-8E06-9538A61FD438}" type="pres">
      <dgm:prSet presAssocID="{F882829E-39AA-794A-9B7E-2DA9A19D0AD8}" presName="composite" presStyleCnt="0"/>
      <dgm:spPr/>
    </dgm:pt>
    <dgm:pt modelId="{B1A4367A-DCA6-3747-803F-748ECF9F779E}" type="pres">
      <dgm:prSet presAssocID="{F882829E-39AA-794A-9B7E-2DA9A19D0AD8}" presName="parTx" presStyleLbl="node1" presStyleIdx="0" presStyleCnt="2">
        <dgm:presLayoutVars>
          <dgm:chMax val="0"/>
          <dgm:chPref val="0"/>
          <dgm:bulletEnabled val="1"/>
        </dgm:presLayoutVars>
      </dgm:prSet>
      <dgm:spPr/>
      <dgm:t>
        <a:bodyPr/>
        <a:lstStyle/>
        <a:p>
          <a:endParaRPr lang="en-US"/>
        </a:p>
      </dgm:t>
    </dgm:pt>
    <dgm:pt modelId="{16925E73-0129-5945-8D46-210991AF1224}" type="pres">
      <dgm:prSet presAssocID="{F882829E-39AA-794A-9B7E-2DA9A19D0AD8}" presName="parSh" presStyleLbl="node1" presStyleIdx="0" presStyleCnt="2"/>
      <dgm:spPr/>
      <dgm:t>
        <a:bodyPr/>
        <a:lstStyle/>
        <a:p>
          <a:endParaRPr lang="en-US"/>
        </a:p>
      </dgm:t>
    </dgm:pt>
    <dgm:pt modelId="{B2481AC8-0C09-5544-8CF9-C99D8668B432}" type="pres">
      <dgm:prSet presAssocID="{F882829E-39AA-794A-9B7E-2DA9A19D0AD8}" presName="desTx" presStyleLbl="fgAcc1" presStyleIdx="0" presStyleCnt="2" custScaleX="124563" custScaleY="33082" custLinFactNeighborX="5896" custLinFactNeighborY="-36465">
        <dgm:presLayoutVars>
          <dgm:bulletEnabled val="1"/>
        </dgm:presLayoutVars>
      </dgm:prSet>
      <dgm:spPr/>
      <dgm:t>
        <a:bodyPr/>
        <a:lstStyle/>
        <a:p>
          <a:endParaRPr lang="en-US"/>
        </a:p>
      </dgm:t>
    </dgm:pt>
    <dgm:pt modelId="{F6EC61E7-A519-A547-BBDC-E70F385C7F87}" type="pres">
      <dgm:prSet presAssocID="{D7E17D51-0BB6-0B4F-9020-9A9376982C4B}" presName="sibTrans" presStyleLbl="sibTrans2D1" presStyleIdx="0" presStyleCnt="1"/>
      <dgm:spPr/>
      <dgm:t>
        <a:bodyPr/>
        <a:lstStyle/>
        <a:p>
          <a:endParaRPr lang="en-US"/>
        </a:p>
      </dgm:t>
    </dgm:pt>
    <dgm:pt modelId="{26AF48FA-2DFF-C44B-94F4-454B5051099E}" type="pres">
      <dgm:prSet presAssocID="{D7E17D51-0BB6-0B4F-9020-9A9376982C4B}" presName="connTx" presStyleLbl="sibTrans2D1" presStyleIdx="0" presStyleCnt="1"/>
      <dgm:spPr/>
      <dgm:t>
        <a:bodyPr/>
        <a:lstStyle/>
        <a:p>
          <a:endParaRPr lang="en-US"/>
        </a:p>
      </dgm:t>
    </dgm:pt>
    <dgm:pt modelId="{B73208E3-B862-9B40-B90D-D9928B1C14C4}" type="pres">
      <dgm:prSet presAssocID="{008DC43E-F967-524C-A308-6B569E26092A}" presName="composite" presStyleCnt="0"/>
      <dgm:spPr/>
    </dgm:pt>
    <dgm:pt modelId="{503E8666-EE05-A443-B503-2554430F477E}" type="pres">
      <dgm:prSet presAssocID="{008DC43E-F967-524C-A308-6B569E26092A}" presName="parTx" presStyleLbl="node1" presStyleIdx="0" presStyleCnt="2">
        <dgm:presLayoutVars>
          <dgm:chMax val="0"/>
          <dgm:chPref val="0"/>
          <dgm:bulletEnabled val="1"/>
        </dgm:presLayoutVars>
      </dgm:prSet>
      <dgm:spPr/>
      <dgm:t>
        <a:bodyPr/>
        <a:lstStyle/>
        <a:p>
          <a:endParaRPr lang="en-US"/>
        </a:p>
      </dgm:t>
    </dgm:pt>
    <dgm:pt modelId="{B4392950-3CD2-E34A-B12F-868FD3D9E41F}" type="pres">
      <dgm:prSet presAssocID="{008DC43E-F967-524C-A308-6B569E26092A}" presName="parSh" presStyleLbl="node1" presStyleIdx="1" presStyleCnt="2" custLinFactNeighborX="-9444" custLinFactNeighborY="591"/>
      <dgm:spPr/>
      <dgm:t>
        <a:bodyPr/>
        <a:lstStyle/>
        <a:p>
          <a:endParaRPr lang="en-US"/>
        </a:p>
      </dgm:t>
    </dgm:pt>
    <dgm:pt modelId="{E5F915D0-6CD8-9B46-8874-56D8C6529002}" type="pres">
      <dgm:prSet presAssocID="{008DC43E-F967-524C-A308-6B569E26092A}" presName="desTx" presStyleLbl="fgAcc1" presStyleIdx="1" presStyleCnt="2" custScaleX="132109" custScaleY="51489" custLinFactNeighborX="19815" custLinFactNeighborY="-25583">
        <dgm:presLayoutVars>
          <dgm:bulletEnabled val="1"/>
        </dgm:presLayoutVars>
      </dgm:prSet>
      <dgm:spPr/>
      <dgm:t>
        <a:bodyPr/>
        <a:lstStyle/>
        <a:p>
          <a:endParaRPr lang="en-US"/>
        </a:p>
      </dgm:t>
    </dgm:pt>
  </dgm:ptLst>
  <dgm:cxnLst>
    <dgm:cxn modelId="{F9D35A51-375E-1541-9CFC-406B62ABCBCA}" type="presOf" srcId="{68897DAF-2D0E-3647-8467-ABA171C42BD5}" destId="{E5F915D0-6CD8-9B46-8874-56D8C6529002}" srcOrd="0" destOrd="3" presId="urn:microsoft.com/office/officeart/2005/8/layout/process3"/>
    <dgm:cxn modelId="{9CFE0C55-F21A-FD42-91B4-8E6E2CBB0B4A}" srcId="{F882829E-39AA-794A-9B7E-2DA9A19D0AD8}" destId="{A53FED5F-FF20-7641-984D-378E274A1AFF}" srcOrd="2" destOrd="0" parTransId="{18A901A4-534D-D349-A810-B8D9ED8AC609}" sibTransId="{D5EF35FC-05D1-BD4F-9D82-074C64A5913B}"/>
    <dgm:cxn modelId="{91B3FFBA-885F-E744-90ED-34576F05F542}" type="presOf" srcId="{008DC43E-F967-524C-A308-6B569E26092A}" destId="{B4392950-3CD2-E34A-B12F-868FD3D9E41F}" srcOrd="1" destOrd="0" presId="urn:microsoft.com/office/officeart/2005/8/layout/process3"/>
    <dgm:cxn modelId="{58BE45AF-7BD7-1049-9D97-73BABF4C0554}" srcId="{008DC43E-F967-524C-A308-6B569E26092A}" destId="{E0030BFF-D4E6-544E-BB50-18E0865A5149}" srcOrd="5" destOrd="0" parTransId="{7A4427DF-5D8B-3140-8774-156377920F10}" sibTransId="{7F31A751-3769-2F41-BFD0-FACFAFA2B97B}"/>
    <dgm:cxn modelId="{9B00EAA8-52FB-1248-AD76-4481CEBAC0E6}" srcId="{F882829E-39AA-794A-9B7E-2DA9A19D0AD8}" destId="{16CB00C1-02D7-8F41-8F37-317A97C89D7E}" srcOrd="1" destOrd="0" parTransId="{F3B8B3EC-2D88-6F44-8E13-4F5F799AD982}" sibTransId="{F50C2FE4-F782-CB43-BFBF-8AA32E40FA6B}"/>
    <dgm:cxn modelId="{3D232786-B8E8-814A-B4D9-FA4C9DFABF7C}" type="presOf" srcId="{BB67E6DB-5E21-B547-8F82-17CC46C7939C}" destId="{E5F915D0-6CD8-9B46-8874-56D8C6529002}" srcOrd="0" destOrd="0" presId="urn:microsoft.com/office/officeart/2005/8/layout/process3"/>
    <dgm:cxn modelId="{B8FBE1C5-15DC-E14E-9E5A-E8D457565911}" srcId="{008DC43E-F967-524C-A308-6B569E26092A}" destId="{52BB66F0-32A4-184D-8352-31FCCBFDEC1C}" srcOrd="4" destOrd="0" parTransId="{17323567-6E3B-6442-BC75-8935B2BBB12E}" sibTransId="{C0FC5489-63FA-0D40-BA27-500F707E6A4C}"/>
    <dgm:cxn modelId="{68CFCC24-97D0-3F46-B2C0-2E2AF9339CBE}" srcId="{008DC43E-F967-524C-A308-6B569E26092A}" destId="{23999E41-C549-D94A-BA64-FEC52C5B9D9D}" srcOrd="2" destOrd="0" parTransId="{DBE15449-4BCC-284A-9240-F46E2EBD97AF}" sibTransId="{8A415F2A-E619-0544-870E-3E1519D85452}"/>
    <dgm:cxn modelId="{C06B69FE-9D49-244E-A0D4-4139470A5947}" type="presOf" srcId="{23999E41-C549-D94A-BA64-FEC52C5B9D9D}" destId="{E5F915D0-6CD8-9B46-8874-56D8C6529002}" srcOrd="0" destOrd="2" presId="urn:microsoft.com/office/officeart/2005/8/layout/process3"/>
    <dgm:cxn modelId="{B8A00376-197C-E845-A1EC-C0584B4952AC}" type="presOf" srcId="{16CB00C1-02D7-8F41-8F37-317A97C89D7E}" destId="{B2481AC8-0C09-5544-8CF9-C99D8668B432}" srcOrd="0" destOrd="1" presId="urn:microsoft.com/office/officeart/2005/8/layout/process3"/>
    <dgm:cxn modelId="{26903F7D-CC6F-AB4E-8E38-F33A6D74595A}" type="presOf" srcId="{3F638572-47E7-444A-9D10-17B250C10728}" destId="{F09B2571-AFB3-0D4B-924E-3F678E9DF106}" srcOrd="0" destOrd="0" presId="urn:microsoft.com/office/officeart/2005/8/layout/process3"/>
    <dgm:cxn modelId="{9DA8796D-B404-B14C-BFE3-67AE2E99A18B}" type="presOf" srcId="{E0030BFF-D4E6-544E-BB50-18E0865A5149}" destId="{E5F915D0-6CD8-9B46-8874-56D8C6529002}" srcOrd="0" destOrd="5" presId="urn:microsoft.com/office/officeart/2005/8/layout/process3"/>
    <dgm:cxn modelId="{37B64E37-6B5E-C04D-8805-599E207B15E1}" srcId="{3F638572-47E7-444A-9D10-17B250C10728}" destId="{F882829E-39AA-794A-9B7E-2DA9A19D0AD8}" srcOrd="0" destOrd="0" parTransId="{98894233-7108-254D-B302-499723C455EF}" sibTransId="{D7E17D51-0BB6-0B4F-9020-9A9376982C4B}"/>
    <dgm:cxn modelId="{A2115B60-35C7-A14C-97D9-73CD72C11E11}" type="presOf" srcId="{F882829E-39AA-794A-9B7E-2DA9A19D0AD8}" destId="{B1A4367A-DCA6-3747-803F-748ECF9F779E}" srcOrd="0" destOrd="0" presId="urn:microsoft.com/office/officeart/2005/8/layout/process3"/>
    <dgm:cxn modelId="{0EBE143A-FF0B-B941-8C36-8A2924C15193}" type="presOf" srcId="{F15B0F5A-6601-AC45-A5D7-0233550CA489}" destId="{E5F915D0-6CD8-9B46-8874-56D8C6529002}" srcOrd="0" destOrd="1" presId="urn:microsoft.com/office/officeart/2005/8/layout/process3"/>
    <dgm:cxn modelId="{3B7A3FDA-7E44-1A4D-B714-B7D99664502E}" srcId="{3F638572-47E7-444A-9D10-17B250C10728}" destId="{008DC43E-F967-524C-A308-6B569E26092A}" srcOrd="1" destOrd="0" parTransId="{13D9455E-DB2A-4845-AFCE-11AE607E7249}" sibTransId="{E282A797-B953-9846-BACE-A3A38FDB5F18}"/>
    <dgm:cxn modelId="{3BE384C3-EB44-4141-8903-EEA078B656EB}" srcId="{008DC43E-F967-524C-A308-6B569E26092A}" destId="{68897DAF-2D0E-3647-8467-ABA171C42BD5}" srcOrd="3" destOrd="0" parTransId="{D644551A-2D4F-3646-BF30-5535B9041DFF}" sibTransId="{D7BB158F-F859-664B-9361-28DE27685CCD}"/>
    <dgm:cxn modelId="{8D26D7B9-182D-2840-8B0E-74E204E12954}" type="presOf" srcId="{52BB66F0-32A4-184D-8352-31FCCBFDEC1C}" destId="{E5F915D0-6CD8-9B46-8874-56D8C6529002}" srcOrd="0" destOrd="4" presId="urn:microsoft.com/office/officeart/2005/8/layout/process3"/>
    <dgm:cxn modelId="{21AF08D1-F9F6-5349-AF4A-E8EF88DC9E5B}" srcId="{008DC43E-F967-524C-A308-6B569E26092A}" destId="{BB67E6DB-5E21-B547-8F82-17CC46C7939C}" srcOrd="0" destOrd="0" parTransId="{0A52FEE7-AB9D-DE41-9CB7-24372A70245C}" sibTransId="{8F13D044-CAC9-664A-B5E7-A05540792E9F}"/>
    <dgm:cxn modelId="{DE7FD3D4-FF47-5642-8347-36FF2267ADF4}" type="presOf" srcId="{A53FED5F-FF20-7641-984D-378E274A1AFF}" destId="{B2481AC8-0C09-5544-8CF9-C99D8668B432}" srcOrd="0" destOrd="2" presId="urn:microsoft.com/office/officeart/2005/8/layout/process3"/>
    <dgm:cxn modelId="{4899C3FD-B803-7C42-BAE9-E7E98C871B39}" srcId="{008DC43E-F967-524C-A308-6B569E26092A}" destId="{F15B0F5A-6601-AC45-A5D7-0233550CA489}" srcOrd="1" destOrd="0" parTransId="{8348E10B-B9B0-574C-8DD5-29C61D3266B9}" sibTransId="{F06F47BE-90E2-6145-BC5C-ABBE62B5F0F2}"/>
    <dgm:cxn modelId="{F85E5E3F-D7D1-4049-A40E-1AE32B5A92CE}" type="presOf" srcId="{2500EEA2-4452-B743-BEDE-FF6A06EEA92E}" destId="{B2481AC8-0C09-5544-8CF9-C99D8668B432}" srcOrd="0" destOrd="0" presId="urn:microsoft.com/office/officeart/2005/8/layout/process3"/>
    <dgm:cxn modelId="{A227FB2A-39FB-3C44-94E9-462814ED4A97}" type="presOf" srcId="{008DC43E-F967-524C-A308-6B569E26092A}" destId="{503E8666-EE05-A443-B503-2554430F477E}" srcOrd="0" destOrd="0" presId="urn:microsoft.com/office/officeart/2005/8/layout/process3"/>
    <dgm:cxn modelId="{BFCA829A-7A27-6043-B78E-87965976D1F8}" type="presOf" srcId="{D7E17D51-0BB6-0B4F-9020-9A9376982C4B}" destId="{F6EC61E7-A519-A547-BBDC-E70F385C7F87}" srcOrd="0" destOrd="0" presId="urn:microsoft.com/office/officeart/2005/8/layout/process3"/>
    <dgm:cxn modelId="{11074314-A56A-5846-A9FB-E2C4D0A4ACF7}" srcId="{F882829E-39AA-794A-9B7E-2DA9A19D0AD8}" destId="{2500EEA2-4452-B743-BEDE-FF6A06EEA92E}" srcOrd="0" destOrd="0" parTransId="{FE95F489-7201-D640-8E28-E33B97CA3DC2}" sibTransId="{9FC9AF6F-8101-6F46-A131-1F147B37E2F0}"/>
    <dgm:cxn modelId="{20554330-02AC-C347-AB3A-0CF7242D8D3D}" type="presOf" srcId="{F882829E-39AA-794A-9B7E-2DA9A19D0AD8}" destId="{16925E73-0129-5945-8D46-210991AF1224}" srcOrd="1" destOrd="0" presId="urn:microsoft.com/office/officeart/2005/8/layout/process3"/>
    <dgm:cxn modelId="{8104B85C-DD46-9747-8FE5-C73B87AC13A1}" type="presOf" srcId="{D7E17D51-0BB6-0B4F-9020-9A9376982C4B}" destId="{26AF48FA-2DFF-C44B-94F4-454B5051099E}" srcOrd="1" destOrd="0" presId="urn:microsoft.com/office/officeart/2005/8/layout/process3"/>
    <dgm:cxn modelId="{76BBA67D-36CE-DA41-BD9E-927A8934DB28}" type="presParOf" srcId="{F09B2571-AFB3-0D4B-924E-3F678E9DF106}" destId="{44B5BC74-AAA9-1040-8E06-9538A61FD438}" srcOrd="0" destOrd="0" presId="urn:microsoft.com/office/officeart/2005/8/layout/process3"/>
    <dgm:cxn modelId="{178A7D48-7069-7741-8AB4-B680858DEB3C}" type="presParOf" srcId="{44B5BC74-AAA9-1040-8E06-9538A61FD438}" destId="{B1A4367A-DCA6-3747-803F-748ECF9F779E}" srcOrd="0" destOrd="0" presId="urn:microsoft.com/office/officeart/2005/8/layout/process3"/>
    <dgm:cxn modelId="{9DDDB928-DA12-5A41-9292-1F7E26CE5F3C}" type="presParOf" srcId="{44B5BC74-AAA9-1040-8E06-9538A61FD438}" destId="{16925E73-0129-5945-8D46-210991AF1224}" srcOrd="1" destOrd="0" presId="urn:microsoft.com/office/officeart/2005/8/layout/process3"/>
    <dgm:cxn modelId="{52C46EDE-53DB-7F47-BAB0-B5F4D91A4FD2}" type="presParOf" srcId="{44B5BC74-AAA9-1040-8E06-9538A61FD438}" destId="{B2481AC8-0C09-5544-8CF9-C99D8668B432}" srcOrd="2" destOrd="0" presId="urn:microsoft.com/office/officeart/2005/8/layout/process3"/>
    <dgm:cxn modelId="{7020FA3B-5B97-1D49-9015-BB4C5AD6E977}" type="presParOf" srcId="{F09B2571-AFB3-0D4B-924E-3F678E9DF106}" destId="{F6EC61E7-A519-A547-BBDC-E70F385C7F87}" srcOrd="1" destOrd="0" presId="urn:microsoft.com/office/officeart/2005/8/layout/process3"/>
    <dgm:cxn modelId="{DD408178-19D9-544C-9DBD-FCFE3C670066}" type="presParOf" srcId="{F6EC61E7-A519-A547-BBDC-E70F385C7F87}" destId="{26AF48FA-2DFF-C44B-94F4-454B5051099E}" srcOrd="0" destOrd="0" presId="urn:microsoft.com/office/officeart/2005/8/layout/process3"/>
    <dgm:cxn modelId="{7B791F00-E5A2-B44D-B52B-17F8AC483C85}" type="presParOf" srcId="{F09B2571-AFB3-0D4B-924E-3F678E9DF106}" destId="{B73208E3-B862-9B40-B90D-D9928B1C14C4}" srcOrd="2" destOrd="0" presId="urn:microsoft.com/office/officeart/2005/8/layout/process3"/>
    <dgm:cxn modelId="{C8C033BC-41ED-8848-AB45-273F94737F64}" type="presParOf" srcId="{B73208E3-B862-9B40-B90D-D9928B1C14C4}" destId="{503E8666-EE05-A443-B503-2554430F477E}" srcOrd="0" destOrd="0" presId="urn:microsoft.com/office/officeart/2005/8/layout/process3"/>
    <dgm:cxn modelId="{3013B174-73EB-9648-A104-1FA491042545}" type="presParOf" srcId="{B73208E3-B862-9B40-B90D-D9928B1C14C4}" destId="{B4392950-3CD2-E34A-B12F-868FD3D9E41F}" srcOrd="1" destOrd="0" presId="urn:microsoft.com/office/officeart/2005/8/layout/process3"/>
    <dgm:cxn modelId="{F2C5C171-D5C5-9647-BD3F-C49322E1E119}" type="presParOf" srcId="{B73208E3-B862-9B40-B90D-D9928B1C14C4}" destId="{E5F915D0-6CD8-9B46-8874-56D8C6529002}"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37E6BF-C8CF-054D-802A-AA9DEC76C55D}" type="doc">
      <dgm:prSet loTypeId="urn:microsoft.com/office/officeart/2005/8/layout/process1" loCatId="" qsTypeId="urn:microsoft.com/office/officeart/2005/8/quickstyle/simple1" qsCatId="simple" csTypeId="urn:microsoft.com/office/officeart/2005/8/colors/accent1_2" csCatId="accent1" phldr="1"/>
      <dgm:spPr/>
    </dgm:pt>
    <dgm:pt modelId="{73127325-A56B-4942-A5EC-424C1DB40CEC}">
      <dgm:prSet phldrT="[Text]"/>
      <dgm:spPr/>
      <dgm:t>
        <a:bodyPr/>
        <a:lstStyle/>
        <a:p>
          <a:r>
            <a:rPr lang="en-US" dirty="0"/>
            <a:t>Baseline</a:t>
          </a:r>
        </a:p>
      </dgm:t>
    </dgm:pt>
    <dgm:pt modelId="{04C029AC-D39B-4445-BC19-4E060E3208ED}" type="parTrans" cxnId="{DFB67D71-6DE7-A742-AC45-245416E67272}">
      <dgm:prSet/>
      <dgm:spPr/>
      <dgm:t>
        <a:bodyPr/>
        <a:lstStyle/>
        <a:p>
          <a:endParaRPr lang="en-US"/>
        </a:p>
      </dgm:t>
    </dgm:pt>
    <dgm:pt modelId="{DA0FC05D-C28D-A34D-B5DF-0BBC067521C3}" type="sibTrans" cxnId="{DFB67D71-6DE7-A742-AC45-245416E67272}">
      <dgm:prSet/>
      <dgm:spPr/>
      <dgm:t>
        <a:bodyPr/>
        <a:lstStyle/>
        <a:p>
          <a:endParaRPr lang="en-US" dirty="0"/>
        </a:p>
      </dgm:t>
    </dgm:pt>
    <dgm:pt modelId="{EDFDDF0E-2210-9144-BE75-63850D78E0FE}">
      <dgm:prSet phldrT="[Text]"/>
      <dgm:spPr/>
      <dgm:t>
        <a:bodyPr/>
        <a:lstStyle/>
        <a:p>
          <a:r>
            <a:rPr lang="en-US" dirty="0"/>
            <a:t>Delirium</a:t>
          </a:r>
        </a:p>
      </dgm:t>
    </dgm:pt>
    <dgm:pt modelId="{30ED3237-1A5C-F94A-8381-DD32B51FC2A1}" type="parTrans" cxnId="{1AAA88B1-BB52-504A-A6AD-1FAE367D95BA}">
      <dgm:prSet/>
      <dgm:spPr/>
      <dgm:t>
        <a:bodyPr/>
        <a:lstStyle/>
        <a:p>
          <a:endParaRPr lang="en-US"/>
        </a:p>
      </dgm:t>
    </dgm:pt>
    <dgm:pt modelId="{EE4C4B72-8FEA-1C47-993E-7A4DA00F5A28}" type="sibTrans" cxnId="{1AAA88B1-BB52-504A-A6AD-1FAE367D95BA}">
      <dgm:prSet/>
      <dgm:spPr/>
      <dgm:t>
        <a:bodyPr/>
        <a:lstStyle/>
        <a:p>
          <a:endParaRPr lang="en-US" dirty="0"/>
        </a:p>
      </dgm:t>
    </dgm:pt>
    <dgm:pt modelId="{0E4DAB60-721F-1449-B05F-018E900691C2}">
      <dgm:prSet phldrT="[Text]"/>
      <dgm:spPr/>
      <dgm:t>
        <a:bodyPr/>
        <a:lstStyle/>
        <a:p>
          <a:r>
            <a:rPr lang="en-US" dirty="0"/>
            <a:t>Post-delirium</a:t>
          </a:r>
        </a:p>
      </dgm:t>
    </dgm:pt>
    <dgm:pt modelId="{ABBB3055-B2D4-4944-A542-C6F9CD95E1C1}" type="parTrans" cxnId="{9E92C0DA-B442-E94B-A7B8-FF75B7481B9D}">
      <dgm:prSet/>
      <dgm:spPr/>
      <dgm:t>
        <a:bodyPr/>
        <a:lstStyle/>
        <a:p>
          <a:endParaRPr lang="en-US"/>
        </a:p>
      </dgm:t>
    </dgm:pt>
    <dgm:pt modelId="{1C3459D7-F04E-654D-BB6A-8909B2C6A1F1}" type="sibTrans" cxnId="{9E92C0DA-B442-E94B-A7B8-FF75B7481B9D}">
      <dgm:prSet/>
      <dgm:spPr/>
      <dgm:t>
        <a:bodyPr/>
        <a:lstStyle/>
        <a:p>
          <a:endParaRPr lang="en-US"/>
        </a:p>
      </dgm:t>
    </dgm:pt>
    <dgm:pt modelId="{39184F4B-91E8-354C-BA68-0A18A42E9C1D}" type="pres">
      <dgm:prSet presAssocID="{C437E6BF-C8CF-054D-802A-AA9DEC76C55D}" presName="Name0" presStyleCnt="0">
        <dgm:presLayoutVars>
          <dgm:dir/>
          <dgm:resizeHandles val="exact"/>
        </dgm:presLayoutVars>
      </dgm:prSet>
      <dgm:spPr/>
    </dgm:pt>
    <dgm:pt modelId="{0BFAF5C3-7DF3-DB41-A568-BAE593FFFDF2}" type="pres">
      <dgm:prSet presAssocID="{73127325-A56B-4942-A5EC-424C1DB40CEC}" presName="node" presStyleLbl="node1" presStyleIdx="0" presStyleCnt="3">
        <dgm:presLayoutVars>
          <dgm:bulletEnabled val="1"/>
        </dgm:presLayoutVars>
      </dgm:prSet>
      <dgm:spPr/>
      <dgm:t>
        <a:bodyPr/>
        <a:lstStyle/>
        <a:p>
          <a:endParaRPr lang="en-US"/>
        </a:p>
      </dgm:t>
    </dgm:pt>
    <dgm:pt modelId="{5F809027-25FF-9148-AC97-20F8F2A70923}" type="pres">
      <dgm:prSet presAssocID="{DA0FC05D-C28D-A34D-B5DF-0BBC067521C3}" presName="sibTrans" presStyleLbl="sibTrans2D1" presStyleIdx="0" presStyleCnt="2"/>
      <dgm:spPr/>
      <dgm:t>
        <a:bodyPr/>
        <a:lstStyle/>
        <a:p>
          <a:endParaRPr lang="en-US"/>
        </a:p>
      </dgm:t>
    </dgm:pt>
    <dgm:pt modelId="{F315D021-FE93-F740-91A0-AB3D1A5B927C}" type="pres">
      <dgm:prSet presAssocID="{DA0FC05D-C28D-A34D-B5DF-0BBC067521C3}" presName="connectorText" presStyleLbl="sibTrans2D1" presStyleIdx="0" presStyleCnt="2"/>
      <dgm:spPr/>
      <dgm:t>
        <a:bodyPr/>
        <a:lstStyle/>
        <a:p>
          <a:endParaRPr lang="en-US"/>
        </a:p>
      </dgm:t>
    </dgm:pt>
    <dgm:pt modelId="{41499A1F-625A-E14F-81EF-11D3EF73AB63}" type="pres">
      <dgm:prSet presAssocID="{EDFDDF0E-2210-9144-BE75-63850D78E0FE}" presName="node" presStyleLbl="node1" presStyleIdx="1" presStyleCnt="3">
        <dgm:presLayoutVars>
          <dgm:bulletEnabled val="1"/>
        </dgm:presLayoutVars>
      </dgm:prSet>
      <dgm:spPr/>
      <dgm:t>
        <a:bodyPr/>
        <a:lstStyle/>
        <a:p>
          <a:endParaRPr lang="en-US"/>
        </a:p>
      </dgm:t>
    </dgm:pt>
    <dgm:pt modelId="{FAAF1FE0-F261-DD4B-9765-CD583EB9ABC7}" type="pres">
      <dgm:prSet presAssocID="{EE4C4B72-8FEA-1C47-993E-7A4DA00F5A28}" presName="sibTrans" presStyleLbl="sibTrans2D1" presStyleIdx="1" presStyleCnt="2"/>
      <dgm:spPr/>
      <dgm:t>
        <a:bodyPr/>
        <a:lstStyle/>
        <a:p>
          <a:endParaRPr lang="en-US"/>
        </a:p>
      </dgm:t>
    </dgm:pt>
    <dgm:pt modelId="{1790CCBD-CAA8-C549-B186-3694F4B8299F}" type="pres">
      <dgm:prSet presAssocID="{EE4C4B72-8FEA-1C47-993E-7A4DA00F5A28}" presName="connectorText" presStyleLbl="sibTrans2D1" presStyleIdx="1" presStyleCnt="2"/>
      <dgm:spPr/>
      <dgm:t>
        <a:bodyPr/>
        <a:lstStyle/>
        <a:p>
          <a:endParaRPr lang="en-US"/>
        </a:p>
      </dgm:t>
    </dgm:pt>
    <dgm:pt modelId="{68132729-9CB6-484C-9AB8-CA0C3DAA012C}" type="pres">
      <dgm:prSet presAssocID="{0E4DAB60-721F-1449-B05F-018E900691C2}" presName="node" presStyleLbl="node1" presStyleIdx="2" presStyleCnt="3">
        <dgm:presLayoutVars>
          <dgm:bulletEnabled val="1"/>
        </dgm:presLayoutVars>
      </dgm:prSet>
      <dgm:spPr/>
      <dgm:t>
        <a:bodyPr/>
        <a:lstStyle/>
        <a:p>
          <a:endParaRPr lang="en-US"/>
        </a:p>
      </dgm:t>
    </dgm:pt>
  </dgm:ptLst>
  <dgm:cxnLst>
    <dgm:cxn modelId="{DFB67D71-6DE7-A742-AC45-245416E67272}" srcId="{C437E6BF-C8CF-054D-802A-AA9DEC76C55D}" destId="{73127325-A56B-4942-A5EC-424C1DB40CEC}" srcOrd="0" destOrd="0" parTransId="{04C029AC-D39B-4445-BC19-4E060E3208ED}" sibTransId="{DA0FC05D-C28D-A34D-B5DF-0BBC067521C3}"/>
    <dgm:cxn modelId="{1AAA88B1-BB52-504A-A6AD-1FAE367D95BA}" srcId="{C437E6BF-C8CF-054D-802A-AA9DEC76C55D}" destId="{EDFDDF0E-2210-9144-BE75-63850D78E0FE}" srcOrd="1" destOrd="0" parTransId="{30ED3237-1A5C-F94A-8381-DD32B51FC2A1}" sibTransId="{EE4C4B72-8FEA-1C47-993E-7A4DA00F5A28}"/>
    <dgm:cxn modelId="{99807088-D402-CD45-A903-1D9144FD0455}" type="presOf" srcId="{EE4C4B72-8FEA-1C47-993E-7A4DA00F5A28}" destId="{FAAF1FE0-F261-DD4B-9765-CD583EB9ABC7}" srcOrd="0" destOrd="0" presId="urn:microsoft.com/office/officeart/2005/8/layout/process1"/>
    <dgm:cxn modelId="{8FAB4D48-1534-4B41-9192-F5FC55AD0767}" type="presOf" srcId="{0E4DAB60-721F-1449-B05F-018E900691C2}" destId="{68132729-9CB6-484C-9AB8-CA0C3DAA012C}" srcOrd="0" destOrd="0" presId="urn:microsoft.com/office/officeart/2005/8/layout/process1"/>
    <dgm:cxn modelId="{9E92C0DA-B442-E94B-A7B8-FF75B7481B9D}" srcId="{C437E6BF-C8CF-054D-802A-AA9DEC76C55D}" destId="{0E4DAB60-721F-1449-B05F-018E900691C2}" srcOrd="2" destOrd="0" parTransId="{ABBB3055-B2D4-4944-A542-C6F9CD95E1C1}" sibTransId="{1C3459D7-F04E-654D-BB6A-8909B2C6A1F1}"/>
    <dgm:cxn modelId="{31EF3AA4-2AD2-E84B-9B32-A833BA608654}" type="presOf" srcId="{EDFDDF0E-2210-9144-BE75-63850D78E0FE}" destId="{41499A1F-625A-E14F-81EF-11D3EF73AB63}" srcOrd="0" destOrd="0" presId="urn:microsoft.com/office/officeart/2005/8/layout/process1"/>
    <dgm:cxn modelId="{1ABEBEF8-15FD-6649-8BF8-EBC540F109CA}" type="presOf" srcId="{DA0FC05D-C28D-A34D-B5DF-0BBC067521C3}" destId="{5F809027-25FF-9148-AC97-20F8F2A70923}" srcOrd="0" destOrd="0" presId="urn:microsoft.com/office/officeart/2005/8/layout/process1"/>
    <dgm:cxn modelId="{8BA8B022-E9F2-DD47-8D7F-7C8176B58F14}" type="presOf" srcId="{C437E6BF-C8CF-054D-802A-AA9DEC76C55D}" destId="{39184F4B-91E8-354C-BA68-0A18A42E9C1D}" srcOrd="0" destOrd="0" presId="urn:microsoft.com/office/officeart/2005/8/layout/process1"/>
    <dgm:cxn modelId="{EB8C480A-0538-D04C-977E-86E1D68215D6}" type="presOf" srcId="{DA0FC05D-C28D-A34D-B5DF-0BBC067521C3}" destId="{F315D021-FE93-F740-91A0-AB3D1A5B927C}" srcOrd="1" destOrd="0" presId="urn:microsoft.com/office/officeart/2005/8/layout/process1"/>
    <dgm:cxn modelId="{302F0DF4-D9EF-7446-A34C-F6B5B89F4009}" type="presOf" srcId="{EE4C4B72-8FEA-1C47-993E-7A4DA00F5A28}" destId="{1790CCBD-CAA8-C549-B186-3694F4B8299F}" srcOrd="1" destOrd="0" presId="urn:microsoft.com/office/officeart/2005/8/layout/process1"/>
    <dgm:cxn modelId="{EDC1C6CF-E2E9-4D4A-835D-1B3B473CA1CA}" type="presOf" srcId="{73127325-A56B-4942-A5EC-424C1DB40CEC}" destId="{0BFAF5C3-7DF3-DB41-A568-BAE593FFFDF2}" srcOrd="0" destOrd="0" presId="urn:microsoft.com/office/officeart/2005/8/layout/process1"/>
    <dgm:cxn modelId="{00BEB1AD-CE86-E64A-B7D0-B69676549C88}" type="presParOf" srcId="{39184F4B-91E8-354C-BA68-0A18A42E9C1D}" destId="{0BFAF5C3-7DF3-DB41-A568-BAE593FFFDF2}" srcOrd="0" destOrd="0" presId="urn:microsoft.com/office/officeart/2005/8/layout/process1"/>
    <dgm:cxn modelId="{1AE9E5E2-8485-4542-87D8-A031FAC7C0B2}" type="presParOf" srcId="{39184F4B-91E8-354C-BA68-0A18A42E9C1D}" destId="{5F809027-25FF-9148-AC97-20F8F2A70923}" srcOrd="1" destOrd="0" presId="urn:microsoft.com/office/officeart/2005/8/layout/process1"/>
    <dgm:cxn modelId="{F062E918-44B9-3B40-9339-88C2CA776A71}" type="presParOf" srcId="{5F809027-25FF-9148-AC97-20F8F2A70923}" destId="{F315D021-FE93-F740-91A0-AB3D1A5B927C}" srcOrd="0" destOrd="0" presId="urn:microsoft.com/office/officeart/2005/8/layout/process1"/>
    <dgm:cxn modelId="{C0B86C4E-DE9A-DD42-9F48-89B8C49A8C25}" type="presParOf" srcId="{39184F4B-91E8-354C-BA68-0A18A42E9C1D}" destId="{41499A1F-625A-E14F-81EF-11D3EF73AB63}" srcOrd="2" destOrd="0" presId="urn:microsoft.com/office/officeart/2005/8/layout/process1"/>
    <dgm:cxn modelId="{F25751B9-50E7-1A49-BD93-EF5B7DEC91DC}" type="presParOf" srcId="{39184F4B-91E8-354C-BA68-0A18A42E9C1D}" destId="{FAAF1FE0-F261-DD4B-9765-CD583EB9ABC7}" srcOrd="3" destOrd="0" presId="urn:microsoft.com/office/officeart/2005/8/layout/process1"/>
    <dgm:cxn modelId="{107627AB-4DBD-B446-B94B-CFB5F1567B8B}" type="presParOf" srcId="{FAAF1FE0-F261-DD4B-9765-CD583EB9ABC7}" destId="{1790CCBD-CAA8-C549-B186-3694F4B8299F}" srcOrd="0" destOrd="0" presId="urn:microsoft.com/office/officeart/2005/8/layout/process1"/>
    <dgm:cxn modelId="{0340AFE5-64CA-DC41-B2C7-4A02AFEBD421}" type="presParOf" srcId="{39184F4B-91E8-354C-BA68-0A18A42E9C1D}" destId="{68132729-9CB6-484C-9AB8-CA0C3DAA012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25E73-0129-5945-8D46-210991AF1224}">
      <dsp:nvSpPr>
        <dsp:cNvPr id="0" name=""/>
        <dsp:cNvSpPr/>
      </dsp:nvSpPr>
      <dsp:spPr>
        <a:xfrm>
          <a:off x="1702" y="250947"/>
          <a:ext cx="2463381" cy="950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kern="1200" dirty="0"/>
            <a:t>Regions</a:t>
          </a:r>
        </a:p>
      </dsp:txBody>
      <dsp:txXfrm>
        <a:off x="1702" y="250947"/>
        <a:ext cx="2463381" cy="633600"/>
      </dsp:txXfrm>
    </dsp:sp>
    <dsp:sp modelId="{B2481AC8-0C09-5544-8CF9-C99D8668B432}">
      <dsp:nvSpPr>
        <dsp:cNvPr id="0" name=""/>
        <dsp:cNvSpPr/>
      </dsp:nvSpPr>
      <dsp:spPr>
        <a:xfrm>
          <a:off x="348951" y="770196"/>
          <a:ext cx="3068461" cy="12584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Fronto-thalamic</a:t>
          </a:r>
        </a:p>
        <a:p>
          <a:pPr marL="171450" lvl="1" indent="-171450" algn="l" defTabSz="711200">
            <a:lnSpc>
              <a:spcPct val="90000"/>
            </a:lnSpc>
            <a:spcBef>
              <a:spcPct val="0"/>
            </a:spcBef>
            <a:spcAft>
              <a:spcPct val="15000"/>
            </a:spcAft>
            <a:buChar char="••"/>
          </a:pPr>
          <a:r>
            <a:rPr lang="en-US" sz="1600" kern="1200" dirty="0"/>
            <a:t>Limbic systems</a:t>
          </a:r>
        </a:p>
        <a:p>
          <a:pPr marL="171450" lvl="1" indent="-171450" algn="l" defTabSz="711200">
            <a:lnSpc>
              <a:spcPct val="90000"/>
            </a:lnSpc>
            <a:spcBef>
              <a:spcPct val="0"/>
            </a:spcBef>
            <a:spcAft>
              <a:spcPct val="15000"/>
            </a:spcAft>
            <a:buChar char="••"/>
          </a:pPr>
          <a:r>
            <a:rPr lang="en-US" sz="1600" kern="1200" dirty="0"/>
            <a:t>Corpus Callosum</a:t>
          </a:r>
        </a:p>
      </dsp:txBody>
      <dsp:txXfrm>
        <a:off x="385810" y="807055"/>
        <a:ext cx="2994743" cy="1184746"/>
      </dsp:txXfrm>
    </dsp:sp>
    <dsp:sp modelId="{F6EC61E7-A519-A547-BBDC-E70F385C7F87}">
      <dsp:nvSpPr>
        <dsp:cNvPr id="0" name=""/>
        <dsp:cNvSpPr/>
      </dsp:nvSpPr>
      <dsp:spPr>
        <a:xfrm rot="21455442">
          <a:off x="2855631" y="175386"/>
          <a:ext cx="829471" cy="6133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2855712" y="301915"/>
        <a:ext cx="645478" cy="367986"/>
      </dsp:txXfrm>
    </dsp:sp>
    <dsp:sp modelId="{B4392950-3CD2-E34A-B12F-868FD3D9E41F}">
      <dsp:nvSpPr>
        <dsp:cNvPr id="0" name=""/>
        <dsp:cNvSpPr/>
      </dsp:nvSpPr>
      <dsp:spPr>
        <a:xfrm>
          <a:off x="4028741" y="81510"/>
          <a:ext cx="2463381" cy="950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kern="1200" dirty="0"/>
            <a:t>Function </a:t>
          </a:r>
        </a:p>
      </dsp:txBody>
      <dsp:txXfrm>
        <a:off x="4028741" y="81510"/>
        <a:ext cx="2463381" cy="633600"/>
      </dsp:txXfrm>
    </dsp:sp>
    <dsp:sp modelId="{E5F915D0-6CD8-9B46-8874-56D8C6529002}">
      <dsp:nvSpPr>
        <dsp:cNvPr id="0" name=""/>
        <dsp:cNvSpPr/>
      </dsp:nvSpPr>
      <dsp:spPr>
        <a:xfrm>
          <a:off x="4372150" y="658994"/>
          <a:ext cx="3254348" cy="19586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executive functioning </a:t>
          </a:r>
        </a:p>
        <a:p>
          <a:pPr marL="171450" lvl="1" indent="-171450" algn="l" defTabSz="711200">
            <a:lnSpc>
              <a:spcPct val="90000"/>
            </a:lnSpc>
            <a:spcBef>
              <a:spcPct val="0"/>
            </a:spcBef>
            <a:spcAft>
              <a:spcPct val="15000"/>
            </a:spcAft>
            <a:buChar char="••"/>
          </a:pPr>
          <a:r>
            <a:rPr lang="en-US" sz="1600" kern="1200" dirty="0"/>
            <a:t>sensory processing </a:t>
          </a:r>
        </a:p>
        <a:p>
          <a:pPr marL="171450" lvl="1" indent="-171450" algn="l" defTabSz="711200">
            <a:lnSpc>
              <a:spcPct val="90000"/>
            </a:lnSpc>
            <a:spcBef>
              <a:spcPct val="0"/>
            </a:spcBef>
            <a:spcAft>
              <a:spcPct val="15000"/>
            </a:spcAft>
            <a:buChar char="••"/>
          </a:pPr>
          <a:r>
            <a:rPr lang="en-US" sz="1600" kern="1200" dirty="0"/>
            <a:t>attention</a:t>
          </a:r>
        </a:p>
        <a:p>
          <a:pPr marL="171450" lvl="1" indent="-171450" algn="l" defTabSz="711200">
            <a:lnSpc>
              <a:spcPct val="90000"/>
            </a:lnSpc>
            <a:spcBef>
              <a:spcPct val="0"/>
            </a:spcBef>
            <a:spcAft>
              <a:spcPct val="15000"/>
            </a:spcAft>
            <a:buChar char="••"/>
          </a:pPr>
          <a:r>
            <a:rPr lang="en-US" sz="1600" kern="1200" dirty="0"/>
            <a:t>emotional regulation</a:t>
          </a:r>
        </a:p>
        <a:p>
          <a:pPr marL="171450" lvl="1" indent="-171450" algn="l" defTabSz="711200">
            <a:lnSpc>
              <a:spcPct val="90000"/>
            </a:lnSpc>
            <a:spcBef>
              <a:spcPct val="0"/>
            </a:spcBef>
            <a:spcAft>
              <a:spcPct val="15000"/>
            </a:spcAft>
            <a:buChar char="••"/>
          </a:pPr>
          <a:r>
            <a:rPr lang="en-US" sz="1600" kern="1200" dirty="0"/>
            <a:t>memory formation </a:t>
          </a:r>
        </a:p>
        <a:p>
          <a:pPr marL="171450" lvl="1" indent="-171450" algn="l" defTabSz="711200">
            <a:lnSpc>
              <a:spcPct val="90000"/>
            </a:lnSpc>
            <a:spcBef>
              <a:spcPct val="0"/>
            </a:spcBef>
            <a:spcAft>
              <a:spcPct val="15000"/>
            </a:spcAft>
            <a:buChar char="••"/>
          </a:pPr>
          <a:r>
            <a:rPr lang="en-US" sz="1600" kern="1200" dirty="0"/>
            <a:t>orientation</a:t>
          </a:r>
        </a:p>
      </dsp:txBody>
      <dsp:txXfrm>
        <a:off x="4429518" y="716362"/>
        <a:ext cx="3139612" cy="1843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AF5C3-7DF3-DB41-A568-BAE593FFFDF2}">
      <dsp:nvSpPr>
        <dsp:cNvPr id="0" name=""/>
        <dsp:cNvSpPr/>
      </dsp:nvSpPr>
      <dsp:spPr>
        <a:xfrm>
          <a:off x="4669" y="1037314"/>
          <a:ext cx="1395632" cy="837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Baseline</a:t>
          </a:r>
        </a:p>
      </dsp:txBody>
      <dsp:txXfrm>
        <a:off x="29195" y="1061840"/>
        <a:ext cx="1346580" cy="788327"/>
      </dsp:txXfrm>
    </dsp:sp>
    <dsp:sp modelId="{5F809027-25FF-9148-AC97-20F8F2A70923}">
      <dsp:nvSpPr>
        <dsp:cNvPr id="0" name=""/>
        <dsp:cNvSpPr/>
      </dsp:nvSpPr>
      <dsp:spPr>
        <a:xfrm>
          <a:off x="1539865" y="1282945"/>
          <a:ext cx="295874" cy="346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539865" y="1352168"/>
        <a:ext cx="207112" cy="207670"/>
      </dsp:txXfrm>
    </dsp:sp>
    <dsp:sp modelId="{41499A1F-625A-E14F-81EF-11D3EF73AB63}">
      <dsp:nvSpPr>
        <dsp:cNvPr id="0" name=""/>
        <dsp:cNvSpPr/>
      </dsp:nvSpPr>
      <dsp:spPr>
        <a:xfrm>
          <a:off x="1958554" y="1037314"/>
          <a:ext cx="1395632" cy="837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Delirium</a:t>
          </a:r>
        </a:p>
      </dsp:txBody>
      <dsp:txXfrm>
        <a:off x="1983080" y="1061840"/>
        <a:ext cx="1346580" cy="788327"/>
      </dsp:txXfrm>
    </dsp:sp>
    <dsp:sp modelId="{FAAF1FE0-F261-DD4B-9765-CD583EB9ABC7}">
      <dsp:nvSpPr>
        <dsp:cNvPr id="0" name=""/>
        <dsp:cNvSpPr/>
      </dsp:nvSpPr>
      <dsp:spPr>
        <a:xfrm>
          <a:off x="3493750" y="1282945"/>
          <a:ext cx="295874" cy="346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493750" y="1352168"/>
        <a:ext cx="207112" cy="207670"/>
      </dsp:txXfrm>
    </dsp:sp>
    <dsp:sp modelId="{68132729-9CB6-484C-9AB8-CA0C3DAA012C}">
      <dsp:nvSpPr>
        <dsp:cNvPr id="0" name=""/>
        <dsp:cNvSpPr/>
      </dsp:nvSpPr>
      <dsp:spPr>
        <a:xfrm>
          <a:off x="3912440" y="1037314"/>
          <a:ext cx="1395632" cy="8373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Post-delirium</a:t>
          </a:r>
        </a:p>
      </dsp:txBody>
      <dsp:txXfrm>
        <a:off x="3936966" y="1061840"/>
        <a:ext cx="1346580" cy="7883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670B2-2127-9A47-B0A1-F58D43CE07E2}"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E9683-8DF8-7841-BEBB-F803A415FD38}" type="slidenum">
              <a:rPr lang="en-US" smtClean="0"/>
              <a:t>‹#›</a:t>
            </a:fld>
            <a:endParaRPr lang="en-US"/>
          </a:p>
        </p:txBody>
      </p:sp>
    </p:spTree>
    <p:extLst>
      <p:ext uri="{BB962C8B-B14F-4D97-AF65-F5344CB8AC3E}">
        <p14:creationId xmlns:p14="http://schemas.microsoft.com/office/powerpoint/2010/main" val="3627788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1</a:t>
            </a:fld>
            <a:endParaRPr lang="en-US"/>
          </a:p>
        </p:txBody>
      </p:sp>
    </p:spTree>
    <p:extLst>
      <p:ext uri="{BB962C8B-B14F-4D97-AF65-F5344CB8AC3E}">
        <p14:creationId xmlns:p14="http://schemas.microsoft.com/office/powerpoint/2010/main" val="945761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6BB3B38-09F7-694D-B6DF-6ADABEF24BDF}" type="slidenum">
              <a:rPr lang="en-US" smtClean="0"/>
              <a:t>30</a:t>
            </a:fld>
            <a:endParaRPr lang="en-US" dirty="0"/>
          </a:p>
        </p:txBody>
      </p:sp>
    </p:spTree>
    <p:extLst>
      <p:ext uri="{BB962C8B-B14F-4D97-AF65-F5344CB8AC3E}">
        <p14:creationId xmlns:p14="http://schemas.microsoft.com/office/powerpoint/2010/main" val="37762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B3B38-09F7-694D-B6DF-6ADABEF24BDF}" type="slidenum">
              <a:rPr lang="en-US" smtClean="0"/>
              <a:t>34</a:t>
            </a:fld>
            <a:endParaRPr lang="en-US" dirty="0"/>
          </a:p>
        </p:txBody>
      </p:sp>
    </p:spTree>
    <p:extLst>
      <p:ext uri="{BB962C8B-B14F-4D97-AF65-F5344CB8AC3E}">
        <p14:creationId xmlns:p14="http://schemas.microsoft.com/office/powerpoint/2010/main" val="262466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not control for illness or dementia</a:t>
            </a:r>
          </a:p>
        </p:txBody>
      </p:sp>
      <p:sp>
        <p:nvSpPr>
          <p:cNvPr id="4" name="Slide Number Placeholder 3"/>
          <p:cNvSpPr>
            <a:spLocks noGrp="1"/>
          </p:cNvSpPr>
          <p:nvPr>
            <p:ph type="sldNum" sz="quarter" idx="5"/>
          </p:nvPr>
        </p:nvSpPr>
        <p:spPr/>
        <p:txBody>
          <a:bodyPr/>
          <a:lstStyle/>
          <a:p>
            <a:fld id="{E6BB3B38-09F7-694D-B6DF-6ADABEF24BDF}" type="slidenum">
              <a:rPr lang="en-US" smtClean="0"/>
              <a:t>35</a:t>
            </a:fld>
            <a:endParaRPr lang="en-US" dirty="0"/>
          </a:p>
        </p:txBody>
      </p:sp>
    </p:spTree>
    <p:extLst>
      <p:ext uri="{BB962C8B-B14F-4D97-AF65-F5344CB8AC3E}">
        <p14:creationId xmlns:p14="http://schemas.microsoft.com/office/powerpoint/2010/main" val="1201766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B3B38-09F7-694D-B6DF-6ADABEF24BDF}" type="slidenum">
              <a:rPr lang="en-US" smtClean="0"/>
              <a:t>36</a:t>
            </a:fld>
            <a:endParaRPr lang="en-US" dirty="0"/>
          </a:p>
        </p:txBody>
      </p:sp>
    </p:spTree>
    <p:extLst>
      <p:ext uri="{BB962C8B-B14F-4D97-AF65-F5344CB8AC3E}">
        <p14:creationId xmlns:p14="http://schemas.microsoft.com/office/powerpoint/2010/main" val="67504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B3B38-09F7-694D-B6DF-6ADABEF24BDF}" type="slidenum">
              <a:rPr lang="en-US" smtClean="0"/>
              <a:t>37</a:t>
            </a:fld>
            <a:endParaRPr lang="en-US" dirty="0"/>
          </a:p>
        </p:txBody>
      </p:sp>
    </p:spTree>
    <p:extLst>
      <p:ext uri="{BB962C8B-B14F-4D97-AF65-F5344CB8AC3E}">
        <p14:creationId xmlns:p14="http://schemas.microsoft.com/office/powerpoint/2010/main" val="3636794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B3B38-09F7-694D-B6DF-6ADABEF24BDF}" type="slidenum">
              <a:rPr lang="en-US" smtClean="0"/>
              <a:t>38</a:t>
            </a:fld>
            <a:endParaRPr lang="en-US" dirty="0"/>
          </a:p>
        </p:txBody>
      </p:sp>
    </p:spTree>
    <p:extLst>
      <p:ext uri="{BB962C8B-B14F-4D97-AF65-F5344CB8AC3E}">
        <p14:creationId xmlns:p14="http://schemas.microsoft.com/office/powerpoint/2010/main" val="4169595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B3B38-09F7-694D-B6DF-6ADABEF24BDF}" type="slidenum">
              <a:rPr lang="en-US" smtClean="0"/>
              <a:t>39</a:t>
            </a:fld>
            <a:endParaRPr lang="en-US" dirty="0"/>
          </a:p>
        </p:txBody>
      </p:sp>
    </p:spTree>
    <p:extLst>
      <p:ext uri="{BB962C8B-B14F-4D97-AF65-F5344CB8AC3E}">
        <p14:creationId xmlns:p14="http://schemas.microsoft.com/office/powerpoint/2010/main" val="159653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proportional odds regression models were adjusted for dementia, baseline functional status, comorbidity burden, severity of illness, CNS diagnosis, infection diagnosis, or use of home steroids</a:t>
            </a:r>
          </a:p>
        </p:txBody>
      </p:sp>
      <p:sp>
        <p:nvSpPr>
          <p:cNvPr id="4" name="Slide Number Placeholder 3"/>
          <p:cNvSpPr>
            <a:spLocks noGrp="1"/>
          </p:cNvSpPr>
          <p:nvPr>
            <p:ph type="sldNum" sz="quarter" idx="5"/>
          </p:nvPr>
        </p:nvSpPr>
        <p:spPr/>
        <p:txBody>
          <a:bodyPr/>
          <a:lstStyle/>
          <a:p>
            <a:fld id="{F5BE9683-8DF8-7841-BEBB-F803A415FD38}" type="slidenum">
              <a:rPr lang="en-US" smtClean="0"/>
              <a:t>49</a:t>
            </a:fld>
            <a:endParaRPr lang="en-US"/>
          </a:p>
        </p:txBody>
      </p:sp>
    </p:spTree>
    <p:extLst>
      <p:ext uri="{BB962C8B-B14F-4D97-AF65-F5344CB8AC3E}">
        <p14:creationId xmlns:p14="http://schemas.microsoft.com/office/powerpoint/2010/main" val="260323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relationship between dementia and measures of neurofibrillary tau, amyloid burden, apolipoprotein (</a:t>
            </a:r>
            <a:r>
              <a:rPr lang="en-US" dirty="0" err="1"/>
              <a:t>ApoE</a:t>
            </a:r>
            <a:r>
              <a:rPr lang="en-US" dirty="0"/>
              <a:t>) </a:t>
            </a:r>
            <a:r>
              <a:rPr lang="el-GR" dirty="0"/>
              <a:t>ε4, </a:t>
            </a:r>
            <a:r>
              <a:rPr lang="en-US" dirty="0"/>
              <a:t>vascular lesions and Lewy body pathology were strongest in the absence of a delirium </a:t>
            </a:r>
            <a:r>
              <a:rPr lang="en-US" dirty="0" err="1"/>
              <a:t>historyt</a:t>
            </a:r>
            <a:r>
              <a:rPr lang="en-US" dirty="0"/>
              <a:t> the acceleration of cognitive decline following delirium might result from an alternative mechanism leading to neuronal damage.</a:t>
            </a:r>
          </a:p>
          <a:p>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7</a:t>
            </a:fld>
            <a:endParaRPr lang="en-US"/>
          </a:p>
        </p:txBody>
      </p:sp>
    </p:spTree>
    <p:extLst>
      <p:ext uri="{BB962C8B-B14F-4D97-AF65-F5344CB8AC3E}">
        <p14:creationId xmlns:p14="http://schemas.microsoft.com/office/powerpoint/2010/main" val="211291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Neural cells – Neuron, astrocyte, microglia – and AD pathology</a:t>
            </a:r>
          </a:p>
          <a:p>
            <a:r>
              <a:rPr lang="en-US" dirty="0"/>
              <a:t>Most specific are direct markers of </a:t>
            </a:r>
            <a:r>
              <a:rPr lang="en-US" dirty="0" err="1"/>
              <a:t>Abeta</a:t>
            </a:r>
            <a:r>
              <a:rPr lang="en-US" dirty="0"/>
              <a:t> and tau</a:t>
            </a:r>
          </a:p>
          <a:p>
            <a:r>
              <a:rPr lang="en-US" dirty="0"/>
              <a:t>Axons are rich in tau and </a:t>
            </a:r>
            <a:r>
              <a:rPr lang="en-US" dirty="0" err="1"/>
              <a:t>NfL</a:t>
            </a:r>
            <a:r>
              <a:rPr lang="en-US" dirty="0"/>
              <a:t> that leak into the CSF and blood during neuroaxonal degeneration</a:t>
            </a:r>
          </a:p>
          <a:p>
            <a:r>
              <a:rPr lang="en-US" dirty="0"/>
              <a:t>Astrocytic biomarkers – neuroinflammation and neurodegeneration</a:t>
            </a:r>
          </a:p>
          <a:p>
            <a:r>
              <a:rPr lang="en-US" dirty="0"/>
              <a:t>Microglial biomarkers - </a:t>
            </a:r>
            <a:r>
              <a:rPr lang="en-US" dirty="0" err="1"/>
              <a:t>neroinflammation</a:t>
            </a:r>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9</a:t>
            </a:fld>
            <a:endParaRPr lang="en-US"/>
          </a:p>
        </p:txBody>
      </p:sp>
    </p:spTree>
    <p:extLst>
      <p:ext uri="{BB962C8B-B14F-4D97-AF65-F5344CB8AC3E}">
        <p14:creationId xmlns:p14="http://schemas.microsoft.com/office/powerpoint/2010/main" val="350830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the biological state underpinning Alzheimer's disease</a:t>
            </a:r>
          </a:p>
          <a:p>
            <a:r>
              <a:rPr lang="en-US" dirty="0"/>
              <a:t>amyloid (A</a:t>
            </a:r>
            <a:r>
              <a:rPr lang="el-GR" dirty="0"/>
              <a:t>β40, </a:t>
            </a:r>
            <a:r>
              <a:rPr lang="en-US" dirty="0"/>
              <a:t>A</a:t>
            </a:r>
            <a:r>
              <a:rPr lang="el-GR" dirty="0"/>
              <a:t>β42, </a:t>
            </a:r>
            <a:r>
              <a:rPr lang="en-US" dirty="0"/>
              <a:t>A</a:t>
            </a:r>
            <a:r>
              <a:rPr lang="el-GR" dirty="0"/>
              <a:t>β42/40 </a:t>
            </a:r>
            <a:r>
              <a:rPr lang="en-US" dirty="0"/>
              <a:t>ratio)</a:t>
            </a:r>
          </a:p>
          <a:p>
            <a:r>
              <a:rPr lang="en-US" dirty="0"/>
              <a:t>tangle (p-tau181 and others)</a:t>
            </a:r>
          </a:p>
          <a:p>
            <a:r>
              <a:rPr lang="en-US" dirty="0"/>
              <a:t>neurodegeneration (total tau [t-tau], neurofilament light [</a:t>
            </a:r>
            <a:r>
              <a:rPr lang="en-US" dirty="0" err="1"/>
              <a:t>NfL</a:t>
            </a:r>
            <a:r>
              <a:rPr lang="en-US" dirty="0"/>
              <a:t>])</a:t>
            </a:r>
          </a:p>
          <a:p>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10</a:t>
            </a:fld>
            <a:endParaRPr lang="en-US"/>
          </a:p>
        </p:txBody>
      </p:sp>
    </p:spTree>
    <p:extLst>
      <p:ext uri="{BB962C8B-B14F-4D97-AF65-F5344CB8AC3E}">
        <p14:creationId xmlns:p14="http://schemas.microsoft.com/office/powerpoint/2010/main" val="265701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come first, the chicken or the egg? </a:t>
            </a:r>
            <a:r>
              <a:rPr lang="en-US" sz="1200" dirty="0">
                <a:solidFill>
                  <a:srgbClr val="C00000"/>
                </a:solidFill>
              </a:rPr>
              <a:t>How might these biomarkers influence or be affected by delirium?</a:t>
            </a:r>
          </a:p>
          <a:p>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11</a:t>
            </a:fld>
            <a:endParaRPr lang="en-US"/>
          </a:p>
        </p:txBody>
      </p:sp>
    </p:spTree>
    <p:extLst>
      <p:ext uri="{BB962C8B-B14F-4D97-AF65-F5344CB8AC3E}">
        <p14:creationId xmlns:p14="http://schemas.microsoft.com/office/powerpoint/2010/main" val="2928185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13</a:t>
            </a:fld>
            <a:endParaRPr lang="en-US"/>
          </a:p>
        </p:txBody>
      </p:sp>
    </p:spTree>
    <p:extLst>
      <p:ext uri="{BB962C8B-B14F-4D97-AF65-F5344CB8AC3E}">
        <p14:creationId xmlns:p14="http://schemas.microsoft.com/office/powerpoint/2010/main" val="392375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14</a:t>
            </a:fld>
            <a:endParaRPr lang="en-US"/>
          </a:p>
        </p:txBody>
      </p:sp>
    </p:spTree>
    <p:extLst>
      <p:ext uri="{BB962C8B-B14F-4D97-AF65-F5344CB8AC3E}">
        <p14:creationId xmlns:p14="http://schemas.microsoft.com/office/powerpoint/2010/main" val="4180227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people with clinical AD have constant activation of microglia by A</a:t>
            </a:r>
            <a:r>
              <a:rPr lang="el-GR" b="0" i="0" dirty="0">
                <a:solidFill>
                  <a:srgbClr val="212121"/>
                </a:solidFill>
                <a:effectLst/>
                <a:latin typeface="Cambria" panose="02040503050406030204" pitchFamily="18" charset="0"/>
              </a:rPr>
              <a:t>β </a:t>
            </a:r>
            <a:r>
              <a:rPr lang="en-US" b="0" i="0" dirty="0">
                <a:solidFill>
                  <a:srgbClr val="212121"/>
                </a:solidFill>
                <a:effectLst/>
                <a:latin typeface="Cambria" panose="02040503050406030204" pitchFamily="18" charset="0"/>
              </a:rPr>
              <a:t>deposits and tau inclusions, and therefore the effect of delirium on microglial response is attenuated and the association is not observed</a:t>
            </a:r>
            <a:endParaRPr lang="en-US" dirty="0"/>
          </a:p>
        </p:txBody>
      </p:sp>
      <p:sp>
        <p:nvSpPr>
          <p:cNvPr id="4" name="Slide Number Placeholder 3"/>
          <p:cNvSpPr>
            <a:spLocks noGrp="1"/>
          </p:cNvSpPr>
          <p:nvPr>
            <p:ph type="sldNum" sz="quarter" idx="5"/>
          </p:nvPr>
        </p:nvSpPr>
        <p:spPr/>
        <p:txBody>
          <a:bodyPr/>
          <a:lstStyle/>
          <a:p>
            <a:fld id="{F5BE9683-8DF8-7841-BEBB-F803A415FD38}" type="slidenum">
              <a:rPr lang="en-US" smtClean="0"/>
              <a:t>17</a:t>
            </a:fld>
            <a:endParaRPr lang="en-US"/>
          </a:p>
        </p:txBody>
      </p:sp>
    </p:spTree>
    <p:extLst>
      <p:ext uri="{BB962C8B-B14F-4D97-AF65-F5344CB8AC3E}">
        <p14:creationId xmlns:p14="http://schemas.microsoft.com/office/powerpoint/2010/main" val="221305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6BB3B38-09F7-694D-B6DF-6ADABEF24BDF}" type="slidenum">
              <a:rPr lang="en-US" smtClean="0"/>
              <a:t>28</a:t>
            </a:fld>
            <a:endParaRPr lang="en-US" dirty="0"/>
          </a:p>
        </p:txBody>
      </p:sp>
    </p:spTree>
    <p:extLst>
      <p:ext uri="{BB962C8B-B14F-4D97-AF65-F5344CB8AC3E}">
        <p14:creationId xmlns:p14="http://schemas.microsoft.com/office/powerpoint/2010/main" val="3322491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A5C72-A2DD-8A43-8ED0-92A584CA96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3F5201-C12F-0A4E-8328-80A9196D7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B3404-6DE2-4E4A-A494-8529BFC8662B}"/>
              </a:ext>
            </a:extLst>
          </p:cNvPr>
          <p:cNvSpPr>
            <a:spLocks noGrp="1"/>
          </p:cNvSpPr>
          <p:nvPr>
            <p:ph type="dt" sz="half" idx="10"/>
          </p:nvPr>
        </p:nvSpPr>
        <p:spPr/>
        <p:txBody>
          <a:bodyPr/>
          <a:lstStyle/>
          <a:p>
            <a:fld id="{3A9AE103-3718-904A-AD14-930A78C17F4A}" type="datetime1">
              <a:rPr lang="en-US" smtClean="0"/>
              <a:t>9/26/2023</a:t>
            </a:fld>
            <a:endParaRPr lang="en-US"/>
          </a:p>
        </p:txBody>
      </p:sp>
      <p:sp>
        <p:nvSpPr>
          <p:cNvPr id="5" name="Footer Placeholder 4">
            <a:extLst>
              <a:ext uri="{FF2B5EF4-FFF2-40B4-BE49-F238E27FC236}">
                <a16:creationId xmlns:a16="http://schemas.microsoft.com/office/drawing/2014/main" id="{2F4BAECF-1A8C-B74E-B219-8EEDD1FE7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C5897-F082-214F-8A6F-ECD9822C6248}"/>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4227453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3EAD-5404-204F-9168-3E206B50AA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EF906A-54D8-4E4E-BDA8-894CD55FE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81662-906B-3F49-A4C8-51D0C9754D81}"/>
              </a:ext>
            </a:extLst>
          </p:cNvPr>
          <p:cNvSpPr>
            <a:spLocks noGrp="1"/>
          </p:cNvSpPr>
          <p:nvPr>
            <p:ph type="dt" sz="half" idx="10"/>
          </p:nvPr>
        </p:nvSpPr>
        <p:spPr/>
        <p:txBody>
          <a:bodyPr/>
          <a:lstStyle/>
          <a:p>
            <a:fld id="{EF1C20A9-1213-754E-926E-63EA0270105F}" type="datetime1">
              <a:rPr lang="en-US" smtClean="0"/>
              <a:t>9/26/2023</a:t>
            </a:fld>
            <a:endParaRPr lang="en-US"/>
          </a:p>
        </p:txBody>
      </p:sp>
      <p:sp>
        <p:nvSpPr>
          <p:cNvPr id="5" name="Footer Placeholder 4">
            <a:extLst>
              <a:ext uri="{FF2B5EF4-FFF2-40B4-BE49-F238E27FC236}">
                <a16:creationId xmlns:a16="http://schemas.microsoft.com/office/drawing/2014/main" id="{8C2EF605-3D6F-A64F-B141-073DDD6B4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951B4-236F-E447-B16C-513C931F5161}"/>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102192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3C1579-30C7-9C45-8120-469EF6568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041AF5-68C2-5B4E-9648-7BC3ED7C31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C9F27-D54A-3E46-9111-BC073D5017DA}"/>
              </a:ext>
            </a:extLst>
          </p:cNvPr>
          <p:cNvSpPr>
            <a:spLocks noGrp="1"/>
          </p:cNvSpPr>
          <p:nvPr>
            <p:ph type="dt" sz="half" idx="10"/>
          </p:nvPr>
        </p:nvSpPr>
        <p:spPr/>
        <p:txBody>
          <a:bodyPr/>
          <a:lstStyle/>
          <a:p>
            <a:fld id="{9D2E4F15-4475-8744-A04A-984F738F8576}" type="datetime1">
              <a:rPr lang="en-US" smtClean="0"/>
              <a:t>9/26/2023</a:t>
            </a:fld>
            <a:endParaRPr lang="en-US"/>
          </a:p>
        </p:txBody>
      </p:sp>
      <p:sp>
        <p:nvSpPr>
          <p:cNvPr id="5" name="Footer Placeholder 4">
            <a:extLst>
              <a:ext uri="{FF2B5EF4-FFF2-40B4-BE49-F238E27FC236}">
                <a16:creationId xmlns:a16="http://schemas.microsoft.com/office/drawing/2014/main" id="{1DFD3156-EC57-6444-9606-321E74A56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4FBA4-FAFA-8740-947B-7A52CFBF0648}"/>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93175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9B24-787F-A644-A253-963413164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D55C9-F2E2-194A-8400-5A25517D5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09410-0383-A445-8F30-14A336C9DE69}"/>
              </a:ext>
            </a:extLst>
          </p:cNvPr>
          <p:cNvSpPr>
            <a:spLocks noGrp="1"/>
          </p:cNvSpPr>
          <p:nvPr>
            <p:ph type="dt" sz="half" idx="10"/>
          </p:nvPr>
        </p:nvSpPr>
        <p:spPr/>
        <p:txBody>
          <a:bodyPr/>
          <a:lstStyle/>
          <a:p>
            <a:fld id="{7C2AE63F-CEE1-8847-8CFB-CAF46AA1744F}" type="datetime1">
              <a:rPr lang="en-US" smtClean="0"/>
              <a:t>9/26/2023</a:t>
            </a:fld>
            <a:endParaRPr lang="en-US"/>
          </a:p>
        </p:txBody>
      </p:sp>
      <p:sp>
        <p:nvSpPr>
          <p:cNvPr id="5" name="Footer Placeholder 4">
            <a:extLst>
              <a:ext uri="{FF2B5EF4-FFF2-40B4-BE49-F238E27FC236}">
                <a16:creationId xmlns:a16="http://schemas.microsoft.com/office/drawing/2014/main" id="{293CE66E-ED4C-EF40-B73E-59A355824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58A47-855A-4C47-A364-1CB5364FD010}"/>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151295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C20C-BD88-FA4B-A137-DDACBE6DD9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5FFA9-DA67-E64E-8A5E-BF828DF6E2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E09B44-4678-EB4B-8466-5593C7EEC25A}"/>
              </a:ext>
            </a:extLst>
          </p:cNvPr>
          <p:cNvSpPr>
            <a:spLocks noGrp="1"/>
          </p:cNvSpPr>
          <p:nvPr>
            <p:ph type="dt" sz="half" idx="10"/>
          </p:nvPr>
        </p:nvSpPr>
        <p:spPr/>
        <p:txBody>
          <a:bodyPr/>
          <a:lstStyle/>
          <a:p>
            <a:fld id="{10BC79D5-A432-EB45-B255-16C572B92ABD}" type="datetime1">
              <a:rPr lang="en-US" smtClean="0"/>
              <a:t>9/26/2023</a:t>
            </a:fld>
            <a:endParaRPr lang="en-US"/>
          </a:p>
        </p:txBody>
      </p:sp>
      <p:sp>
        <p:nvSpPr>
          <p:cNvPr id="5" name="Footer Placeholder 4">
            <a:extLst>
              <a:ext uri="{FF2B5EF4-FFF2-40B4-BE49-F238E27FC236}">
                <a16:creationId xmlns:a16="http://schemas.microsoft.com/office/drawing/2014/main" id="{9B7FFA19-812C-CF41-A105-9A39B50BF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EF4A1-0489-544D-A92F-99F65206513A}"/>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408566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2818-94AC-3142-802C-5C058CB8B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49ABA-A6D5-1945-9BAD-A32146E21F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A6D93-5A71-CD41-BED8-5DE3F9864B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EB1D81-B154-7448-B61D-8A2EB7ABAEAD}"/>
              </a:ext>
            </a:extLst>
          </p:cNvPr>
          <p:cNvSpPr>
            <a:spLocks noGrp="1"/>
          </p:cNvSpPr>
          <p:nvPr>
            <p:ph type="dt" sz="half" idx="10"/>
          </p:nvPr>
        </p:nvSpPr>
        <p:spPr/>
        <p:txBody>
          <a:bodyPr/>
          <a:lstStyle/>
          <a:p>
            <a:fld id="{EEE86F1E-2D9A-E34C-AF55-F8475B73E273}" type="datetime1">
              <a:rPr lang="en-US" smtClean="0"/>
              <a:t>9/26/2023</a:t>
            </a:fld>
            <a:endParaRPr lang="en-US"/>
          </a:p>
        </p:txBody>
      </p:sp>
      <p:sp>
        <p:nvSpPr>
          <p:cNvPr id="6" name="Footer Placeholder 5">
            <a:extLst>
              <a:ext uri="{FF2B5EF4-FFF2-40B4-BE49-F238E27FC236}">
                <a16:creationId xmlns:a16="http://schemas.microsoft.com/office/drawing/2014/main" id="{A3F39F10-A794-FC4E-A19D-5C2D9A159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A8202-42AF-E14D-9823-081E4F9D28CA}"/>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207703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A28A-777A-5240-AC7C-C8FFE4EB0C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9DE769-522F-DC46-AB07-EF89708ED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CD6F03-E925-C142-874B-94386F27A6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CCC60-0E2C-EA42-B012-0E508BC0F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351BB-9BAD-3E4D-8CF2-5F88C42D93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55E435-7A99-B343-A8D2-B5DEA3D770DD}"/>
              </a:ext>
            </a:extLst>
          </p:cNvPr>
          <p:cNvSpPr>
            <a:spLocks noGrp="1"/>
          </p:cNvSpPr>
          <p:nvPr>
            <p:ph type="dt" sz="half" idx="10"/>
          </p:nvPr>
        </p:nvSpPr>
        <p:spPr/>
        <p:txBody>
          <a:bodyPr/>
          <a:lstStyle/>
          <a:p>
            <a:fld id="{C3A02D1A-007C-384C-9445-EAC76475F7D3}" type="datetime1">
              <a:rPr lang="en-US" smtClean="0"/>
              <a:t>9/26/2023</a:t>
            </a:fld>
            <a:endParaRPr lang="en-US"/>
          </a:p>
        </p:txBody>
      </p:sp>
      <p:sp>
        <p:nvSpPr>
          <p:cNvPr id="8" name="Footer Placeholder 7">
            <a:extLst>
              <a:ext uri="{FF2B5EF4-FFF2-40B4-BE49-F238E27FC236}">
                <a16:creationId xmlns:a16="http://schemas.microsoft.com/office/drawing/2014/main" id="{0DD5F19F-C479-C74A-BD96-3FEF13F530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CCD0D5-C470-0849-8748-665F8CBEBFE4}"/>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93238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EB4FB-34E8-084B-85B8-56F7287E42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0D7ADC-4031-954C-A7B5-1BB9202F6804}"/>
              </a:ext>
            </a:extLst>
          </p:cNvPr>
          <p:cNvSpPr>
            <a:spLocks noGrp="1"/>
          </p:cNvSpPr>
          <p:nvPr>
            <p:ph type="dt" sz="half" idx="10"/>
          </p:nvPr>
        </p:nvSpPr>
        <p:spPr/>
        <p:txBody>
          <a:bodyPr/>
          <a:lstStyle/>
          <a:p>
            <a:fld id="{656786BB-DB3C-6749-854C-E98BDB47C35F}" type="datetime1">
              <a:rPr lang="en-US" smtClean="0"/>
              <a:t>9/26/2023</a:t>
            </a:fld>
            <a:endParaRPr lang="en-US"/>
          </a:p>
        </p:txBody>
      </p:sp>
      <p:sp>
        <p:nvSpPr>
          <p:cNvPr id="4" name="Footer Placeholder 3">
            <a:extLst>
              <a:ext uri="{FF2B5EF4-FFF2-40B4-BE49-F238E27FC236}">
                <a16:creationId xmlns:a16="http://schemas.microsoft.com/office/drawing/2014/main" id="{EE20E638-F770-8946-AD74-BB59033F00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863A0-4FD3-FE41-B4F0-593C008F18FB}"/>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25338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8B73F-08FE-AA42-8F5D-2DDB46542F2F}"/>
              </a:ext>
            </a:extLst>
          </p:cNvPr>
          <p:cNvSpPr>
            <a:spLocks noGrp="1"/>
          </p:cNvSpPr>
          <p:nvPr>
            <p:ph type="dt" sz="half" idx="10"/>
          </p:nvPr>
        </p:nvSpPr>
        <p:spPr/>
        <p:txBody>
          <a:bodyPr/>
          <a:lstStyle/>
          <a:p>
            <a:fld id="{83D0E3A4-7515-9946-A314-3C65F90CCD7E}" type="datetime1">
              <a:rPr lang="en-US" smtClean="0"/>
              <a:t>9/26/2023</a:t>
            </a:fld>
            <a:endParaRPr lang="en-US"/>
          </a:p>
        </p:txBody>
      </p:sp>
      <p:sp>
        <p:nvSpPr>
          <p:cNvPr id="3" name="Footer Placeholder 2">
            <a:extLst>
              <a:ext uri="{FF2B5EF4-FFF2-40B4-BE49-F238E27FC236}">
                <a16:creationId xmlns:a16="http://schemas.microsoft.com/office/drawing/2014/main" id="{68FAC57C-FE33-3D4F-8B81-A1937B1425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D2F235-B3F1-8F4E-B64A-301AFB13421A}"/>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180812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23DA-BEB7-FD43-BD5A-27F6C6A379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7C06E-2392-0642-A9D6-0831D55EC3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7E1AFA-0A7B-744A-8FA1-C610DBE8C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B4A62-6AAD-374C-9BFD-5E7DE59A083D}"/>
              </a:ext>
            </a:extLst>
          </p:cNvPr>
          <p:cNvSpPr>
            <a:spLocks noGrp="1"/>
          </p:cNvSpPr>
          <p:nvPr>
            <p:ph type="dt" sz="half" idx="10"/>
          </p:nvPr>
        </p:nvSpPr>
        <p:spPr/>
        <p:txBody>
          <a:bodyPr/>
          <a:lstStyle/>
          <a:p>
            <a:fld id="{411125F3-E096-2A4F-B8C8-2AE79A9CD3C0}" type="datetime1">
              <a:rPr lang="en-US" smtClean="0"/>
              <a:t>9/26/2023</a:t>
            </a:fld>
            <a:endParaRPr lang="en-US"/>
          </a:p>
        </p:txBody>
      </p:sp>
      <p:sp>
        <p:nvSpPr>
          <p:cNvPr id="6" name="Footer Placeholder 5">
            <a:extLst>
              <a:ext uri="{FF2B5EF4-FFF2-40B4-BE49-F238E27FC236}">
                <a16:creationId xmlns:a16="http://schemas.microsoft.com/office/drawing/2014/main" id="{55604632-4B09-6346-B731-421953D56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CDCA7-3602-5D4D-852E-B313259F2B14}"/>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82405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7A5C-E6A8-F641-8D90-1223ED864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F91461-5617-2B46-9D1A-8228695310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6362D2-D84D-7D45-83F6-F9EC5DEFB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AE7EB-DF80-5F45-98DC-63953B375B67}"/>
              </a:ext>
            </a:extLst>
          </p:cNvPr>
          <p:cNvSpPr>
            <a:spLocks noGrp="1"/>
          </p:cNvSpPr>
          <p:nvPr>
            <p:ph type="dt" sz="half" idx="10"/>
          </p:nvPr>
        </p:nvSpPr>
        <p:spPr/>
        <p:txBody>
          <a:bodyPr/>
          <a:lstStyle/>
          <a:p>
            <a:fld id="{5BACFDD9-48AE-1947-BAB2-0BC076945A55}" type="datetime1">
              <a:rPr lang="en-US" smtClean="0"/>
              <a:t>9/26/2023</a:t>
            </a:fld>
            <a:endParaRPr lang="en-US"/>
          </a:p>
        </p:txBody>
      </p:sp>
      <p:sp>
        <p:nvSpPr>
          <p:cNvPr id="6" name="Footer Placeholder 5">
            <a:extLst>
              <a:ext uri="{FF2B5EF4-FFF2-40B4-BE49-F238E27FC236}">
                <a16:creationId xmlns:a16="http://schemas.microsoft.com/office/drawing/2014/main" id="{72A72890-6B22-7C45-AE5A-609324DC1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9559E-A2BE-E040-B68F-0E2487DA7E5A}"/>
              </a:ext>
            </a:extLst>
          </p:cNvPr>
          <p:cNvSpPr>
            <a:spLocks noGrp="1"/>
          </p:cNvSpPr>
          <p:nvPr>
            <p:ph type="sldNum" sz="quarter" idx="12"/>
          </p:nvPr>
        </p:nvSpPr>
        <p:spPr/>
        <p:txBody>
          <a:bodyPr/>
          <a:lstStyle/>
          <a:p>
            <a:fld id="{F6D36576-85EA-B04E-81D6-3CCC80DA6FBA}" type="slidenum">
              <a:rPr lang="en-US" smtClean="0"/>
              <a:t>‹#›</a:t>
            </a:fld>
            <a:endParaRPr lang="en-US"/>
          </a:p>
        </p:txBody>
      </p:sp>
    </p:spTree>
    <p:extLst>
      <p:ext uri="{BB962C8B-B14F-4D97-AF65-F5344CB8AC3E}">
        <p14:creationId xmlns:p14="http://schemas.microsoft.com/office/powerpoint/2010/main" val="288994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FA6695-247A-084F-A9DE-F0DDD2793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DBD5F4-EFC7-D54D-AFFB-9D376EF4C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5D6D0-CD5E-B145-BCC5-7FAE50D051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07A2D-7D4D-9540-AA2B-FDFA53DD85CF}" type="datetime1">
              <a:rPr lang="en-US" smtClean="0"/>
              <a:t>9/26/2023</a:t>
            </a:fld>
            <a:endParaRPr lang="en-US"/>
          </a:p>
        </p:txBody>
      </p:sp>
      <p:sp>
        <p:nvSpPr>
          <p:cNvPr id="5" name="Footer Placeholder 4">
            <a:extLst>
              <a:ext uri="{FF2B5EF4-FFF2-40B4-BE49-F238E27FC236}">
                <a16:creationId xmlns:a16="http://schemas.microsoft.com/office/drawing/2014/main" id="{DABDBABF-EB3F-DA4B-9C0D-6454CBA06F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D9EBAF-B2BB-594C-BF2F-BA2D4BFAC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36576-85EA-B04E-81D6-3CCC80DA6FBA}" type="slidenum">
              <a:rPr lang="en-US" smtClean="0"/>
              <a:t>‹#›</a:t>
            </a:fld>
            <a:endParaRPr lang="en-US"/>
          </a:p>
        </p:txBody>
      </p:sp>
    </p:spTree>
    <p:extLst>
      <p:ext uri="{BB962C8B-B14F-4D97-AF65-F5344CB8AC3E}">
        <p14:creationId xmlns:p14="http://schemas.microsoft.com/office/powerpoint/2010/main" val="46226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1F6264-4367-29FB-30E7-431D9BBDD743}"/>
              </a:ext>
            </a:extLst>
          </p:cNvPr>
          <p:cNvSpPr/>
          <p:nvPr/>
        </p:nvSpPr>
        <p:spPr>
          <a:xfrm>
            <a:off x="-93785" y="0"/>
            <a:ext cx="12379569" cy="710587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tomer Service &amp;amp; Call Centre Knowledge Management Systems">
            <a:extLst>
              <a:ext uri="{FF2B5EF4-FFF2-40B4-BE49-F238E27FC236}">
                <a16:creationId xmlns:a16="http://schemas.microsoft.com/office/drawing/2014/main" id="{0F87A3F6-0F9E-C053-F5CC-3AABA3B1FC6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1258" b="9653"/>
          <a:stretch/>
        </p:blipFill>
        <p:spPr bwMode="auto">
          <a:xfrm>
            <a:off x="2216812" y="878953"/>
            <a:ext cx="9326127" cy="62269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6409B97-ED47-7E41-9C39-770BC2B940D4}"/>
              </a:ext>
            </a:extLst>
          </p:cNvPr>
          <p:cNvSpPr>
            <a:spLocks noGrp="1"/>
          </p:cNvSpPr>
          <p:nvPr>
            <p:ph type="ctrTitle"/>
          </p:nvPr>
        </p:nvSpPr>
        <p:spPr>
          <a:xfrm>
            <a:off x="435002" y="146802"/>
            <a:ext cx="10271308" cy="1655763"/>
          </a:xfrm>
          <a:noFill/>
        </p:spPr>
        <p:txBody>
          <a:bodyPr>
            <a:normAutofit fontScale="90000"/>
          </a:bodyPr>
          <a:lstStyle/>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r>
            <a:br>
              <a:rPr lang="en-US" sz="1800" b="0" i="0" u="none" strike="noStrike" dirty="0">
                <a:solidFill>
                  <a:srgbClr val="212121"/>
                </a:solidFill>
                <a:effectLst/>
                <a:latin typeface="Calibri" panose="020F0502020204030204" pitchFamily="34" charset="0"/>
              </a:rPr>
            </a:br>
            <a:r>
              <a:rPr lang="en-US" sz="1800" b="0" i="0" u="none" strike="noStrike" dirty="0">
                <a:solidFill>
                  <a:srgbClr val="212121"/>
                </a:solidFill>
                <a:effectLst/>
                <a:latin typeface="Arial" panose="020B0604020202020204" pitchFamily="34" charset="0"/>
                <a:cs typeface="Arial" panose="020B0604020202020204" pitchFamily="34" charset="0"/>
              </a:rPr>
              <a:t/>
            </a:r>
            <a:br>
              <a:rPr lang="en-US" sz="1800" b="0" i="0" u="none" strike="noStrike" dirty="0">
                <a:solidFill>
                  <a:srgbClr val="212121"/>
                </a:solidFill>
                <a:effectLst/>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Biomarkers at the Interface of Delirium and Dementia</a:t>
            </a:r>
          </a:p>
        </p:txBody>
      </p:sp>
      <p:sp>
        <p:nvSpPr>
          <p:cNvPr id="3" name="Subtitle 2">
            <a:extLst>
              <a:ext uri="{FF2B5EF4-FFF2-40B4-BE49-F238E27FC236}">
                <a16:creationId xmlns:a16="http://schemas.microsoft.com/office/drawing/2014/main" id="{7B57D69F-963C-4040-BC96-80D4984138E5}"/>
              </a:ext>
            </a:extLst>
          </p:cNvPr>
          <p:cNvSpPr>
            <a:spLocks noGrp="1"/>
          </p:cNvSpPr>
          <p:nvPr>
            <p:ph type="subTitle" idx="1"/>
          </p:nvPr>
        </p:nvSpPr>
        <p:spPr>
          <a:xfrm>
            <a:off x="2817254" y="5151166"/>
            <a:ext cx="9144000" cy="1655762"/>
          </a:xfrm>
        </p:spPr>
        <p:txBody>
          <a:bodyPr>
            <a:normAutofit fontScale="85000" lnSpcReduction="20000"/>
          </a:bodyPr>
          <a:lstStyle/>
          <a:p>
            <a:pPr algn="r"/>
            <a:r>
              <a:rPr lang="en-US" sz="2600" dirty="0">
                <a:solidFill>
                  <a:schemeClr val="bg1"/>
                </a:solidFill>
                <a:latin typeface="Arial" panose="020B0604020202020204" pitchFamily="34" charset="0"/>
                <a:cs typeface="Arial" panose="020B0604020202020204" pitchFamily="34" charset="0"/>
              </a:rPr>
              <a:t>Tamara G. Fong, MD, PhD</a:t>
            </a:r>
          </a:p>
          <a:p>
            <a:pPr algn="r"/>
            <a:r>
              <a:rPr lang="en-US" sz="2200" dirty="0">
                <a:solidFill>
                  <a:schemeClr val="bg1"/>
                </a:solidFill>
                <a:latin typeface="Arial" panose="020B0604020202020204" pitchFamily="34" charset="0"/>
                <a:cs typeface="Arial" panose="020B0604020202020204" pitchFamily="34" charset="0"/>
              </a:rPr>
              <a:t>Associate Scientist, Aging Brain Center, </a:t>
            </a:r>
          </a:p>
          <a:p>
            <a:pPr algn="r"/>
            <a:r>
              <a:rPr lang="en-US" sz="2200" dirty="0">
                <a:solidFill>
                  <a:schemeClr val="bg1"/>
                </a:solidFill>
                <a:latin typeface="Arial" panose="020B0604020202020204" pitchFamily="34" charset="0"/>
                <a:cs typeface="Arial" panose="020B0604020202020204" pitchFamily="34" charset="0"/>
              </a:rPr>
              <a:t>Marcus Institute for Aging Research, </a:t>
            </a:r>
            <a:r>
              <a:rPr lang="en-US" sz="2200" dirty="0" err="1">
                <a:solidFill>
                  <a:schemeClr val="bg1"/>
                </a:solidFill>
                <a:latin typeface="Arial" panose="020B0604020202020204" pitchFamily="34" charset="0"/>
                <a:cs typeface="Arial" panose="020B0604020202020204" pitchFamily="34" charset="0"/>
              </a:rPr>
              <a:t>HebrewSenior</a:t>
            </a:r>
            <a:r>
              <a:rPr lang="en-US" sz="2200" dirty="0">
                <a:solidFill>
                  <a:schemeClr val="bg1"/>
                </a:solidFill>
                <a:latin typeface="Arial" panose="020B0604020202020204" pitchFamily="34" charset="0"/>
                <a:cs typeface="Arial" panose="020B0604020202020204" pitchFamily="34" charset="0"/>
              </a:rPr>
              <a:t> Life</a:t>
            </a:r>
          </a:p>
          <a:p>
            <a:pPr algn="r"/>
            <a:r>
              <a:rPr lang="en-US" sz="2200" dirty="0">
                <a:solidFill>
                  <a:schemeClr val="bg1"/>
                </a:solidFill>
                <a:latin typeface="Arial" panose="020B0604020202020204" pitchFamily="34" charset="0"/>
                <a:cs typeface="Arial" panose="020B0604020202020204" pitchFamily="34" charset="0"/>
              </a:rPr>
              <a:t>Associate Professor of Neurology, </a:t>
            </a:r>
          </a:p>
          <a:p>
            <a:pPr algn="r"/>
            <a:r>
              <a:rPr lang="en-US" sz="2200" dirty="0">
                <a:solidFill>
                  <a:schemeClr val="bg1"/>
                </a:solidFill>
                <a:latin typeface="Arial" panose="020B0604020202020204" pitchFamily="34" charset="0"/>
                <a:cs typeface="Arial" panose="020B0604020202020204" pitchFamily="34" charset="0"/>
              </a:rPr>
              <a:t>Beth Israel Deaconess Medical Center and Harvard Medical School </a:t>
            </a:r>
          </a:p>
        </p:txBody>
      </p:sp>
    </p:spTree>
    <p:extLst>
      <p:ext uri="{BB962C8B-B14F-4D97-AF65-F5344CB8AC3E}">
        <p14:creationId xmlns:p14="http://schemas.microsoft.com/office/powerpoint/2010/main" val="42897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C597B-9220-5AB8-985F-24F2400E75F8}"/>
              </a:ext>
            </a:extLst>
          </p:cNvPr>
          <p:cNvSpPr>
            <a:spLocks noGrp="1"/>
          </p:cNvSpPr>
          <p:nvPr>
            <p:ph type="title"/>
          </p:nvPr>
        </p:nvSpPr>
        <p:spPr>
          <a:xfrm>
            <a:off x="820615" y="-13193"/>
            <a:ext cx="11031415" cy="1325563"/>
          </a:xfrm>
        </p:spPr>
        <p:txBody>
          <a:bodyPr>
            <a:normAutofit/>
          </a:bodyPr>
          <a:lstStyle/>
          <a:p>
            <a:r>
              <a:rPr lang="en-US" sz="4000" dirty="0"/>
              <a:t>Amyloid Tau Neurodegeneration (ATN) framework </a:t>
            </a:r>
          </a:p>
        </p:txBody>
      </p:sp>
      <p:pic>
        <p:nvPicPr>
          <p:cNvPr id="5" name="Content Placeholder 4">
            <a:extLst>
              <a:ext uri="{FF2B5EF4-FFF2-40B4-BE49-F238E27FC236}">
                <a16:creationId xmlns:a16="http://schemas.microsoft.com/office/drawing/2014/main" id="{C4AB572F-DFBD-0D84-880D-362C422438AF}"/>
              </a:ext>
            </a:extLst>
          </p:cNvPr>
          <p:cNvPicPr>
            <a:picLocks noGrp="1" noChangeAspect="1"/>
          </p:cNvPicPr>
          <p:nvPr>
            <p:ph idx="1"/>
          </p:nvPr>
        </p:nvPicPr>
        <p:blipFill>
          <a:blip r:embed="rId3"/>
          <a:stretch>
            <a:fillRect/>
          </a:stretch>
        </p:blipFill>
        <p:spPr>
          <a:xfrm>
            <a:off x="691662" y="1177138"/>
            <a:ext cx="5990491" cy="5315738"/>
          </a:xfrm>
          <a:prstGeom prst="rect">
            <a:avLst/>
          </a:prstGeom>
        </p:spPr>
      </p:pic>
      <p:sp>
        <p:nvSpPr>
          <p:cNvPr id="8" name="TextBox 7">
            <a:extLst>
              <a:ext uri="{FF2B5EF4-FFF2-40B4-BE49-F238E27FC236}">
                <a16:creationId xmlns:a16="http://schemas.microsoft.com/office/drawing/2014/main" id="{CC28E397-8AEE-74C3-A4B1-6B93C015309D}"/>
              </a:ext>
            </a:extLst>
          </p:cNvPr>
          <p:cNvSpPr txBox="1"/>
          <p:nvPr/>
        </p:nvSpPr>
        <p:spPr>
          <a:xfrm>
            <a:off x="6858000" y="1312370"/>
            <a:ext cx="4994030" cy="3816429"/>
          </a:xfrm>
          <a:prstGeom prst="rect">
            <a:avLst/>
          </a:prstGeom>
          <a:noFill/>
        </p:spPr>
        <p:txBody>
          <a:bodyPr wrap="square" rtlCol="0">
            <a:spAutoFit/>
          </a:bodyPr>
          <a:lstStyle/>
          <a:p>
            <a:r>
              <a:rPr lang="en-US" sz="2800" dirty="0"/>
              <a:t>Defines the biological state underpinning AD</a:t>
            </a:r>
          </a:p>
          <a:p>
            <a:pPr marL="285750" indent="-285750">
              <a:buFont typeface="Arial" panose="020B0604020202020204" pitchFamily="34" charset="0"/>
              <a:buChar char="•"/>
            </a:pPr>
            <a:r>
              <a:rPr lang="en-US" sz="2800" b="1" dirty="0"/>
              <a:t>A</a:t>
            </a:r>
            <a:r>
              <a:rPr lang="en-US" sz="2800" dirty="0"/>
              <a:t>myloid: A</a:t>
            </a:r>
            <a:r>
              <a:rPr lang="el-GR" sz="2800" dirty="0"/>
              <a:t>β40, </a:t>
            </a:r>
            <a:r>
              <a:rPr lang="en-US" sz="2800" dirty="0"/>
              <a:t>A</a:t>
            </a:r>
            <a:r>
              <a:rPr lang="el-GR" sz="2800" dirty="0"/>
              <a:t>β42, </a:t>
            </a:r>
            <a:r>
              <a:rPr lang="en-US" sz="2800" dirty="0"/>
              <a:t>A</a:t>
            </a:r>
            <a:r>
              <a:rPr lang="el-GR" sz="2800" dirty="0"/>
              <a:t>β42/40 </a:t>
            </a:r>
            <a:r>
              <a:rPr lang="en-US" sz="2800" dirty="0"/>
              <a:t>ratio</a:t>
            </a:r>
          </a:p>
          <a:p>
            <a:pPr marL="285750" indent="-285750">
              <a:buFont typeface="Arial" panose="020B0604020202020204" pitchFamily="34" charset="0"/>
              <a:buChar char="•"/>
            </a:pPr>
            <a:r>
              <a:rPr lang="en-US" sz="2800" b="1" dirty="0"/>
              <a:t>T</a:t>
            </a:r>
            <a:r>
              <a:rPr lang="en-US" sz="2800" dirty="0"/>
              <a:t>angle: p-tau181 and others</a:t>
            </a:r>
          </a:p>
          <a:p>
            <a:pPr marL="285750" indent="-285750">
              <a:buFont typeface="Arial" panose="020B0604020202020204" pitchFamily="34" charset="0"/>
              <a:buChar char="•"/>
            </a:pPr>
            <a:r>
              <a:rPr lang="en-US" sz="2800" b="1" dirty="0"/>
              <a:t>N</a:t>
            </a:r>
            <a:r>
              <a:rPr lang="en-US" sz="2800" dirty="0"/>
              <a:t>eurodegeneration: total tau [t-tau], neurofilament light [</a:t>
            </a:r>
            <a:r>
              <a:rPr lang="en-US" sz="2800" dirty="0" err="1"/>
              <a:t>NfL</a:t>
            </a:r>
            <a:r>
              <a:rPr lang="en-US" sz="2800" dirty="0"/>
              <a:t>]</a:t>
            </a:r>
          </a:p>
          <a:p>
            <a:endParaRPr lang="en-US" dirty="0"/>
          </a:p>
        </p:txBody>
      </p:sp>
      <p:sp>
        <p:nvSpPr>
          <p:cNvPr id="9" name="TextBox 8">
            <a:extLst>
              <a:ext uri="{FF2B5EF4-FFF2-40B4-BE49-F238E27FC236}">
                <a16:creationId xmlns:a16="http://schemas.microsoft.com/office/drawing/2014/main" id="{4B83A706-84AD-A39F-CB5A-077318A938FB}"/>
              </a:ext>
            </a:extLst>
          </p:cNvPr>
          <p:cNvSpPr txBox="1"/>
          <p:nvPr/>
        </p:nvSpPr>
        <p:spPr>
          <a:xfrm>
            <a:off x="8898064" y="6354376"/>
            <a:ext cx="3268494" cy="276999"/>
          </a:xfrm>
          <a:prstGeom prst="rect">
            <a:avLst/>
          </a:prstGeom>
          <a:noFill/>
        </p:spPr>
        <p:txBody>
          <a:bodyPr wrap="square" rtlCol="0">
            <a:spAutoFit/>
          </a:bodyPr>
          <a:lstStyle/>
          <a:p>
            <a:pPr algn="l"/>
            <a:r>
              <a:rPr lang="en-US" sz="1200" b="0" i="0" dirty="0" err="1">
                <a:solidFill>
                  <a:srgbClr val="222222"/>
                </a:solidFill>
                <a:effectLst/>
              </a:rPr>
              <a:t>Mattsson-Carlgren</a:t>
            </a:r>
            <a:r>
              <a:rPr lang="en-US" sz="1200" dirty="0">
                <a:solidFill>
                  <a:srgbClr val="222222"/>
                </a:solidFill>
              </a:rPr>
              <a:t> et al. </a:t>
            </a:r>
            <a:r>
              <a:rPr lang="en-US" sz="1200" b="0" i="0" dirty="0">
                <a:solidFill>
                  <a:srgbClr val="222222"/>
                </a:solidFill>
                <a:effectLst/>
              </a:rPr>
              <a:t>Neurology May 2020</a:t>
            </a:r>
          </a:p>
        </p:txBody>
      </p:sp>
      <p:sp>
        <p:nvSpPr>
          <p:cNvPr id="10" name="Slide Number Placeholder 9">
            <a:extLst>
              <a:ext uri="{FF2B5EF4-FFF2-40B4-BE49-F238E27FC236}">
                <a16:creationId xmlns:a16="http://schemas.microsoft.com/office/drawing/2014/main" id="{49223356-C27F-8985-55D1-262D3FC70EDC}"/>
              </a:ext>
            </a:extLst>
          </p:cNvPr>
          <p:cNvSpPr>
            <a:spLocks noGrp="1"/>
          </p:cNvSpPr>
          <p:nvPr>
            <p:ph type="sldNum" sz="quarter" idx="12"/>
          </p:nvPr>
        </p:nvSpPr>
        <p:spPr/>
        <p:txBody>
          <a:bodyPr/>
          <a:lstStyle/>
          <a:p>
            <a:fld id="{F6D36576-85EA-B04E-81D6-3CCC80DA6FBA}" type="slidenum">
              <a:rPr lang="en-US" smtClean="0"/>
              <a:t>10</a:t>
            </a:fld>
            <a:endParaRPr lang="en-US"/>
          </a:p>
        </p:txBody>
      </p:sp>
    </p:spTree>
    <p:extLst>
      <p:ext uri="{BB962C8B-B14F-4D97-AF65-F5344CB8AC3E}">
        <p14:creationId xmlns:p14="http://schemas.microsoft.com/office/powerpoint/2010/main" val="1225431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BEE376-28EF-2D46-8B63-6FFBFE7E1078}"/>
              </a:ext>
            </a:extLst>
          </p:cNvPr>
          <p:cNvPicPr>
            <a:picLocks noChangeAspect="1"/>
          </p:cNvPicPr>
          <p:nvPr/>
        </p:nvPicPr>
        <p:blipFill>
          <a:blip r:embed="rId3"/>
          <a:stretch>
            <a:fillRect/>
          </a:stretch>
        </p:blipFill>
        <p:spPr>
          <a:xfrm>
            <a:off x="1266537" y="697519"/>
            <a:ext cx="9658926" cy="5795356"/>
          </a:xfrm>
          <a:prstGeom prst="rect">
            <a:avLst/>
          </a:prstGeom>
        </p:spPr>
      </p:pic>
      <p:sp>
        <p:nvSpPr>
          <p:cNvPr id="5" name="Title 4">
            <a:extLst>
              <a:ext uri="{FF2B5EF4-FFF2-40B4-BE49-F238E27FC236}">
                <a16:creationId xmlns:a16="http://schemas.microsoft.com/office/drawing/2014/main" id="{706A06C0-9A69-1641-B5F2-86C6BE78742C}"/>
              </a:ext>
            </a:extLst>
          </p:cNvPr>
          <p:cNvSpPr>
            <a:spLocks noGrp="1"/>
          </p:cNvSpPr>
          <p:nvPr>
            <p:ph type="title"/>
          </p:nvPr>
        </p:nvSpPr>
        <p:spPr>
          <a:xfrm>
            <a:off x="676487" y="-103798"/>
            <a:ext cx="10515600" cy="1325563"/>
          </a:xfrm>
        </p:spPr>
        <p:txBody>
          <a:bodyPr/>
          <a:lstStyle/>
          <a:p>
            <a:r>
              <a:rPr lang="en-US" dirty="0"/>
              <a:t>AD biomarkers change over time</a:t>
            </a:r>
          </a:p>
        </p:txBody>
      </p:sp>
      <p:sp>
        <p:nvSpPr>
          <p:cNvPr id="6" name="TextBox 5">
            <a:extLst>
              <a:ext uri="{FF2B5EF4-FFF2-40B4-BE49-F238E27FC236}">
                <a16:creationId xmlns:a16="http://schemas.microsoft.com/office/drawing/2014/main" id="{FCA30B36-D2FE-9344-8690-72F8039643F5}"/>
              </a:ext>
            </a:extLst>
          </p:cNvPr>
          <p:cNvSpPr txBox="1"/>
          <p:nvPr/>
        </p:nvSpPr>
        <p:spPr>
          <a:xfrm>
            <a:off x="9240431" y="6492875"/>
            <a:ext cx="3046639" cy="261610"/>
          </a:xfrm>
          <a:prstGeom prst="rect">
            <a:avLst/>
          </a:prstGeom>
          <a:noFill/>
        </p:spPr>
        <p:txBody>
          <a:bodyPr wrap="square">
            <a:spAutoFit/>
          </a:bodyPr>
          <a:lstStyle/>
          <a:p>
            <a:r>
              <a:rPr lang="en-US" sz="1100" b="0" i="0" dirty="0">
                <a:solidFill>
                  <a:srgbClr val="222222"/>
                </a:solidFill>
                <a:effectLst/>
                <a:latin typeface="-apple-system"/>
              </a:rPr>
              <a:t>Zetterberg, H </a:t>
            </a:r>
            <a:r>
              <a:rPr lang="en-US" sz="1100" b="0" i="1" dirty="0">
                <a:solidFill>
                  <a:srgbClr val="222222"/>
                </a:solidFill>
                <a:effectLst/>
                <a:latin typeface="-apple-system"/>
              </a:rPr>
              <a:t>Mol Psychiatry</a:t>
            </a:r>
            <a:r>
              <a:rPr lang="en-US" sz="1100" b="0" i="0" dirty="0">
                <a:solidFill>
                  <a:srgbClr val="222222"/>
                </a:solidFill>
                <a:effectLst/>
                <a:latin typeface="-apple-system"/>
              </a:rPr>
              <a:t> </a:t>
            </a:r>
            <a:r>
              <a:rPr lang="en-US" sz="1100" b="1" i="0" dirty="0">
                <a:solidFill>
                  <a:srgbClr val="222222"/>
                </a:solidFill>
                <a:effectLst/>
                <a:latin typeface="-apple-system"/>
              </a:rPr>
              <a:t>26, </a:t>
            </a:r>
            <a:r>
              <a:rPr lang="en-US" sz="1100" b="0" i="0" dirty="0">
                <a:solidFill>
                  <a:srgbClr val="222222"/>
                </a:solidFill>
                <a:effectLst/>
                <a:latin typeface="-apple-system"/>
              </a:rPr>
              <a:t>296–308 (2021)</a:t>
            </a:r>
            <a:endParaRPr lang="en-US" sz="1100" dirty="0"/>
          </a:p>
        </p:txBody>
      </p:sp>
      <p:sp>
        <p:nvSpPr>
          <p:cNvPr id="10" name="Slide Number Placeholder 9">
            <a:extLst>
              <a:ext uri="{FF2B5EF4-FFF2-40B4-BE49-F238E27FC236}">
                <a16:creationId xmlns:a16="http://schemas.microsoft.com/office/drawing/2014/main" id="{E90CC463-BC22-19CC-0BE7-C51DE120573F}"/>
              </a:ext>
            </a:extLst>
          </p:cNvPr>
          <p:cNvSpPr>
            <a:spLocks noGrp="1"/>
          </p:cNvSpPr>
          <p:nvPr>
            <p:ph type="sldNum" sz="quarter" idx="12"/>
          </p:nvPr>
        </p:nvSpPr>
        <p:spPr/>
        <p:txBody>
          <a:bodyPr/>
          <a:lstStyle/>
          <a:p>
            <a:fld id="{F6D36576-85EA-B04E-81D6-3CCC80DA6FBA}" type="slidenum">
              <a:rPr lang="en-US" smtClean="0"/>
              <a:t>11</a:t>
            </a:fld>
            <a:endParaRPr lang="en-US"/>
          </a:p>
        </p:txBody>
      </p:sp>
    </p:spTree>
    <p:extLst>
      <p:ext uri="{BB962C8B-B14F-4D97-AF65-F5344CB8AC3E}">
        <p14:creationId xmlns:p14="http://schemas.microsoft.com/office/powerpoint/2010/main" val="1996156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CB43E-FE6F-3441-AED7-5C6CDC744FB3}"/>
              </a:ext>
            </a:extLst>
          </p:cNvPr>
          <p:cNvPicPr>
            <a:picLocks noChangeAspect="1"/>
          </p:cNvPicPr>
          <p:nvPr/>
        </p:nvPicPr>
        <p:blipFill rotWithShape="1">
          <a:blip r:embed="rId2"/>
          <a:srcRect b="64526"/>
          <a:stretch/>
        </p:blipFill>
        <p:spPr>
          <a:xfrm>
            <a:off x="472200" y="365125"/>
            <a:ext cx="5382969" cy="1271170"/>
          </a:xfrm>
          <a:prstGeom prst="rect">
            <a:avLst/>
          </a:prstGeom>
        </p:spPr>
      </p:pic>
      <p:sp>
        <p:nvSpPr>
          <p:cNvPr id="3" name="Content Placeholder 2">
            <a:extLst>
              <a:ext uri="{FF2B5EF4-FFF2-40B4-BE49-F238E27FC236}">
                <a16:creationId xmlns:a16="http://schemas.microsoft.com/office/drawing/2014/main" id="{3829E0CE-E1E4-F74E-9E90-79ADCFC57C7E}"/>
              </a:ext>
            </a:extLst>
          </p:cNvPr>
          <p:cNvSpPr>
            <a:spLocks noGrp="1"/>
          </p:cNvSpPr>
          <p:nvPr>
            <p:ph idx="4294967295"/>
          </p:nvPr>
        </p:nvSpPr>
        <p:spPr>
          <a:xfrm>
            <a:off x="378065" y="2907465"/>
            <a:ext cx="11247598" cy="3324893"/>
          </a:xfrm>
        </p:spPr>
        <p:txBody>
          <a:bodyPr>
            <a:normAutofit/>
          </a:bodyPr>
          <a:lstStyle/>
          <a:p>
            <a:r>
              <a:rPr lang="en-US" sz="2400" dirty="0"/>
              <a:t>Prospective observational cohort, N=114 of older surgical patients</a:t>
            </a:r>
          </a:p>
          <a:p>
            <a:r>
              <a:rPr lang="en-US" sz="2400" dirty="0"/>
              <a:t>Change in plasma p-tau from preop to POD1 was greater in patients with delirium and  (P&lt;0.001) and correlated with delirium severity (</a:t>
            </a:r>
            <a:r>
              <a:rPr lang="el-GR" sz="2400" dirty="0"/>
              <a:t>ρ=0.39, </a:t>
            </a:r>
            <a:r>
              <a:rPr lang="en-US" sz="2400" dirty="0"/>
              <a:t>P&lt;0.001)</a:t>
            </a:r>
          </a:p>
          <a:p>
            <a:r>
              <a:rPr lang="en-US" sz="2400" dirty="0"/>
              <a:t>after adjusting for age, sex, preoperative cognition, and change in IL-8, tau remained significantly associated with delirium severity (P=0.026). </a:t>
            </a:r>
          </a:p>
          <a:p>
            <a:r>
              <a:rPr lang="en-US" sz="2400" dirty="0"/>
              <a:t>Using linear mixed effect models, only tau (not </a:t>
            </a:r>
            <a:r>
              <a:rPr lang="en-US" sz="2400" dirty="0" err="1"/>
              <a:t>NfL</a:t>
            </a:r>
            <a:r>
              <a:rPr lang="en-US" sz="2400" dirty="0"/>
              <a:t> or IL-8) predicted recovery from delirium (P&lt;0.001).</a:t>
            </a:r>
          </a:p>
          <a:p>
            <a:r>
              <a:rPr lang="en-US" sz="2400" dirty="0"/>
              <a:t>GFAP showed no relationship with delirium</a:t>
            </a:r>
          </a:p>
        </p:txBody>
      </p:sp>
      <p:pic>
        <p:nvPicPr>
          <p:cNvPr id="5" name="Picture 4">
            <a:extLst>
              <a:ext uri="{FF2B5EF4-FFF2-40B4-BE49-F238E27FC236}">
                <a16:creationId xmlns:a16="http://schemas.microsoft.com/office/drawing/2014/main" id="{676C68A1-8C3F-E945-A20A-75119E021AEF}"/>
              </a:ext>
            </a:extLst>
          </p:cNvPr>
          <p:cNvPicPr>
            <a:picLocks noChangeAspect="1"/>
          </p:cNvPicPr>
          <p:nvPr/>
        </p:nvPicPr>
        <p:blipFill>
          <a:blip r:embed="rId3"/>
          <a:stretch>
            <a:fillRect/>
          </a:stretch>
        </p:blipFill>
        <p:spPr>
          <a:xfrm>
            <a:off x="6043437" y="365125"/>
            <a:ext cx="5712993" cy="2136269"/>
          </a:xfrm>
          <a:prstGeom prst="rect">
            <a:avLst/>
          </a:prstGeom>
          <a:ln>
            <a:solidFill>
              <a:schemeClr val="tx1"/>
            </a:solidFill>
          </a:ln>
        </p:spPr>
      </p:pic>
      <p:pic>
        <p:nvPicPr>
          <p:cNvPr id="6" name="Picture 5">
            <a:extLst>
              <a:ext uri="{FF2B5EF4-FFF2-40B4-BE49-F238E27FC236}">
                <a16:creationId xmlns:a16="http://schemas.microsoft.com/office/drawing/2014/main" id="{5A79F4FD-59F3-CF48-A77D-BD6079A13E69}"/>
              </a:ext>
            </a:extLst>
          </p:cNvPr>
          <p:cNvPicPr>
            <a:picLocks noChangeAspect="1"/>
          </p:cNvPicPr>
          <p:nvPr/>
        </p:nvPicPr>
        <p:blipFill>
          <a:blip r:embed="rId4"/>
          <a:stretch>
            <a:fillRect/>
          </a:stretch>
        </p:blipFill>
        <p:spPr>
          <a:xfrm>
            <a:off x="378065" y="1636295"/>
            <a:ext cx="5571238" cy="865099"/>
          </a:xfrm>
          <a:prstGeom prst="rect">
            <a:avLst/>
          </a:prstGeom>
        </p:spPr>
      </p:pic>
      <p:sp>
        <p:nvSpPr>
          <p:cNvPr id="2" name="Slide Number Placeholder 1">
            <a:extLst>
              <a:ext uri="{FF2B5EF4-FFF2-40B4-BE49-F238E27FC236}">
                <a16:creationId xmlns:a16="http://schemas.microsoft.com/office/drawing/2014/main" id="{F5CBDD1B-21DF-3239-7DA1-50156C088AAA}"/>
              </a:ext>
            </a:extLst>
          </p:cNvPr>
          <p:cNvSpPr>
            <a:spLocks noGrp="1"/>
          </p:cNvSpPr>
          <p:nvPr>
            <p:ph type="sldNum" sz="quarter" idx="12"/>
          </p:nvPr>
        </p:nvSpPr>
        <p:spPr/>
        <p:txBody>
          <a:bodyPr/>
          <a:lstStyle/>
          <a:p>
            <a:fld id="{F6D36576-85EA-B04E-81D6-3CCC80DA6FBA}" type="slidenum">
              <a:rPr lang="en-US" smtClean="0"/>
              <a:t>12</a:t>
            </a:fld>
            <a:endParaRPr lang="en-US"/>
          </a:p>
        </p:txBody>
      </p:sp>
    </p:spTree>
    <p:extLst>
      <p:ext uri="{BB962C8B-B14F-4D97-AF65-F5344CB8AC3E}">
        <p14:creationId xmlns:p14="http://schemas.microsoft.com/office/powerpoint/2010/main" val="3931287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4D9B32-FD27-C24C-8E39-8739D2497F7B}"/>
              </a:ext>
            </a:extLst>
          </p:cNvPr>
          <p:cNvPicPr>
            <a:picLocks noChangeAspect="1"/>
          </p:cNvPicPr>
          <p:nvPr/>
        </p:nvPicPr>
        <p:blipFill rotWithShape="1">
          <a:blip r:embed="rId3"/>
          <a:srcRect b="52319"/>
          <a:stretch/>
        </p:blipFill>
        <p:spPr>
          <a:xfrm>
            <a:off x="487785" y="387662"/>
            <a:ext cx="6654060" cy="1551754"/>
          </a:xfrm>
          <a:prstGeom prst="rect">
            <a:avLst/>
          </a:prstGeom>
        </p:spPr>
      </p:pic>
      <p:pic>
        <p:nvPicPr>
          <p:cNvPr id="3" name="Picture 2">
            <a:extLst>
              <a:ext uri="{FF2B5EF4-FFF2-40B4-BE49-F238E27FC236}">
                <a16:creationId xmlns:a16="http://schemas.microsoft.com/office/drawing/2014/main" id="{2D32BF94-6C47-534A-B265-B6F8AF58DDA2}"/>
              </a:ext>
            </a:extLst>
          </p:cNvPr>
          <p:cNvPicPr>
            <a:picLocks noChangeAspect="1"/>
          </p:cNvPicPr>
          <p:nvPr/>
        </p:nvPicPr>
        <p:blipFill>
          <a:blip r:embed="rId4"/>
          <a:stretch>
            <a:fillRect/>
          </a:stretch>
        </p:blipFill>
        <p:spPr>
          <a:xfrm>
            <a:off x="6096000" y="425970"/>
            <a:ext cx="5670507" cy="1551754"/>
          </a:xfrm>
          <a:prstGeom prst="rect">
            <a:avLst/>
          </a:prstGeom>
        </p:spPr>
      </p:pic>
      <p:sp>
        <p:nvSpPr>
          <p:cNvPr id="5" name="TextBox 4">
            <a:extLst>
              <a:ext uri="{FF2B5EF4-FFF2-40B4-BE49-F238E27FC236}">
                <a16:creationId xmlns:a16="http://schemas.microsoft.com/office/drawing/2014/main" id="{10DF589F-6934-4D41-8A20-560F4A819A31}"/>
              </a:ext>
            </a:extLst>
          </p:cNvPr>
          <p:cNvSpPr txBox="1"/>
          <p:nvPr/>
        </p:nvSpPr>
        <p:spPr>
          <a:xfrm>
            <a:off x="458527" y="2069133"/>
            <a:ext cx="7003878"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N=32 older adults undergoing thoracoabdominal aneurysm repair with anticipated placement of a spinal drain</a:t>
            </a:r>
          </a:p>
          <a:p>
            <a:pPr marL="581025" lvl="1" indent="-190500">
              <a:buFont typeface="Arial" panose="020B0604020202020204" pitchFamily="34" charset="0"/>
              <a:buChar char="•"/>
            </a:pPr>
            <a:r>
              <a:rPr lang="en-US" sz="2000" dirty="0"/>
              <a:t>N=31 (22 delirium, 9 no delirium) with delirium assessment</a:t>
            </a:r>
          </a:p>
          <a:p>
            <a:pPr marL="285750" indent="-285750">
              <a:buFont typeface="Arial" panose="020B0604020202020204" pitchFamily="34" charset="0"/>
              <a:buChar char="•"/>
            </a:pPr>
            <a:r>
              <a:rPr lang="en-US" sz="2000" dirty="0"/>
              <a:t>Plasma </a:t>
            </a:r>
            <a:r>
              <a:rPr lang="en-US" sz="2000" dirty="0" err="1"/>
              <a:t>NfL</a:t>
            </a:r>
            <a:r>
              <a:rPr lang="en-US" sz="2000" dirty="0"/>
              <a:t>, </a:t>
            </a:r>
            <a:r>
              <a:rPr lang="en-US" sz="2000" dirty="0" err="1"/>
              <a:t>tTau</a:t>
            </a:r>
            <a:r>
              <a:rPr lang="en-US" sz="2000" dirty="0"/>
              <a:t>, </a:t>
            </a:r>
            <a:r>
              <a:rPr lang="en-US" sz="2000" dirty="0" err="1"/>
              <a:t>pTau</a:t>
            </a:r>
            <a:r>
              <a:rPr lang="en-US" sz="2000" dirty="0"/>
              <a:t>, Ab42, and Ab40 (118 samples)</a:t>
            </a:r>
          </a:p>
          <a:p>
            <a:pPr marL="285750" indent="-285750">
              <a:buFont typeface="Arial" panose="020B0604020202020204" pitchFamily="34" charset="0"/>
              <a:buChar char="•"/>
            </a:pPr>
            <a:r>
              <a:rPr lang="en-US" sz="2000" dirty="0"/>
              <a:t>CSF </a:t>
            </a:r>
            <a:r>
              <a:rPr lang="en-US" sz="2000" dirty="0" err="1"/>
              <a:t>tTau</a:t>
            </a:r>
            <a:r>
              <a:rPr lang="en-US" sz="2000" dirty="0"/>
              <a:t>, </a:t>
            </a:r>
            <a:r>
              <a:rPr lang="en-US" sz="2000" dirty="0" err="1"/>
              <a:t>pTau</a:t>
            </a:r>
            <a:r>
              <a:rPr lang="en-US" sz="2000" dirty="0"/>
              <a:t>, Ab42, and Ab40 (54 samples)</a:t>
            </a:r>
          </a:p>
          <a:p>
            <a:pPr marL="285750" indent="-285750">
              <a:buFont typeface="Arial" panose="020B0604020202020204" pitchFamily="34" charset="0"/>
              <a:buChar char="•"/>
            </a:pPr>
            <a:r>
              <a:rPr lang="en-US" sz="2000" dirty="0"/>
              <a:t>All biomarkers increased postoperatively (p &lt; .05, n = 13 paired preop– postop samples) </a:t>
            </a:r>
          </a:p>
          <a:p>
            <a:pPr marL="285750" indent="-285750">
              <a:buFont typeface="Arial" panose="020B0604020202020204" pitchFamily="34" charset="0"/>
              <a:buChar char="•"/>
            </a:pPr>
            <a:r>
              <a:rPr lang="en-US" sz="2000" dirty="0"/>
              <a:t>Delirium severity was associated with peak changes in CSF </a:t>
            </a:r>
            <a:r>
              <a:rPr lang="en-US" sz="2000" dirty="0" err="1"/>
              <a:t>tTau</a:t>
            </a:r>
            <a:r>
              <a:rPr lang="en-US" sz="2000" dirty="0"/>
              <a:t> and </a:t>
            </a:r>
            <a:r>
              <a:rPr lang="en-US" sz="2000" dirty="0" err="1"/>
              <a:t>pTau</a:t>
            </a:r>
            <a:r>
              <a:rPr lang="en-US" sz="2000" dirty="0"/>
              <a:t> but not </a:t>
            </a:r>
            <a:r>
              <a:rPr lang="en-US" sz="2000" dirty="0" err="1"/>
              <a:t>NfL</a:t>
            </a:r>
            <a:r>
              <a:rPr lang="en-US" sz="2000" dirty="0"/>
              <a:t> or Ab42/40-ratio No association between delirium severity and plasma ATN</a:t>
            </a:r>
          </a:p>
          <a:p>
            <a:pPr marL="285750" indent="-285750">
              <a:buFont typeface="Arial" panose="020B0604020202020204" pitchFamily="34" charset="0"/>
              <a:buChar char="•"/>
            </a:pPr>
            <a:r>
              <a:rPr lang="el-GR" sz="2000" dirty="0"/>
              <a:t> </a:t>
            </a:r>
            <a:r>
              <a:rPr lang="en-US" sz="2000" dirty="0"/>
              <a:t>Sensitivity analysis with exclusion of participants with putative spinal cord ischemia shifted the </a:t>
            </a:r>
            <a:r>
              <a:rPr lang="en-US" sz="2000" dirty="0" err="1"/>
              <a:t>NfL</a:t>
            </a:r>
            <a:r>
              <a:rPr lang="en-US" sz="2000" dirty="0"/>
              <a:t> result to significance (p &lt; .001, </a:t>
            </a:r>
            <a:r>
              <a:rPr lang="el-GR" sz="2000" dirty="0"/>
              <a:t>ρ = .847). </a:t>
            </a:r>
            <a:endParaRPr lang="en-US" sz="2000" dirty="0"/>
          </a:p>
        </p:txBody>
      </p:sp>
      <p:pic>
        <p:nvPicPr>
          <p:cNvPr id="6" name="Picture 5">
            <a:extLst>
              <a:ext uri="{FF2B5EF4-FFF2-40B4-BE49-F238E27FC236}">
                <a16:creationId xmlns:a16="http://schemas.microsoft.com/office/drawing/2014/main" id="{00EDBBF6-6BA8-1446-B7AD-DD323DCCC1C2}"/>
              </a:ext>
            </a:extLst>
          </p:cNvPr>
          <p:cNvPicPr>
            <a:picLocks noChangeAspect="1"/>
          </p:cNvPicPr>
          <p:nvPr/>
        </p:nvPicPr>
        <p:blipFill rotWithShape="1">
          <a:blip r:embed="rId5"/>
          <a:srcRect b="11184"/>
          <a:stretch/>
        </p:blipFill>
        <p:spPr>
          <a:xfrm>
            <a:off x="7462405" y="2053355"/>
            <a:ext cx="4103082" cy="4508390"/>
          </a:xfrm>
          <a:prstGeom prst="rect">
            <a:avLst/>
          </a:prstGeom>
        </p:spPr>
      </p:pic>
      <p:sp>
        <p:nvSpPr>
          <p:cNvPr id="4" name="Slide Number Placeholder 3">
            <a:extLst>
              <a:ext uri="{FF2B5EF4-FFF2-40B4-BE49-F238E27FC236}">
                <a16:creationId xmlns:a16="http://schemas.microsoft.com/office/drawing/2014/main" id="{69C1BD0B-3730-D9DD-CD0C-FA8EFB7A6743}"/>
              </a:ext>
            </a:extLst>
          </p:cNvPr>
          <p:cNvSpPr>
            <a:spLocks noGrp="1"/>
          </p:cNvSpPr>
          <p:nvPr>
            <p:ph type="sldNum" sz="quarter" idx="12"/>
          </p:nvPr>
        </p:nvSpPr>
        <p:spPr/>
        <p:txBody>
          <a:bodyPr/>
          <a:lstStyle/>
          <a:p>
            <a:fld id="{F6D36576-85EA-B04E-81D6-3CCC80DA6FBA}" type="slidenum">
              <a:rPr lang="en-US" smtClean="0"/>
              <a:t>13</a:t>
            </a:fld>
            <a:endParaRPr lang="en-US"/>
          </a:p>
        </p:txBody>
      </p:sp>
    </p:spTree>
    <p:extLst>
      <p:ext uri="{BB962C8B-B14F-4D97-AF65-F5344CB8AC3E}">
        <p14:creationId xmlns:p14="http://schemas.microsoft.com/office/powerpoint/2010/main" val="227734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899F66-F630-764F-B17B-F91F00C6053B}"/>
              </a:ext>
            </a:extLst>
          </p:cNvPr>
          <p:cNvPicPr>
            <a:picLocks noChangeAspect="1"/>
          </p:cNvPicPr>
          <p:nvPr/>
        </p:nvPicPr>
        <p:blipFill>
          <a:blip r:embed="rId3"/>
          <a:stretch>
            <a:fillRect/>
          </a:stretch>
        </p:blipFill>
        <p:spPr>
          <a:xfrm>
            <a:off x="354683" y="319234"/>
            <a:ext cx="7408862" cy="1531441"/>
          </a:xfrm>
          <a:prstGeom prst="rect">
            <a:avLst/>
          </a:prstGeom>
          <a:ln>
            <a:solidFill>
              <a:schemeClr val="tx1"/>
            </a:solidFill>
          </a:ln>
        </p:spPr>
      </p:pic>
      <p:pic>
        <p:nvPicPr>
          <p:cNvPr id="8" name="Picture 7">
            <a:extLst>
              <a:ext uri="{FF2B5EF4-FFF2-40B4-BE49-F238E27FC236}">
                <a16:creationId xmlns:a16="http://schemas.microsoft.com/office/drawing/2014/main" id="{215DC3DA-7407-9E4B-9825-F5A798FD77D5}"/>
              </a:ext>
            </a:extLst>
          </p:cNvPr>
          <p:cNvPicPr>
            <a:picLocks noChangeAspect="1"/>
          </p:cNvPicPr>
          <p:nvPr/>
        </p:nvPicPr>
        <p:blipFill>
          <a:blip r:embed="rId4"/>
          <a:stretch>
            <a:fillRect/>
          </a:stretch>
        </p:blipFill>
        <p:spPr>
          <a:xfrm>
            <a:off x="7916652" y="725154"/>
            <a:ext cx="4041775" cy="891479"/>
          </a:xfrm>
          <a:prstGeom prst="rect">
            <a:avLst/>
          </a:prstGeom>
        </p:spPr>
      </p:pic>
      <p:pic>
        <p:nvPicPr>
          <p:cNvPr id="9" name="Picture 8">
            <a:extLst>
              <a:ext uri="{FF2B5EF4-FFF2-40B4-BE49-F238E27FC236}">
                <a16:creationId xmlns:a16="http://schemas.microsoft.com/office/drawing/2014/main" id="{ACA04696-E4AD-844D-8064-AC7B3C655507}"/>
              </a:ext>
            </a:extLst>
          </p:cNvPr>
          <p:cNvPicPr>
            <a:picLocks noChangeAspect="1"/>
          </p:cNvPicPr>
          <p:nvPr/>
        </p:nvPicPr>
        <p:blipFill>
          <a:blip r:embed="rId5"/>
          <a:stretch>
            <a:fillRect/>
          </a:stretch>
        </p:blipFill>
        <p:spPr>
          <a:xfrm>
            <a:off x="4176292" y="2027237"/>
            <a:ext cx="7480720" cy="4484687"/>
          </a:xfrm>
          <a:prstGeom prst="rect">
            <a:avLst/>
          </a:prstGeom>
        </p:spPr>
      </p:pic>
      <p:pic>
        <p:nvPicPr>
          <p:cNvPr id="12" name="Picture 11">
            <a:extLst>
              <a:ext uri="{FF2B5EF4-FFF2-40B4-BE49-F238E27FC236}">
                <a16:creationId xmlns:a16="http://schemas.microsoft.com/office/drawing/2014/main" id="{BAC2AB10-7E64-3F4E-AFDA-4BE59AB24FA5}"/>
              </a:ext>
            </a:extLst>
          </p:cNvPr>
          <p:cNvPicPr>
            <a:picLocks noChangeAspect="1"/>
          </p:cNvPicPr>
          <p:nvPr/>
        </p:nvPicPr>
        <p:blipFill>
          <a:blip r:embed="rId6"/>
          <a:stretch>
            <a:fillRect/>
          </a:stretch>
        </p:blipFill>
        <p:spPr>
          <a:xfrm>
            <a:off x="1314451" y="2290091"/>
            <a:ext cx="2339181" cy="3656483"/>
          </a:xfrm>
          <a:prstGeom prst="rect">
            <a:avLst/>
          </a:prstGeom>
        </p:spPr>
      </p:pic>
      <p:sp>
        <p:nvSpPr>
          <p:cNvPr id="2" name="Slide Number Placeholder 1">
            <a:extLst>
              <a:ext uri="{FF2B5EF4-FFF2-40B4-BE49-F238E27FC236}">
                <a16:creationId xmlns:a16="http://schemas.microsoft.com/office/drawing/2014/main" id="{9C639163-4AE6-201C-C8F0-824FF34D4151}"/>
              </a:ext>
            </a:extLst>
          </p:cNvPr>
          <p:cNvSpPr>
            <a:spLocks noGrp="1"/>
          </p:cNvSpPr>
          <p:nvPr>
            <p:ph type="sldNum" sz="quarter" idx="12"/>
          </p:nvPr>
        </p:nvSpPr>
        <p:spPr/>
        <p:txBody>
          <a:bodyPr/>
          <a:lstStyle/>
          <a:p>
            <a:fld id="{F6D36576-85EA-B04E-81D6-3CCC80DA6FBA}" type="slidenum">
              <a:rPr lang="en-US" smtClean="0"/>
              <a:t>14</a:t>
            </a:fld>
            <a:endParaRPr lang="en-US"/>
          </a:p>
        </p:txBody>
      </p:sp>
    </p:spTree>
    <p:extLst>
      <p:ext uri="{BB962C8B-B14F-4D97-AF65-F5344CB8AC3E}">
        <p14:creationId xmlns:p14="http://schemas.microsoft.com/office/powerpoint/2010/main" val="95450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3FA7F-A25C-3FE6-8DD3-8995078E3FEA}"/>
              </a:ext>
            </a:extLst>
          </p:cNvPr>
          <p:cNvPicPr>
            <a:picLocks noChangeAspect="1"/>
          </p:cNvPicPr>
          <p:nvPr/>
        </p:nvPicPr>
        <p:blipFill>
          <a:blip r:embed="rId2"/>
          <a:stretch>
            <a:fillRect/>
          </a:stretch>
        </p:blipFill>
        <p:spPr>
          <a:xfrm>
            <a:off x="669851" y="895350"/>
            <a:ext cx="7772400" cy="2123853"/>
          </a:xfrm>
          <a:prstGeom prst="rect">
            <a:avLst/>
          </a:prstGeom>
        </p:spPr>
      </p:pic>
      <p:sp>
        <p:nvSpPr>
          <p:cNvPr id="2" name="Slide Number Placeholder 1">
            <a:extLst>
              <a:ext uri="{FF2B5EF4-FFF2-40B4-BE49-F238E27FC236}">
                <a16:creationId xmlns:a16="http://schemas.microsoft.com/office/drawing/2014/main" id="{65B2948A-6219-BD0C-6B42-0E2930C9343E}"/>
              </a:ext>
            </a:extLst>
          </p:cNvPr>
          <p:cNvSpPr>
            <a:spLocks noGrp="1"/>
          </p:cNvSpPr>
          <p:nvPr>
            <p:ph type="sldNum" sz="quarter" idx="12"/>
          </p:nvPr>
        </p:nvSpPr>
        <p:spPr/>
        <p:txBody>
          <a:bodyPr/>
          <a:lstStyle/>
          <a:p>
            <a:fld id="{F6D36576-85EA-B04E-81D6-3CCC80DA6FBA}" type="slidenum">
              <a:rPr lang="en-US" smtClean="0"/>
              <a:t>15</a:t>
            </a:fld>
            <a:endParaRPr lang="en-US"/>
          </a:p>
        </p:txBody>
      </p:sp>
      <p:pic>
        <p:nvPicPr>
          <p:cNvPr id="6" name="Picture 5">
            <a:extLst>
              <a:ext uri="{FF2B5EF4-FFF2-40B4-BE49-F238E27FC236}">
                <a16:creationId xmlns:a16="http://schemas.microsoft.com/office/drawing/2014/main" id="{1CAB8D6E-7DE5-D80B-80AC-274E4F195E2D}"/>
              </a:ext>
            </a:extLst>
          </p:cNvPr>
          <p:cNvPicPr>
            <a:picLocks noChangeAspect="1"/>
          </p:cNvPicPr>
          <p:nvPr/>
        </p:nvPicPr>
        <p:blipFill>
          <a:blip r:embed="rId3"/>
          <a:stretch>
            <a:fillRect/>
          </a:stretch>
        </p:blipFill>
        <p:spPr>
          <a:xfrm>
            <a:off x="669851" y="232588"/>
            <a:ext cx="7772400" cy="662762"/>
          </a:xfrm>
          <a:prstGeom prst="rect">
            <a:avLst/>
          </a:prstGeom>
        </p:spPr>
      </p:pic>
      <p:sp>
        <p:nvSpPr>
          <p:cNvPr id="7" name="TextBox 6">
            <a:extLst>
              <a:ext uri="{FF2B5EF4-FFF2-40B4-BE49-F238E27FC236}">
                <a16:creationId xmlns:a16="http://schemas.microsoft.com/office/drawing/2014/main" id="{879C18D4-4AE6-388D-FB76-06F85B74ECA2}"/>
              </a:ext>
            </a:extLst>
          </p:cNvPr>
          <p:cNvSpPr txBox="1"/>
          <p:nvPr/>
        </p:nvSpPr>
        <p:spPr>
          <a:xfrm>
            <a:off x="446568" y="3163186"/>
            <a:ext cx="11196084"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100 participants in the Interventions for Postoperative Delirium: Biomarker-3 (IPOD-B3) cohort study</a:t>
            </a:r>
          </a:p>
          <a:p>
            <a:pPr marL="285750" indent="-285750">
              <a:buFont typeface="Arial" panose="020B0604020202020204" pitchFamily="34" charset="0"/>
              <a:buChar char="•"/>
            </a:pPr>
            <a:r>
              <a:rPr lang="en-US" sz="2400" dirty="0"/>
              <a:t>aged &gt;65 </a:t>
            </a:r>
            <a:r>
              <a:rPr lang="en-US" sz="2400" dirty="0" err="1"/>
              <a:t>yr</a:t>
            </a:r>
            <a:r>
              <a:rPr lang="en-US" sz="2400" dirty="0"/>
              <a:t> undergoing non-intracranial surgery</a:t>
            </a:r>
          </a:p>
          <a:p>
            <a:pPr marL="285750" indent="-285750">
              <a:buFont typeface="Arial" panose="020B0604020202020204" pitchFamily="34" charset="0"/>
              <a:buChar char="•"/>
            </a:pPr>
            <a:r>
              <a:rPr lang="en-US" sz="2400" dirty="0"/>
              <a:t>Outcomes:  plasma amyloid beta ratio (A</a:t>
            </a:r>
            <a:r>
              <a:rPr lang="el-GR" sz="2400" dirty="0"/>
              <a:t>β</a:t>
            </a:r>
            <a:r>
              <a:rPr lang="en-US" sz="2400" dirty="0"/>
              <a:t>R; A</a:t>
            </a:r>
            <a:r>
              <a:rPr lang="el-GR" sz="2400" dirty="0"/>
              <a:t>β42:</a:t>
            </a:r>
            <a:r>
              <a:rPr lang="en-US" sz="2400" dirty="0"/>
              <a:t>A</a:t>
            </a:r>
            <a:r>
              <a:rPr lang="el-GR" sz="2400" dirty="0"/>
              <a:t>β40) </a:t>
            </a:r>
            <a:r>
              <a:rPr lang="en-US" sz="2400" dirty="0"/>
              <a:t>and delirium incidence (3D-CAM) and severity (DRSR-98) </a:t>
            </a:r>
          </a:p>
          <a:p>
            <a:pPr marL="285750" indent="-285750">
              <a:buFont typeface="Arial" panose="020B0604020202020204" pitchFamily="34" charset="0"/>
              <a:buChar char="•"/>
            </a:pPr>
            <a:r>
              <a:rPr lang="en-US" sz="2400" dirty="0"/>
              <a:t>plasma A</a:t>
            </a:r>
            <a:r>
              <a:rPr lang="el-GR" sz="2400" dirty="0"/>
              <a:t>β42:</a:t>
            </a:r>
            <a:r>
              <a:rPr lang="en-US" sz="2400" dirty="0"/>
              <a:t>A</a:t>
            </a:r>
            <a:r>
              <a:rPr lang="el-GR" sz="2400" dirty="0"/>
              <a:t>β40 </a:t>
            </a:r>
            <a:r>
              <a:rPr lang="en-US" sz="2400" dirty="0"/>
              <a:t>increased preop to POD 1 (Wilcoxon P&lt;0.001)</a:t>
            </a:r>
          </a:p>
          <a:p>
            <a:pPr marL="285750" indent="-285750">
              <a:buFont typeface="Arial" panose="020B0604020202020204" pitchFamily="34" charset="0"/>
              <a:buChar char="•"/>
            </a:pPr>
            <a:r>
              <a:rPr lang="en-US" sz="2400" dirty="0"/>
              <a:t>not associated with delirium incidence (Wilcoxon P=0.22) </a:t>
            </a:r>
          </a:p>
          <a:p>
            <a:pPr marL="285750" indent="-285750">
              <a:buFont typeface="Arial" panose="020B0604020202020204" pitchFamily="34" charset="0"/>
              <a:buChar char="•"/>
            </a:pPr>
            <a:r>
              <a:rPr lang="en-US" sz="2400" dirty="0"/>
              <a:t>not associated with peak severity after adjusting for confounders (log[incidence rate ratio]=0.43; P=0.14).</a:t>
            </a:r>
          </a:p>
        </p:txBody>
      </p:sp>
    </p:spTree>
    <p:extLst>
      <p:ext uri="{BB962C8B-B14F-4D97-AF65-F5344CB8AC3E}">
        <p14:creationId xmlns:p14="http://schemas.microsoft.com/office/powerpoint/2010/main" val="4213629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20F3-31FB-7CC1-C075-01CC7A9261A6}"/>
              </a:ext>
            </a:extLst>
          </p:cNvPr>
          <p:cNvSpPr>
            <a:spLocks noGrp="1"/>
          </p:cNvSpPr>
          <p:nvPr>
            <p:ph type="title"/>
          </p:nvPr>
        </p:nvSpPr>
        <p:spPr/>
        <p:txBody>
          <a:bodyPr/>
          <a:lstStyle/>
          <a:p>
            <a:r>
              <a:rPr lang="en-US" b="0" i="0" dirty="0">
                <a:solidFill>
                  <a:srgbClr val="212121"/>
                </a:solidFill>
                <a:effectLst/>
                <a:latin typeface="+mn-lt"/>
              </a:rPr>
              <a:t>Neuroinflammation and microglial activation</a:t>
            </a:r>
            <a:endParaRPr lang="en-US" dirty="0">
              <a:latin typeface="+mn-lt"/>
            </a:endParaRPr>
          </a:p>
        </p:txBody>
      </p:sp>
      <p:pic>
        <p:nvPicPr>
          <p:cNvPr id="4" name="Content Placeholder 3">
            <a:extLst>
              <a:ext uri="{FF2B5EF4-FFF2-40B4-BE49-F238E27FC236}">
                <a16:creationId xmlns:a16="http://schemas.microsoft.com/office/drawing/2014/main" id="{3EEAA1D7-E9B7-A4FC-F0D6-F1FFC912C2AC}"/>
              </a:ext>
            </a:extLst>
          </p:cNvPr>
          <p:cNvPicPr>
            <a:picLocks noGrp="1" noChangeAspect="1"/>
          </p:cNvPicPr>
          <p:nvPr>
            <p:ph idx="1"/>
          </p:nvPr>
        </p:nvPicPr>
        <p:blipFill>
          <a:blip r:embed="rId2"/>
          <a:stretch>
            <a:fillRect/>
          </a:stretch>
        </p:blipFill>
        <p:spPr>
          <a:xfrm>
            <a:off x="652095" y="1871113"/>
            <a:ext cx="5295900" cy="3416300"/>
          </a:xfrm>
          <a:prstGeom prst="rect">
            <a:avLst/>
          </a:prstGeom>
        </p:spPr>
      </p:pic>
      <p:pic>
        <p:nvPicPr>
          <p:cNvPr id="5" name="Picture 4">
            <a:extLst>
              <a:ext uri="{FF2B5EF4-FFF2-40B4-BE49-F238E27FC236}">
                <a16:creationId xmlns:a16="http://schemas.microsoft.com/office/drawing/2014/main" id="{B3D95EC5-9264-4AF4-64CD-C497C11E0753}"/>
              </a:ext>
            </a:extLst>
          </p:cNvPr>
          <p:cNvPicPr>
            <a:picLocks noChangeAspect="1"/>
          </p:cNvPicPr>
          <p:nvPr/>
        </p:nvPicPr>
        <p:blipFill>
          <a:blip r:embed="rId3"/>
          <a:stretch>
            <a:fillRect/>
          </a:stretch>
        </p:blipFill>
        <p:spPr>
          <a:xfrm>
            <a:off x="6096000" y="1720850"/>
            <a:ext cx="5727700" cy="3416300"/>
          </a:xfrm>
          <a:prstGeom prst="rect">
            <a:avLst/>
          </a:prstGeom>
        </p:spPr>
      </p:pic>
      <p:sp>
        <p:nvSpPr>
          <p:cNvPr id="6" name="TextBox 5">
            <a:extLst>
              <a:ext uri="{FF2B5EF4-FFF2-40B4-BE49-F238E27FC236}">
                <a16:creationId xmlns:a16="http://schemas.microsoft.com/office/drawing/2014/main" id="{5F114DB0-DD2E-905C-9010-4AD2BAABF3C1}"/>
              </a:ext>
            </a:extLst>
          </p:cNvPr>
          <p:cNvSpPr txBox="1"/>
          <p:nvPr/>
        </p:nvSpPr>
        <p:spPr>
          <a:xfrm>
            <a:off x="7512407" y="6123543"/>
            <a:ext cx="4113049" cy="369332"/>
          </a:xfrm>
          <a:prstGeom prst="rect">
            <a:avLst/>
          </a:prstGeom>
          <a:noFill/>
        </p:spPr>
        <p:txBody>
          <a:bodyPr wrap="none" rtlCol="0">
            <a:spAutoFit/>
          </a:bodyPr>
          <a:lstStyle/>
          <a:p>
            <a:r>
              <a:rPr lang="en-US" dirty="0" err="1">
                <a:solidFill>
                  <a:srgbClr val="212121"/>
                </a:solidFill>
                <a:effectLst/>
                <a:latin typeface="Calibri" panose="020F0502020204030204" pitchFamily="34" charset="0"/>
                <a:cs typeface="Calibri" panose="020F0502020204030204" pitchFamily="34" charset="0"/>
              </a:rPr>
              <a:t>Leng</a:t>
            </a:r>
            <a:r>
              <a:rPr lang="en-US" dirty="0">
                <a:solidFill>
                  <a:srgbClr val="212121"/>
                </a:solidFill>
                <a:effectLst/>
                <a:latin typeface="Calibri" panose="020F0502020204030204" pitchFamily="34" charset="0"/>
                <a:cs typeface="Calibri" panose="020F0502020204030204" pitchFamily="34" charset="0"/>
              </a:rPr>
              <a:t> F and Edison P. Nat Rev Neurol. 2021</a:t>
            </a:r>
            <a:endParaRPr lang="en-US" dirty="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8D5ED740-7D59-758A-89B6-98350126E458}"/>
              </a:ext>
            </a:extLst>
          </p:cNvPr>
          <p:cNvSpPr>
            <a:spLocks noGrp="1"/>
          </p:cNvSpPr>
          <p:nvPr>
            <p:ph type="sldNum" sz="quarter" idx="12"/>
          </p:nvPr>
        </p:nvSpPr>
        <p:spPr/>
        <p:txBody>
          <a:bodyPr/>
          <a:lstStyle/>
          <a:p>
            <a:fld id="{F6D36576-85EA-B04E-81D6-3CCC80DA6FBA}" type="slidenum">
              <a:rPr lang="en-US" smtClean="0"/>
              <a:t>16</a:t>
            </a:fld>
            <a:endParaRPr lang="en-US"/>
          </a:p>
        </p:txBody>
      </p:sp>
    </p:spTree>
    <p:extLst>
      <p:ext uri="{BB962C8B-B14F-4D97-AF65-F5344CB8AC3E}">
        <p14:creationId xmlns:p14="http://schemas.microsoft.com/office/powerpoint/2010/main" val="4083737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F27282-F5EA-1C49-8A14-646A4F329105}"/>
              </a:ext>
            </a:extLst>
          </p:cNvPr>
          <p:cNvPicPr>
            <a:picLocks noChangeAspect="1"/>
          </p:cNvPicPr>
          <p:nvPr/>
        </p:nvPicPr>
        <p:blipFill>
          <a:blip r:embed="rId3"/>
          <a:stretch>
            <a:fillRect/>
          </a:stretch>
        </p:blipFill>
        <p:spPr>
          <a:xfrm>
            <a:off x="6439711" y="331213"/>
            <a:ext cx="5474586" cy="1091218"/>
          </a:xfrm>
          <a:prstGeom prst="rect">
            <a:avLst/>
          </a:prstGeom>
        </p:spPr>
      </p:pic>
      <p:pic>
        <p:nvPicPr>
          <p:cNvPr id="5" name="Picture 4">
            <a:extLst>
              <a:ext uri="{FF2B5EF4-FFF2-40B4-BE49-F238E27FC236}">
                <a16:creationId xmlns:a16="http://schemas.microsoft.com/office/drawing/2014/main" id="{050D68FC-BD80-C041-BF1D-BF0CB8DA5E30}"/>
              </a:ext>
            </a:extLst>
          </p:cNvPr>
          <p:cNvPicPr>
            <a:picLocks noChangeAspect="1"/>
          </p:cNvPicPr>
          <p:nvPr/>
        </p:nvPicPr>
        <p:blipFill>
          <a:blip r:embed="rId4"/>
          <a:stretch>
            <a:fillRect/>
          </a:stretch>
        </p:blipFill>
        <p:spPr>
          <a:xfrm>
            <a:off x="355525" y="372316"/>
            <a:ext cx="6103428" cy="1091219"/>
          </a:xfrm>
          <a:prstGeom prst="rect">
            <a:avLst/>
          </a:prstGeom>
        </p:spPr>
      </p:pic>
      <p:pic>
        <p:nvPicPr>
          <p:cNvPr id="6" name="Picture 5">
            <a:extLst>
              <a:ext uri="{FF2B5EF4-FFF2-40B4-BE49-F238E27FC236}">
                <a16:creationId xmlns:a16="http://schemas.microsoft.com/office/drawing/2014/main" id="{4AC10970-DC66-1846-90BF-8FF50B232E43}"/>
              </a:ext>
            </a:extLst>
          </p:cNvPr>
          <p:cNvPicPr>
            <a:picLocks noChangeAspect="1"/>
          </p:cNvPicPr>
          <p:nvPr/>
        </p:nvPicPr>
        <p:blipFill>
          <a:blip r:embed="rId5"/>
          <a:stretch>
            <a:fillRect/>
          </a:stretch>
        </p:blipFill>
        <p:spPr>
          <a:xfrm>
            <a:off x="355525" y="738783"/>
            <a:ext cx="4315838" cy="375290"/>
          </a:xfrm>
          <a:prstGeom prst="rect">
            <a:avLst/>
          </a:prstGeom>
        </p:spPr>
      </p:pic>
      <p:pic>
        <p:nvPicPr>
          <p:cNvPr id="7" name="Picture 6">
            <a:extLst>
              <a:ext uri="{FF2B5EF4-FFF2-40B4-BE49-F238E27FC236}">
                <a16:creationId xmlns:a16="http://schemas.microsoft.com/office/drawing/2014/main" id="{AB4A0520-B587-064C-B8FB-AA56CAD19260}"/>
              </a:ext>
            </a:extLst>
          </p:cNvPr>
          <p:cNvPicPr>
            <a:picLocks noChangeAspect="1"/>
          </p:cNvPicPr>
          <p:nvPr/>
        </p:nvPicPr>
        <p:blipFill>
          <a:blip r:embed="rId6"/>
          <a:stretch>
            <a:fillRect/>
          </a:stretch>
        </p:blipFill>
        <p:spPr>
          <a:xfrm>
            <a:off x="5810868" y="1563003"/>
            <a:ext cx="6103429" cy="5031770"/>
          </a:xfrm>
          <a:prstGeom prst="rect">
            <a:avLst/>
          </a:prstGeom>
        </p:spPr>
      </p:pic>
      <p:sp>
        <p:nvSpPr>
          <p:cNvPr id="8" name="TextBox 7">
            <a:extLst>
              <a:ext uri="{FF2B5EF4-FFF2-40B4-BE49-F238E27FC236}">
                <a16:creationId xmlns:a16="http://schemas.microsoft.com/office/drawing/2014/main" id="{4E040199-0003-7841-9202-9827FD3FBB2E}"/>
              </a:ext>
            </a:extLst>
          </p:cNvPr>
          <p:cNvSpPr txBox="1"/>
          <p:nvPr/>
        </p:nvSpPr>
        <p:spPr>
          <a:xfrm>
            <a:off x="700643" y="1594902"/>
            <a:ext cx="488328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patients with or without pre-existing dementia undergoing acute hip </a:t>
            </a:r>
            <a:r>
              <a:rPr lang="en-US" dirty="0" err="1"/>
              <a:t>fx</a:t>
            </a:r>
            <a:r>
              <a:rPr lang="en-US" dirty="0"/>
              <a:t> surgery (n = 120)</a:t>
            </a:r>
          </a:p>
          <a:p>
            <a:pPr marL="285750" indent="-285750">
              <a:buFont typeface="Arial" panose="020B0604020202020204" pitchFamily="34" charset="0"/>
              <a:buChar char="•"/>
            </a:pPr>
            <a:r>
              <a:rPr lang="en-US" dirty="0"/>
              <a:t>delirium (n = 65).</a:t>
            </a:r>
          </a:p>
          <a:p>
            <a:pPr marL="285750" indent="-285750">
              <a:buFont typeface="Arial" panose="020B0604020202020204" pitchFamily="34" charset="0"/>
              <a:buChar char="•"/>
            </a:pPr>
            <a:r>
              <a:rPr lang="en-US" dirty="0"/>
              <a:t>Delirium was associated with a higher level of CSF sTREM2 only among those without pre-existing dementia (p = 0.046, n = 15, n = 44), particularly among patients developing delirium</a:t>
            </a:r>
          </a:p>
          <a:p>
            <a:pPr marL="285750" indent="-285750">
              <a:buFont typeface="Arial" panose="020B0604020202020204" pitchFamily="34" charset="0"/>
              <a:buChar char="•"/>
            </a:pPr>
            <a:r>
              <a:rPr lang="en-US" dirty="0"/>
              <a:t>CSF sTREM2 level increased with waiting time for surgery (</a:t>
            </a:r>
            <a:r>
              <a:rPr lang="en-US" dirty="0" err="1"/>
              <a:t>rS</a:t>
            </a:r>
            <a:r>
              <a:rPr lang="en-US" dirty="0"/>
              <a:t> = 0.39, p = 0.002, n = 60) and correlated well with the CSF Alzheimer’s disease biomarkers, A</a:t>
            </a:r>
            <a:r>
              <a:rPr lang="el-GR" dirty="0"/>
              <a:t>β42, </a:t>
            </a:r>
            <a:r>
              <a:rPr lang="en-US" dirty="0"/>
              <a:t>and t-tau/p-tau</a:t>
            </a:r>
          </a:p>
          <a:p>
            <a:pPr marL="285750" indent="-285750">
              <a:buFont typeface="Arial" panose="020B0604020202020204" pitchFamily="34" charset="0"/>
              <a:buChar char="•"/>
            </a:pPr>
            <a:r>
              <a:rPr lang="en-US" dirty="0"/>
              <a:t>findings support the concept of primed microglia in neurodegenerative disease and central immune activation after a peripheral trauma in such patients</a:t>
            </a:r>
          </a:p>
        </p:txBody>
      </p:sp>
      <p:sp>
        <p:nvSpPr>
          <p:cNvPr id="2" name="Slide Number Placeholder 1">
            <a:extLst>
              <a:ext uri="{FF2B5EF4-FFF2-40B4-BE49-F238E27FC236}">
                <a16:creationId xmlns:a16="http://schemas.microsoft.com/office/drawing/2014/main" id="{508B1661-7055-5182-F4EC-D201DBD9E5B6}"/>
              </a:ext>
            </a:extLst>
          </p:cNvPr>
          <p:cNvSpPr>
            <a:spLocks noGrp="1"/>
          </p:cNvSpPr>
          <p:nvPr>
            <p:ph type="sldNum" sz="quarter" idx="12"/>
          </p:nvPr>
        </p:nvSpPr>
        <p:spPr/>
        <p:txBody>
          <a:bodyPr/>
          <a:lstStyle/>
          <a:p>
            <a:fld id="{F6D36576-85EA-B04E-81D6-3CCC80DA6FBA}" type="slidenum">
              <a:rPr lang="en-US" smtClean="0"/>
              <a:t>17</a:t>
            </a:fld>
            <a:endParaRPr lang="en-US"/>
          </a:p>
        </p:txBody>
      </p:sp>
    </p:spTree>
    <p:extLst>
      <p:ext uri="{BB962C8B-B14F-4D97-AF65-F5344CB8AC3E}">
        <p14:creationId xmlns:p14="http://schemas.microsoft.com/office/powerpoint/2010/main" val="2058222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05F4-CC1C-CA16-ECDF-08737409B321}"/>
              </a:ext>
            </a:extLst>
          </p:cNvPr>
          <p:cNvSpPr>
            <a:spLocks noGrp="1"/>
          </p:cNvSpPr>
          <p:nvPr>
            <p:ph type="title"/>
          </p:nvPr>
        </p:nvSpPr>
        <p:spPr/>
        <p:txBody>
          <a:bodyPr/>
          <a:lstStyle/>
          <a:p>
            <a:r>
              <a:rPr lang="en-US" dirty="0"/>
              <a:t>Neural Injury</a:t>
            </a:r>
          </a:p>
        </p:txBody>
      </p:sp>
      <p:pic>
        <p:nvPicPr>
          <p:cNvPr id="4" name="Content Placeholder 3">
            <a:extLst>
              <a:ext uri="{FF2B5EF4-FFF2-40B4-BE49-F238E27FC236}">
                <a16:creationId xmlns:a16="http://schemas.microsoft.com/office/drawing/2014/main" id="{6FB3B587-2704-4FB6-5555-36BACE7D77BF}"/>
              </a:ext>
            </a:extLst>
          </p:cNvPr>
          <p:cNvPicPr>
            <a:picLocks noGrp="1" noChangeAspect="1"/>
          </p:cNvPicPr>
          <p:nvPr>
            <p:ph idx="1"/>
          </p:nvPr>
        </p:nvPicPr>
        <p:blipFill>
          <a:blip r:embed="rId2"/>
          <a:stretch>
            <a:fillRect/>
          </a:stretch>
        </p:blipFill>
        <p:spPr>
          <a:xfrm>
            <a:off x="556158" y="2107728"/>
            <a:ext cx="4686784" cy="3599134"/>
          </a:xfrm>
          <a:prstGeom prst="rect">
            <a:avLst/>
          </a:prstGeom>
        </p:spPr>
      </p:pic>
      <p:pic>
        <p:nvPicPr>
          <p:cNvPr id="5" name="Picture 4">
            <a:extLst>
              <a:ext uri="{FF2B5EF4-FFF2-40B4-BE49-F238E27FC236}">
                <a16:creationId xmlns:a16="http://schemas.microsoft.com/office/drawing/2014/main" id="{902B3821-7328-C7EF-422A-A8C288E69955}"/>
              </a:ext>
            </a:extLst>
          </p:cNvPr>
          <p:cNvPicPr>
            <a:picLocks noChangeAspect="1"/>
          </p:cNvPicPr>
          <p:nvPr/>
        </p:nvPicPr>
        <p:blipFill>
          <a:blip r:embed="rId3"/>
          <a:stretch>
            <a:fillRect/>
          </a:stretch>
        </p:blipFill>
        <p:spPr>
          <a:xfrm>
            <a:off x="5531640" y="1118782"/>
            <a:ext cx="6230662" cy="3599134"/>
          </a:xfrm>
          <a:prstGeom prst="rect">
            <a:avLst/>
          </a:prstGeom>
        </p:spPr>
      </p:pic>
      <p:sp>
        <p:nvSpPr>
          <p:cNvPr id="6" name="TextBox 5">
            <a:extLst>
              <a:ext uri="{FF2B5EF4-FFF2-40B4-BE49-F238E27FC236}">
                <a16:creationId xmlns:a16="http://schemas.microsoft.com/office/drawing/2014/main" id="{83E60490-F230-1091-AC83-514445E63B46}"/>
              </a:ext>
            </a:extLst>
          </p:cNvPr>
          <p:cNvSpPr txBox="1"/>
          <p:nvPr/>
        </p:nvSpPr>
        <p:spPr>
          <a:xfrm>
            <a:off x="838200" y="5798685"/>
            <a:ext cx="2574807" cy="369332"/>
          </a:xfrm>
          <a:prstGeom prst="rect">
            <a:avLst/>
          </a:prstGeom>
          <a:noFill/>
        </p:spPr>
        <p:txBody>
          <a:bodyPr wrap="none" rtlCol="0">
            <a:spAutoFit/>
          </a:bodyPr>
          <a:lstStyle/>
          <a:p>
            <a:r>
              <a:rPr lang="en-US" dirty="0"/>
              <a:t>Neurofilament light chain</a:t>
            </a:r>
          </a:p>
        </p:txBody>
      </p:sp>
      <p:sp>
        <p:nvSpPr>
          <p:cNvPr id="7" name="TextBox 6">
            <a:extLst>
              <a:ext uri="{FF2B5EF4-FFF2-40B4-BE49-F238E27FC236}">
                <a16:creationId xmlns:a16="http://schemas.microsoft.com/office/drawing/2014/main" id="{CEB1827B-D07F-D28C-CC0B-CC6FAEEAC9DE}"/>
              </a:ext>
            </a:extLst>
          </p:cNvPr>
          <p:cNvSpPr txBox="1"/>
          <p:nvPr/>
        </p:nvSpPr>
        <p:spPr>
          <a:xfrm>
            <a:off x="5531640" y="4815192"/>
            <a:ext cx="675057" cy="369332"/>
          </a:xfrm>
          <a:prstGeom prst="rect">
            <a:avLst/>
          </a:prstGeom>
          <a:noFill/>
        </p:spPr>
        <p:txBody>
          <a:bodyPr wrap="none" rtlCol="0">
            <a:spAutoFit/>
          </a:bodyPr>
          <a:lstStyle/>
          <a:p>
            <a:r>
              <a:rPr lang="en-US" dirty="0"/>
              <a:t>GFAP</a:t>
            </a:r>
          </a:p>
        </p:txBody>
      </p:sp>
      <p:sp>
        <p:nvSpPr>
          <p:cNvPr id="8" name="Slide Number Placeholder 7">
            <a:extLst>
              <a:ext uri="{FF2B5EF4-FFF2-40B4-BE49-F238E27FC236}">
                <a16:creationId xmlns:a16="http://schemas.microsoft.com/office/drawing/2014/main" id="{49ACF9BC-1344-BDB1-6178-0B576BC61786}"/>
              </a:ext>
            </a:extLst>
          </p:cNvPr>
          <p:cNvSpPr>
            <a:spLocks noGrp="1"/>
          </p:cNvSpPr>
          <p:nvPr>
            <p:ph type="sldNum" sz="quarter" idx="12"/>
          </p:nvPr>
        </p:nvSpPr>
        <p:spPr/>
        <p:txBody>
          <a:bodyPr/>
          <a:lstStyle/>
          <a:p>
            <a:fld id="{F6D36576-85EA-B04E-81D6-3CCC80DA6FBA}" type="slidenum">
              <a:rPr lang="en-US" smtClean="0"/>
              <a:t>18</a:t>
            </a:fld>
            <a:endParaRPr lang="en-US"/>
          </a:p>
        </p:txBody>
      </p:sp>
    </p:spTree>
    <p:extLst>
      <p:ext uri="{BB962C8B-B14F-4D97-AF65-F5344CB8AC3E}">
        <p14:creationId xmlns:p14="http://schemas.microsoft.com/office/powerpoint/2010/main" val="2188809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815C0-991C-F44D-9F66-8ABC82478564}"/>
              </a:ext>
            </a:extLst>
          </p:cNvPr>
          <p:cNvPicPr>
            <a:picLocks noChangeAspect="1"/>
          </p:cNvPicPr>
          <p:nvPr/>
        </p:nvPicPr>
        <p:blipFill>
          <a:blip r:embed="rId2"/>
          <a:stretch>
            <a:fillRect/>
          </a:stretch>
        </p:blipFill>
        <p:spPr>
          <a:xfrm>
            <a:off x="2649519" y="189784"/>
            <a:ext cx="8771359" cy="1913426"/>
          </a:xfrm>
          <a:prstGeom prst="rect">
            <a:avLst/>
          </a:prstGeom>
        </p:spPr>
      </p:pic>
      <p:pic>
        <p:nvPicPr>
          <p:cNvPr id="3" name="Picture 2">
            <a:extLst>
              <a:ext uri="{FF2B5EF4-FFF2-40B4-BE49-F238E27FC236}">
                <a16:creationId xmlns:a16="http://schemas.microsoft.com/office/drawing/2014/main" id="{629EB793-A648-3146-B2BB-B3F42BC5F08E}"/>
              </a:ext>
            </a:extLst>
          </p:cNvPr>
          <p:cNvPicPr>
            <a:picLocks noChangeAspect="1"/>
          </p:cNvPicPr>
          <p:nvPr/>
        </p:nvPicPr>
        <p:blipFill>
          <a:blip r:embed="rId3"/>
          <a:stretch>
            <a:fillRect/>
          </a:stretch>
        </p:blipFill>
        <p:spPr>
          <a:xfrm>
            <a:off x="487788" y="189784"/>
            <a:ext cx="1984956" cy="1913426"/>
          </a:xfrm>
          <a:prstGeom prst="rect">
            <a:avLst/>
          </a:prstGeom>
        </p:spPr>
      </p:pic>
      <p:pic>
        <p:nvPicPr>
          <p:cNvPr id="4" name="Picture 3">
            <a:extLst>
              <a:ext uri="{FF2B5EF4-FFF2-40B4-BE49-F238E27FC236}">
                <a16:creationId xmlns:a16="http://schemas.microsoft.com/office/drawing/2014/main" id="{FAA099AA-90FD-2944-BEC8-EF2D98279D61}"/>
              </a:ext>
            </a:extLst>
          </p:cNvPr>
          <p:cNvPicPr>
            <a:picLocks noChangeAspect="1"/>
          </p:cNvPicPr>
          <p:nvPr/>
        </p:nvPicPr>
        <p:blipFill rotWithShape="1">
          <a:blip r:embed="rId4"/>
          <a:srcRect t="1" r="6455" b="22581"/>
          <a:stretch/>
        </p:blipFill>
        <p:spPr>
          <a:xfrm>
            <a:off x="566670" y="346514"/>
            <a:ext cx="1854558" cy="169596"/>
          </a:xfrm>
          <a:prstGeom prst="rect">
            <a:avLst/>
          </a:prstGeom>
        </p:spPr>
      </p:pic>
      <p:pic>
        <p:nvPicPr>
          <p:cNvPr id="5" name="Picture 4">
            <a:extLst>
              <a:ext uri="{FF2B5EF4-FFF2-40B4-BE49-F238E27FC236}">
                <a16:creationId xmlns:a16="http://schemas.microsoft.com/office/drawing/2014/main" id="{46335969-504C-D244-9E64-CB6A1287C7BA}"/>
              </a:ext>
            </a:extLst>
          </p:cNvPr>
          <p:cNvPicPr>
            <a:picLocks noChangeAspect="1"/>
          </p:cNvPicPr>
          <p:nvPr/>
        </p:nvPicPr>
        <p:blipFill>
          <a:blip r:embed="rId5"/>
          <a:stretch>
            <a:fillRect/>
          </a:stretch>
        </p:blipFill>
        <p:spPr>
          <a:xfrm>
            <a:off x="6978855" y="2103210"/>
            <a:ext cx="4442023" cy="4411014"/>
          </a:xfrm>
          <a:prstGeom prst="rect">
            <a:avLst/>
          </a:prstGeom>
        </p:spPr>
      </p:pic>
      <p:sp>
        <p:nvSpPr>
          <p:cNvPr id="6" name="TextBox 5">
            <a:extLst>
              <a:ext uri="{FF2B5EF4-FFF2-40B4-BE49-F238E27FC236}">
                <a16:creationId xmlns:a16="http://schemas.microsoft.com/office/drawing/2014/main" id="{807FCD0E-72B5-3F4D-AE70-36722AAB1747}"/>
              </a:ext>
            </a:extLst>
          </p:cNvPr>
          <p:cNvSpPr txBox="1"/>
          <p:nvPr/>
        </p:nvSpPr>
        <p:spPr>
          <a:xfrm>
            <a:off x="487788" y="2270306"/>
            <a:ext cx="6150271" cy="4247317"/>
          </a:xfrm>
          <a:prstGeom prst="rect">
            <a:avLst/>
          </a:prstGeom>
          <a:noFill/>
        </p:spPr>
        <p:txBody>
          <a:bodyPr wrap="square" rtlCol="0">
            <a:spAutoFit/>
          </a:bodyPr>
          <a:lstStyle/>
          <a:p>
            <a:pPr marL="285750" indent="-285750">
              <a:buFont typeface="Arial" panose="020B0604020202020204" pitchFamily="34" charset="0"/>
              <a:buChar char="•"/>
            </a:pPr>
            <a:r>
              <a:rPr lang="en-US" dirty="0"/>
              <a:t>N=114 surgical patients</a:t>
            </a:r>
          </a:p>
          <a:p>
            <a:pPr marL="285750" indent="-285750">
              <a:buFont typeface="Arial" panose="020B0604020202020204" pitchFamily="34" charset="0"/>
              <a:buChar char="•"/>
            </a:pPr>
            <a:r>
              <a:rPr lang="en-US" dirty="0"/>
              <a:t>surgery was associated with increasing </a:t>
            </a:r>
            <a:r>
              <a:rPr lang="en-US" dirty="0" err="1"/>
              <a:t>NfL</a:t>
            </a:r>
            <a:r>
              <a:rPr lang="en-US" dirty="0"/>
              <a:t> levels from preoperative levels (P &lt; 0.001 )</a:t>
            </a:r>
          </a:p>
          <a:p>
            <a:pPr marL="285750" indent="-285750">
              <a:buFont typeface="Arial" panose="020B0604020202020204" pitchFamily="34" charset="0"/>
              <a:buChar char="•"/>
            </a:pPr>
            <a:r>
              <a:rPr lang="en-US" dirty="0" err="1"/>
              <a:t>NfL</a:t>
            </a:r>
            <a:r>
              <a:rPr lang="en-US" dirty="0"/>
              <a:t> increased more sharply in participants with delirium compared to no delirium (P &lt; 0.001)</a:t>
            </a:r>
          </a:p>
          <a:p>
            <a:pPr marL="285750" indent="-285750">
              <a:buFont typeface="Arial" panose="020B0604020202020204" pitchFamily="34" charset="0"/>
              <a:buChar char="•"/>
            </a:pPr>
            <a:r>
              <a:rPr lang="en-US" dirty="0" err="1"/>
              <a:t>NfL</a:t>
            </a:r>
            <a:r>
              <a:rPr lang="en-US" dirty="0"/>
              <a:t> increased proportionately to delirium severity (P&lt;0.001)</a:t>
            </a:r>
          </a:p>
          <a:p>
            <a:pPr marL="285750" indent="-285750">
              <a:buFont typeface="Arial" panose="020B0604020202020204" pitchFamily="34" charset="0"/>
              <a:buChar char="•"/>
            </a:pPr>
            <a:r>
              <a:rPr lang="en-US" dirty="0"/>
              <a:t>IL-8 exhibited a strong correlation with delirium severity, however the change in </a:t>
            </a:r>
            <a:r>
              <a:rPr lang="en-US" dirty="0" err="1"/>
              <a:t>NfL</a:t>
            </a:r>
            <a:r>
              <a:rPr lang="en-US" dirty="0"/>
              <a:t> contributed to delirium severity independent of IL-8 </a:t>
            </a:r>
            <a:endParaRPr lang="en-US" dirty="0">
              <a:effectLst/>
            </a:endParaRPr>
          </a:p>
          <a:p>
            <a:endParaRPr lang="en-US" dirty="0"/>
          </a:p>
          <a:p>
            <a:r>
              <a:rPr lang="en-US" dirty="0"/>
              <a:t>These data suggest delirium is associated with exaggerated increases in </a:t>
            </a:r>
            <a:r>
              <a:rPr lang="en-US" dirty="0" err="1"/>
              <a:t>NfL</a:t>
            </a:r>
            <a:r>
              <a:rPr lang="en-US" dirty="0"/>
              <a:t> and that this putative neurotoxicity may contribute to the pathogenesis of delirium itself, independent of changes in inflammation.</a:t>
            </a:r>
            <a:endParaRPr lang="en-US" dirty="0">
              <a:effectLst/>
            </a:endParaRPr>
          </a:p>
          <a:p>
            <a:endParaRPr lang="en-US" dirty="0"/>
          </a:p>
        </p:txBody>
      </p:sp>
      <p:sp>
        <p:nvSpPr>
          <p:cNvPr id="7" name="Slide Number Placeholder 6">
            <a:extLst>
              <a:ext uri="{FF2B5EF4-FFF2-40B4-BE49-F238E27FC236}">
                <a16:creationId xmlns:a16="http://schemas.microsoft.com/office/drawing/2014/main" id="{EB284FB6-B3B1-EBA4-8714-76D0DDEA9C34}"/>
              </a:ext>
            </a:extLst>
          </p:cNvPr>
          <p:cNvSpPr>
            <a:spLocks noGrp="1"/>
          </p:cNvSpPr>
          <p:nvPr>
            <p:ph type="sldNum" sz="quarter" idx="12"/>
          </p:nvPr>
        </p:nvSpPr>
        <p:spPr/>
        <p:txBody>
          <a:bodyPr/>
          <a:lstStyle/>
          <a:p>
            <a:fld id="{F6D36576-85EA-B04E-81D6-3CCC80DA6FBA}" type="slidenum">
              <a:rPr lang="en-US" smtClean="0"/>
              <a:t>19</a:t>
            </a:fld>
            <a:endParaRPr lang="en-US"/>
          </a:p>
        </p:txBody>
      </p:sp>
    </p:spTree>
    <p:extLst>
      <p:ext uri="{BB962C8B-B14F-4D97-AF65-F5344CB8AC3E}">
        <p14:creationId xmlns:p14="http://schemas.microsoft.com/office/powerpoint/2010/main" val="235795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7599-7F69-368C-54A9-28B4AC7757C7}"/>
              </a:ext>
            </a:extLst>
          </p:cNvPr>
          <p:cNvSpPr>
            <a:spLocks noGrp="1"/>
          </p:cNvSpPr>
          <p:nvPr>
            <p:ph type="title"/>
          </p:nvPr>
        </p:nvSpPr>
        <p:spPr/>
        <p:txBody>
          <a:bodyPr/>
          <a:lstStyle/>
          <a:p>
            <a:r>
              <a:rPr lang="en-US" dirty="0">
                <a:latin typeface="+mn-lt"/>
                <a:cs typeface="Arial" panose="020B0604020202020204" pitchFamily="34" charset="0"/>
              </a:rPr>
              <a:t>Overview</a:t>
            </a:r>
          </a:p>
        </p:txBody>
      </p:sp>
      <p:sp>
        <p:nvSpPr>
          <p:cNvPr id="3" name="Content Placeholder 2">
            <a:extLst>
              <a:ext uri="{FF2B5EF4-FFF2-40B4-BE49-F238E27FC236}">
                <a16:creationId xmlns:a16="http://schemas.microsoft.com/office/drawing/2014/main" id="{45AFC543-CC1D-356C-9D62-110476C938E4}"/>
              </a:ext>
            </a:extLst>
          </p:cNvPr>
          <p:cNvSpPr>
            <a:spLocks noGrp="1"/>
          </p:cNvSpPr>
          <p:nvPr>
            <p:ph idx="1"/>
          </p:nvPr>
        </p:nvSpPr>
        <p:spPr>
          <a:xfrm>
            <a:off x="838200" y="1612974"/>
            <a:ext cx="10515600" cy="4351338"/>
          </a:xfrm>
        </p:spPr>
        <p:txBody>
          <a:bodyPr>
            <a:normAutofit/>
          </a:bodyPr>
          <a:lstStyle/>
          <a:p>
            <a:r>
              <a:rPr lang="en-US" sz="3200" b="0" i="0" u="none" strike="noStrike" dirty="0">
                <a:solidFill>
                  <a:srgbClr val="212121"/>
                </a:solidFill>
                <a:effectLst/>
                <a:cs typeface="Arial" panose="020B0604020202020204" pitchFamily="34" charset="0"/>
              </a:rPr>
              <a:t>This webinar will explore </a:t>
            </a:r>
            <a:r>
              <a:rPr lang="en-US" sz="3200" b="1" i="0" u="none" strike="noStrike" dirty="0">
                <a:effectLst/>
                <a:cs typeface="Arial" panose="020B0604020202020204" pitchFamily="34" charset="0"/>
              </a:rPr>
              <a:t>mechanisms </a:t>
            </a:r>
            <a:r>
              <a:rPr lang="en-US" sz="3200" i="0" u="none" strike="noStrike" dirty="0">
                <a:effectLst/>
                <a:cs typeface="Arial" panose="020B0604020202020204" pitchFamily="34" charset="0"/>
              </a:rPr>
              <a:t>that might be </a:t>
            </a:r>
            <a:r>
              <a:rPr lang="en-US" sz="3200" b="1" i="0" u="none" strike="noStrike" dirty="0">
                <a:effectLst/>
                <a:cs typeface="Arial" panose="020B0604020202020204" pitchFamily="34" charset="0"/>
              </a:rPr>
              <a:t>common </a:t>
            </a:r>
            <a:r>
              <a:rPr lang="en-US" sz="3200" i="0" u="none" strike="noStrike" dirty="0">
                <a:effectLst/>
                <a:cs typeface="Arial" panose="020B0604020202020204" pitchFamily="34" charset="0"/>
              </a:rPr>
              <a:t>to both delirium and dementia</a:t>
            </a:r>
            <a:endParaRPr lang="en-US" sz="3200" b="0" i="0" u="none" strike="noStrike" dirty="0">
              <a:effectLst/>
              <a:cs typeface="Arial" panose="020B0604020202020204" pitchFamily="34" charset="0"/>
            </a:endParaRPr>
          </a:p>
          <a:p>
            <a:r>
              <a:rPr lang="en-US" sz="3200" b="0" i="0" u="none" strike="noStrike" dirty="0">
                <a:solidFill>
                  <a:srgbClr val="212121"/>
                </a:solidFill>
                <a:effectLst/>
                <a:cs typeface="Arial" panose="020B0604020202020204" pitchFamily="34" charset="0"/>
              </a:rPr>
              <a:t>An overview of </a:t>
            </a:r>
            <a:r>
              <a:rPr lang="en-US" sz="3200" b="1" dirty="0">
                <a:solidFill>
                  <a:srgbClr val="212121"/>
                </a:solidFill>
                <a:cs typeface="Arial" panose="020B0604020202020204" pitchFamily="34" charset="0"/>
              </a:rPr>
              <a:t>s</a:t>
            </a:r>
            <a:r>
              <a:rPr lang="en-US" sz="3200" b="1" i="0" u="none" strike="noStrike" dirty="0">
                <a:solidFill>
                  <a:srgbClr val="212121"/>
                </a:solidFill>
                <a:effectLst/>
                <a:cs typeface="Arial" panose="020B0604020202020204" pitchFamily="34" charset="0"/>
              </a:rPr>
              <a:t>hared biomarkers</a:t>
            </a:r>
            <a:endParaRPr lang="en-US" sz="3200" b="0" i="0" u="none" strike="noStrike" dirty="0">
              <a:solidFill>
                <a:srgbClr val="212121"/>
              </a:solidFill>
              <a:effectLst/>
              <a:cs typeface="Arial" panose="020B0604020202020204" pitchFamily="34" charset="0"/>
            </a:endParaRPr>
          </a:p>
          <a:p>
            <a:pPr lvl="1"/>
            <a:r>
              <a:rPr lang="en-US" sz="2800" b="0" i="0" u="none" strike="noStrike" dirty="0">
                <a:solidFill>
                  <a:srgbClr val="212121"/>
                </a:solidFill>
                <a:effectLst/>
                <a:cs typeface="Arial" panose="020B0604020202020204" pitchFamily="34" charset="0"/>
              </a:rPr>
              <a:t>AD biomarkers</a:t>
            </a:r>
          </a:p>
          <a:p>
            <a:pPr lvl="1"/>
            <a:r>
              <a:rPr lang="en-US" sz="2800" dirty="0">
                <a:solidFill>
                  <a:srgbClr val="212121"/>
                </a:solidFill>
                <a:cs typeface="Arial" panose="020B0604020202020204" pitchFamily="34" charset="0"/>
              </a:rPr>
              <a:t>N</a:t>
            </a:r>
            <a:r>
              <a:rPr lang="en-US" sz="2800" b="0" i="0" u="none" strike="noStrike" dirty="0">
                <a:solidFill>
                  <a:srgbClr val="212121"/>
                </a:solidFill>
                <a:effectLst/>
                <a:cs typeface="Arial" panose="020B0604020202020204" pitchFamily="34" charset="0"/>
              </a:rPr>
              <a:t>eural injury biomarkers</a:t>
            </a:r>
          </a:p>
          <a:p>
            <a:pPr lvl="1"/>
            <a:r>
              <a:rPr lang="en-US" sz="2800" dirty="0">
                <a:solidFill>
                  <a:srgbClr val="212121"/>
                </a:solidFill>
                <a:cs typeface="Arial" panose="020B0604020202020204" pitchFamily="34" charset="0"/>
              </a:rPr>
              <a:t>Neuro</a:t>
            </a:r>
            <a:r>
              <a:rPr lang="en-US" sz="2800" b="0" i="0" u="none" strike="noStrike" dirty="0">
                <a:solidFill>
                  <a:srgbClr val="212121"/>
                </a:solidFill>
                <a:effectLst/>
                <a:cs typeface="Arial" panose="020B0604020202020204" pitchFamily="34" charset="0"/>
              </a:rPr>
              <a:t>inflammatory biomarkers</a:t>
            </a:r>
          </a:p>
          <a:p>
            <a:pPr lvl="1"/>
            <a:r>
              <a:rPr lang="en-US" sz="2800" dirty="0">
                <a:solidFill>
                  <a:srgbClr val="212121"/>
                </a:solidFill>
                <a:cs typeface="Arial" panose="020B0604020202020204" pitchFamily="34" charset="0"/>
              </a:rPr>
              <a:t>N</a:t>
            </a:r>
            <a:r>
              <a:rPr lang="en-US" sz="2800" b="0" i="0" u="none" strike="noStrike" dirty="0">
                <a:solidFill>
                  <a:srgbClr val="212121"/>
                </a:solidFill>
                <a:effectLst/>
                <a:cs typeface="Arial" panose="020B0604020202020204" pitchFamily="34" charset="0"/>
              </a:rPr>
              <a:t>euroimaging biomarkers</a:t>
            </a:r>
          </a:p>
          <a:p>
            <a:r>
              <a:rPr lang="en-US" sz="3200" b="1" dirty="0">
                <a:solidFill>
                  <a:srgbClr val="212121"/>
                </a:solidFill>
                <a:cs typeface="Arial" panose="020B0604020202020204" pitchFamily="34" charset="0"/>
              </a:rPr>
              <a:t>Future directions</a:t>
            </a:r>
            <a:endParaRPr lang="en-US" dirty="0">
              <a:cs typeface="Arial" panose="020B0604020202020204" pitchFamily="34" charset="0"/>
            </a:endParaRPr>
          </a:p>
        </p:txBody>
      </p:sp>
      <p:pic>
        <p:nvPicPr>
          <p:cNvPr id="5" name="Picture 4">
            <a:extLst>
              <a:ext uri="{FF2B5EF4-FFF2-40B4-BE49-F238E27FC236}">
                <a16:creationId xmlns:a16="http://schemas.microsoft.com/office/drawing/2014/main" id="{0C9A6908-877B-B3DA-7318-080193A698D4}"/>
              </a:ext>
            </a:extLst>
          </p:cNvPr>
          <p:cNvPicPr>
            <a:picLocks noChangeAspect="1"/>
          </p:cNvPicPr>
          <p:nvPr/>
        </p:nvPicPr>
        <p:blipFill>
          <a:blip r:embed="rId2"/>
          <a:stretch>
            <a:fillRect/>
          </a:stretch>
        </p:blipFill>
        <p:spPr>
          <a:xfrm flipH="1">
            <a:off x="9020155" y="2765389"/>
            <a:ext cx="2440117" cy="3411574"/>
          </a:xfrm>
          <a:prstGeom prst="rect">
            <a:avLst/>
          </a:prstGeom>
        </p:spPr>
      </p:pic>
      <p:sp>
        <p:nvSpPr>
          <p:cNvPr id="6" name="Slide Number Placeholder 5">
            <a:extLst>
              <a:ext uri="{FF2B5EF4-FFF2-40B4-BE49-F238E27FC236}">
                <a16:creationId xmlns:a16="http://schemas.microsoft.com/office/drawing/2014/main" id="{C1D48C82-BA74-FAAD-24F8-8BFB8E8DC078}"/>
              </a:ext>
            </a:extLst>
          </p:cNvPr>
          <p:cNvSpPr>
            <a:spLocks noGrp="1"/>
          </p:cNvSpPr>
          <p:nvPr>
            <p:ph type="sldNum" sz="quarter" idx="12"/>
          </p:nvPr>
        </p:nvSpPr>
        <p:spPr/>
        <p:txBody>
          <a:bodyPr/>
          <a:lstStyle/>
          <a:p>
            <a:fld id="{F6D36576-85EA-B04E-81D6-3CCC80DA6FBA}" type="slidenum">
              <a:rPr lang="en-US" smtClean="0"/>
              <a:t>2</a:t>
            </a:fld>
            <a:endParaRPr lang="en-US"/>
          </a:p>
        </p:txBody>
      </p:sp>
    </p:spTree>
    <p:extLst>
      <p:ext uri="{BB962C8B-B14F-4D97-AF65-F5344CB8AC3E}">
        <p14:creationId xmlns:p14="http://schemas.microsoft.com/office/powerpoint/2010/main" val="64789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21C0C-915D-A94F-84EF-8B18A0E3D8FC}"/>
              </a:ext>
            </a:extLst>
          </p:cNvPr>
          <p:cNvPicPr>
            <a:picLocks noChangeAspect="1"/>
          </p:cNvPicPr>
          <p:nvPr/>
        </p:nvPicPr>
        <p:blipFill>
          <a:blip r:embed="rId2"/>
          <a:stretch>
            <a:fillRect/>
          </a:stretch>
        </p:blipFill>
        <p:spPr>
          <a:xfrm>
            <a:off x="211618" y="287936"/>
            <a:ext cx="6447666" cy="2007017"/>
          </a:xfrm>
          <a:prstGeom prst="rect">
            <a:avLst/>
          </a:prstGeom>
          <a:ln>
            <a:solidFill>
              <a:schemeClr val="tx1"/>
            </a:solidFill>
          </a:ln>
        </p:spPr>
      </p:pic>
      <p:pic>
        <p:nvPicPr>
          <p:cNvPr id="3" name="Picture 2">
            <a:extLst>
              <a:ext uri="{FF2B5EF4-FFF2-40B4-BE49-F238E27FC236}">
                <a16:creationId xmlns:a16="http://schemas.microsoft.com/office/drawing/2014/main" id="{EDA9B2AC-080E-214A-A078-976CC364A679}"/>
              </a:ext>
            </a:extLst>
          </p:cNvPr>
          <p:cNvPicPr>
            <a:picLocks noChangeAspect="1"/>
          </p:cNvPicPr>
          <p:nvPr/>
        </p:nvPicPr>
        <p:blipFill>
          <a:blip r:embed="rId3"/>
          <a:stretch>
            <a:fillRect/>
          </a:stretch>
        </p:blipFill>
        <p:spPr>
          <a:xfrm>
            <a:off x="6251710" y="485458"/>
            <a:ext cx="5337756" cy="805986"/>
          </a:xfrm>
          <a:prstGeom prst="rect">
            <a:avLst/>
          </a:prstGeom>
        </p:spPr>
      </p:pic>
      <p:pic>
        <p:nvPicPr>
          <p:cNvPr id="4" name="Picture 3">
            <a:extLst>
              <a:ext uri="{FF2B5EF4-FFF2-40B4-BE49-F238E27FC236}">
                <a16:creationId xmlns:a16="http://schemas.microsoft.com/office/drawing/2014/main" id="{D894BC08-BB5D-D844-B8CA-844E9709D130}"/>
              </a:ext>
            </a:extLst>
          </p:cNvPr>
          <p:cNvPicPr>
            <a:picLocks noChangeAspect="1"/>
          </p:cNvPicPr>
          <p:nvPr/>
        </p:nvPicPr>
        <p:blipFill>
          <a:blip r:embed="rId4"/>
          <a:stretch>
            <a:fillRect/>
          </a:stretch>
        </p:blipFill>
        <p:spPr>
          <a:xfrm>
            <a:off x="530203" y="2346469"/>
            <a:ext cx="5321098" cy="4177148"/>
          </a:xfrm>
          <a:prstGeom prst="rect">
            <a:avLst/>
          </a:prstGeom>
        </p:spPr>
      </p:pic>
      <p:pic>
        <p:nvPicPr>
          <p:cNvPr id="5" name="Picture 4">
            <a:extLst>
              <a:ext uri="{FF2B5EF4-FFF2-40B4-BE49-F238E27FC236}">
                <a16:creationId xmlns:a16="http://schemas.microsoft.com/office/drawing/2014/main" id="{9C636883-9176-784C-BF1D-C49672FC099A}"/>
              </a:ext>
            </a:extLst>
          </p:cNvPr>
          <p:cNvPicPr>
            <a:picLocks noChangeAspect="1"/>
          </p:cNvPicPr>
          <p:nvPr/>
        </p:nvPicPr>
        <p:blipFill>
          <a:blip r:embed="rId5"/>
          <a:stretch>
            <a:fillRect/>
          </a:stretch>
        </p:blipFill>
        <p:spPr>
          <a:xfrm>
            <a:off x="5999858" y="2543991"/>
            <a:ext cx="5430119" cy="3515149"/>
          </a:xfrm>
          <a:prstGeom prst="rect">
            <a:avLst/>
          </a:prstGeom>
        </p:spPr>
      </p:pic>
      <p:sp>
        <p:nvSpPr>
          <p:cNvPr id="6" name="Slide Number Placeholder 5">
            <a:extLst>
              <a:ext uri="{FF2B5EF4-FFF2-40B4-BE49-F238E27FC236}">
                <a16:creationId xmlns:a16="http://schemas.microsoft.com/office/drawing/2014/main" id="{B79104F7-F23F-903F-8693-5E133901A05E}"/>
              </a:ext>
            </a:extLst>
          </p:cNvPr>
          <p:cNvSpPr>
            <a:spLocks noGrp="1"/>
          </p:cNvSpPr>
          <p:nvPr>
            <p:ph type="sldNum" sz="quarter" idx="12"/>
          </p:nvPr>
        </p:nvSpPr>
        <p:spPr/>
        <p:txBody>
          <a:bodyPr/>
          <a:lstStyle/>
          <a:p>
            <a:fld id="{F6D36576-85EA-B04E-81D6-3CCC80DA6FBA}" type="slidenum">
              <a:rPr lang="en-US" smtClean="0"/>
              <a:t>20</a:t>
            </a:fld>
            <a:endParaRPr lang="en-US"/>
          </a:p>
        </p:txBody>
      </p:sp>
    </p:spTree>
    <p:extLst>
      <p:ext uri="{BB962C8B-B14F-4D97-AF65-F5344CB8AC3E}">
        <p14:creationId xmlns:p14="http://schemas.microsoft.com/office/powerpoint/2010/main" val="2525673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E85F1-6711-8D68-01E7-0A10970EC211}"/>
              </a:ext>
            </a:extLst>
          </p:cNvPr>
          <p:cNvPicPr>
            <a:picLocks noChangeAspect="1"/>
          </p:cNvPicPr>
          <p:nvPr/>
        </p:nvPicPr>
        <p:blipFill>
          <a:blip r:embed="rId2"/>
          <a:stretch>
            <a:fillRect/>
          </a:stretch>
        </p:blipFill>
        <p:spPr>
          <a:xfrm>
            <a:off x="5035197" y="274013"/>
            <a:ext cx="6616700" cy="508000"/>
          </a:xfrm>
          <a:prstGeom prst="rect">
            <a:avLst/>
          </a:prstGeom>
        </p:spPr>
      </p:pic>
      <p:sp>
        <p:nvSpPr>
          <p:cNvPr id="4" name="TextBox 3">
            <a:extLst>
              <a:ext uri="{FF2B5EF4-FFF2-40B4-BE49-F238E27FC236}">
                <a16:creationId xmlns:a16="http://schemas.microsoft.com/office/drawing/2014/main" id="{5A735D23-9223-C4D7-C814-3262909D32E2}"/>
              </a:ext>
            </a:extLst>
          </p:cNvPr>
          <p:cNvSpPr txBox="1"/>
          <p:nvPr/>
        </p:nvSpPr>
        <p:spPr>
          <a:xfrm>
            <a:off x="5192382" y="656339"/>
            <a:ext cx="6417958" cy="2092881"/>
          </a:xfrm>
          <a:prstGeom prst="rect">
            <a:avLst/>
          </a:prstGeom>
          <a:noFill/>
        </p:spPr>
        <p:txBody>
          <a:bodyPr wrap="square" rtlCol="0">
            <a:spAutoFit/>
          </a:bodyPr>
          <a:lstStyle/>
          <a:p>
            <a:pPr marL="173038" indent="-163513">
              <a:buFont typeface="Arial" panose="020B0604020202020204" pitchFamily="34" charset="0"/>
              <a:buChar char="•"/>
            </a:pPr>
            <a:r>
              <a:rPr lang="en-US" sz="1600" dirty="0"/>
              <a:t>Elective surgery, age &gt; 60</a:t>
            </a:r>
          </a:p>
          <a:p>
            <a:pPr marL="173038" indent="-163513">
              <a:buFont typeface="Arial" panose="020B0604020202020204" pitchFamily="34" charset="0"/>
              <a:buChar char="•"/>
            </a:pPr>
            <a:r>
              <a:rPr lang="en-US" sz="1600" dirty="0"/>
              <a:t>N= 30 matched emergence delirium and no-delirium; n=32 matched POD  and no-delirium</a:t>
            </a:r>
          </a:p>
          <a:p>
            <a:pPr marL="173038" indent="-163513">
              <a:buFont typeface="Arial" panose="020B0604020202020204" pitchFamily="34" charset="0"/>
              <a:buChar char="•"/>
            </a:pPr>
            <a:r>
              <a:rPr lang="en-US" sz="1600" dirty="0"/>
              <a:t>Blood collected pre-op, 20 min and 24hours after surgery</a:t>
            </a:r>
          </a:p>
          <a:p>
            <a:pPr marL="173038" indent="-163513">
              <a:buFont typeface="Arial" panose="020B0604020202020204" pitchFamily="34" charset="0"/>
              <a:buChar char="•"/>
            </a:pPr>
            <a:r>
              <a:rPr lang="en-US" sz="1600" dirty="0"/>
              <a:t>Following surgery, there were significant increases in plasma </a:t>
            </a:r>
            <a:r>
              <a:rPr lang="en-US" sz="1600" dirty="0" err="1"/>
              <a:t>NfL</a:t>
            </a:r>
            <a:r>
              <a:rPr lang="en-US" sz="1600" dirty="0"/>
              <a:t> and GFAP in both ED and POD patients</a:t>
            </a:r>
          </a:p>
          <a:p>
            <a:pPr marL="173038" indent="-163513">
              <a:buFont typeface="Arial" panose="020B0604020202020204" pitchFamily="34" charset="0"/>
              <a:buChar char="•"/>
            </a:pPr>
            <a:r>
              <a:rPr lang="en-US" sz="1600" dirty="0"/>
              <a:t>Suggests that ED is associated with a more significant axonal injury during surgery, while POD is accompanied by activation of the astrocyte</a:t>
            </a:r>
            <a:r>
              <a:rPr lang="en-US" dirty="0"/>
              <a:t>.</a:t>
            </a:r>
          </a:p>
        </p:txBody>
      </p:sp>
      <p:pic>
        <p:nvPicPr>
          <p:cNvPr id="5" name="Picture 4">
            <a:extLst>
              <a:ext uri="{FF2B5EF4-FFF2-40B4-BE49-F238E27FC236}">
                <a16:creationId xmlns:a16="http://schemas.microsoft.com/office/drawing/2014/main" id="{EA312E37-AADB-5752-E241-BB7FE87ED5E8}"/>
              </a:ext>
            </a:extLst>
          </p:cNvPr>
          <p:cNvPicPr>
            <a:picLocks noChangeAspect="1"/>
          </p:cNvPicPr>
          <p:nvPr/>
        </p:nvPicPr>
        <p:blipFill>
          <a:blip r:embed="rId3"/>
          <a:stretch>
            <a:fillRect/>
          </a:stretch>
        </p:blipFill>
        <p:spPr>
          <a:xfrm>
            <a:off x="640726" y="2901269"/>
            <a:ext cx="4660848" cy="3682718"/>
          </a:xfrm>
          <a:prstGeom prst="rect">
            <a:avLst/>
          </a:prstGeom>
        </p:spPr>
      </p:pic>
      <p:sp>
        <p:nvSpPr>
          <p:cNvPr id="6" name="TextBox 5">
            <a:extLst>
              <a:ext uri="{FF2B5EF4-FFF2-40B4-BE49-F238E27FC236}">
                <a16:creationId xmlns:a16="http://schemas.microsoft.com/office/drawing/2014/main" id="{1C6F1FDC-3B65-40AD-986D-031D8D4C7F82}"/>
              </a:ext>
            </a:extLst>
          </p:cNvPr>
          <p:cNvSpPr txBox="1"/>
          <p:nvPr/>
        </p:nvSpPr>
        <p:spPr>
          <a:xfrm flipH="1">
            <a:off x="2003763" y="2743331"/>
            <a:ext cx="2146111" cy="307777"/>
          </a:xfrm>
          <a:prstGeom prst="rect">
            <a:avLst/>
          </a:prstGeom>
          <a:noFill/>
        </p:spPr>
        <p:txBody>
          <a:bodyPr wrap="square" rtlCol="0">
            <a:spAutoFit/>
          </a:bodyPr>
          <a:lstStyle/>
          <a:p>
            <a:r>
              <a:rPr lang="en-US" sz="1400" dirty="0"/>
              <a:t>Emergence delirium</a:t>
            </a:r>
          </a:p>
        </p:txBody>
      </p:sp>
      <p:sp>
        <p:nvSpPr>
          <p:cNvPr id="7" name="TextBox 6">
            <a:extLst>
              <a:ext uri="{FF2B5EF4-FFF2-40B4-BE49-F238E27FC236}">
                <a16:creationId xmlns:a16="http://schemas.microsoft.com/office/drawing/2014/main" id="{03F62EDF-7F29-70A9-C22B-75E67B77146B}"/>
              </a:ext>
            </a:extLst>
          </p:cNvPr>
          <p:cNvSpPr txBox="1"/>
          <p:nvPr/>
        </p:nvSpPr>
        <p:spPr>
          <a:xfrm flipH="1">
            <a:off x="1984743" y="4635803"/>
            <a:ext cx="2525626" cy="307777"/>
          </a:xfrm>
          <a:prstGeom prst="rect">
            <a:avLst/>
          </a:prstGeom>
          <a:noFill/>
        </p:spPr>
        <p:txBody>
          <a:bodyPr wrap="square" rtlCol="0">
            <a:spAutoFit/>
          </a:bodyPr>
          <a:lstStyle/>
          <a:p>
            <a:r>
              <a:rPr lang="en-US" sz="1400" dirty="0"/>
              <a:t>Post-operative delirium</a:t>
            </a:r>
          </a:p>
        </p:txBody>
      </p:sp>
      <p:pic>
        <p:nvPicPr>
          <p:cNvPr id="8" name="Picture 7">
            <a:extLst>
              <a:ext uri="{FF2B5EF4-FFF2-40B4-BE49-F238E27FC236}">
                <a16:creationId xmlns:a16="http://schemas.microsoft.com/office/drawing/2014/main" id="{B75A1284-05B0-E544-0703-E71B3CF53C4A}"/>
              </a:ext>
            </a:extLst>
          </p:cNvPr>
          <p:cNvPicPr>
            <a:picLocks noChangeAspect="1"/>
          </p:cNvPicPr>
          <p:nvPr/>
        </p:nvPicPr>
        <p:blipFill>
          <a:blip r:embed="rId4"/>
          <a:stretch>
            <a:fillRect/>
          </a:stretch>
        </p:blipFill>
        <p:spPr>
          <a:xfrm>
            <a:off x="6498077" y="2923813"/>
            <a:ext cx="4197514" cy="3688081"/>
          </a:xfrm>
          <a:prstGeom prst="rect">
            <a:avLst/>
          </a:prstGeom>
        </p:spPr>
      </p:pic>
      <p:pic>
        <p:nvPicPr>
          <p:cNvPr id="2" name="Picture 1">
            <a:extLst>
              <a:ext uri="{FF2B5EF4-FFF2-40B4-BE49-F238E27FC236}">
                <a16:creationId xmlns:a16="http://schemas.microsoft.com/office/drawing/2014/main" id="{ADA15328-D51B-C44C-33FB-AEE7E441C080}"/>
              </a:ext>
            </a:extLst>
          </p:cNvPr>
          <p:cNvPicPr>
            <a:picLocks noChangeAspect="1"/>
          </p:cNvPicPr>
          <p:nvPr/>
        </p:nvPicPr>
        <p:blipFill>
          <a:blip r:embed="rId5"/>
          <a:stretch>
            <a:fillRect/>
          </a:stretch>
        </p:blipFill>
        <p:spPr>
          <a:xfrm>
            <a:off x="351734" y="143136"/>
            <a:ext cx="4381500" cy="2527300"/>
          </a:xfrm>
          <a:prstGeom prst="rect">
            <a:avLst/>
          </a:prstGeom>
        </p:spPr>
      </p:pic>
      <p:sp>
        <p:nvSpPr>
          <p:cNvPr id="9" name="TextBox 8">
            <a:extLst>
              <a:ext uri="{FF2B5EF4-FFF2-40B4-BE49-F238E27FC236}">
                <a16:creationId xmlns:a16="http://schemas.microsoft.com/office/drawing/2014/main" id="{90861B93-EEAF-862A-05D4-56C46D0014F6}"/>
              </a:ext>
            </a:extLst>
          </p:cNvPr>
          <p:cNvSpPr txBox="1"/>
          <p:nvPr/>
        </p:nvSpPr>
        <p:spPr>
          <a:xfrm flipH="1">
            <a:off x="7648524" y="2828189"/>
            <a:ext cx="2146111" cy="307777"/>
          </a:xfrm>
          <a:prstGeom prst="rect">
            <a:avLst/>
          </a:prstGeom>
          <a:noFill/>
        </p:spPr>
        <p:txBody>
          <a:bodyPr wrap="square" rtlCol="0">
            <a:spAutoFit/>
          </a:bodyPr>
          <a:lstStyle/>
          <a:p>
            <a:r>
              <a:rPr lang="en-US" sz="1400" dirty="0"/>
              <a:t>Emergence delirium</a:t>
            </a:r>
          </a:p>
        </p:txBody>
      </p:sp>
      <p:sp>
        <p:nvSpPr>
          <p:cNvPr id="10" name="TextBox 9">
            <a:extLst>
              <a:ext uri="{FF2B5EF4-FFF2-40B4-BE49-F238E27FC236}">
                <a16:creationId xmlns:a16="http://schemas.microsoft.com/office/drawing/2014/main" id="{5E523CCF-AE31-3C92-316A-3554E2D78A4E}"/>
              </a:ext>
            </a:extLst>
          </p:cNvPr>
          <p:cNvSpPr txBox="1"/>
          <p:nvPr/>
        </p:nvSpPr>
        <p:spPr>
          <a:xfrm flipH="1">
            <a:off x="7681631" y="4720041"/>
            <a:ext cx="2525626" cy="307777"/>
          </a:xfrm>
          <a:prstGeom prst="rect">
            <a:avLst/>
          </a:prstGeom>
          <a:noFill/>
        </p:spPr>
        <p:txBody>
          <a:bodyPr wrap="square" rtlCol="0">
            <a:spAutoFit/>
          </a:bodyPr>
          <a:lstStyle/>
          <a:p>
            <a:r>
              <a:rPr lang="en-US" sz="1400" dirty="0"/>
              <a:t>Post-operative delirium</a:t>
            </a:r>
          </a:p>
        </p:txBody>
      </p:sp>
      <p:sp>
        <p:nvSpPr>
          <p:cNvPr id="11" name="TextBox 10">
            <a:extLst>
              <a:ext uri="{FF2B5EF4-FFF2-40B4-BE49-F238E27FC236}">
                <a16:creationId xmlns:a16="http://schemas.microsoft.com/office/drawing/2014/main" id="{DE3F30B8-5292-E39B-6E45-60290FF6DC32}"/>
              </a:ext>
            </a:extLst>
          </p:cNvPr>
          <p:cNvSpPr txBox="1"/>
          <p:nvPr/>
        </p:nvSpPr>
        <p:spPr>
          <a:xfrm>
            <a:off x="385593" y="2670436"/>
            <a:ext cx="1151324" cy="369332"/>
          </a:xfrm>
          <a:prstGeom prst="rect">
            <a:avLst/>
          </a:prstGeom>
          <a:noFill/>
        </p:spPr>
        <p:txBody>
          <a:bodyPr wrap="square" rtlCol="0">
            <a:spAutoFit/>
          </a:bodyPr>
          <a:lstStyle/>
          <a:p>
            <a:r>
              <a:rPr lang="en-US" dirty="0"/>
              <a:t>0</a:t>
            </a:r>
            <a:r>
              <a:rPr lang="en-US" dirty="0">
                <a:sym typeface="Wingdings" pitchFamily="2" charset="2"/>
              </a:rPr>
              <a:t> 24hr</a:t>
            </a:r>
            <a:endParaRPr lang="en-US" dirty="0"/>
          </a:p>
        </p:txBody>
      </p:sp>
      <p:sp>
        <p:nvSpPr>
          <p:cNvPr id="13" name="Slide Number Placeholder 12">
            <a:extLst>
              <a:ext uri="{FF2B5EF4-FFF2-40B4-BE49-F238E27FC236}">
                <a16:creationId xmlns:a16="http://schemas.microsoft.com/office/drawing/2014/main" id="{ECF0BB5A-3DC1-136C-6F0A-5443F62A177A}"/>
              </a:ext>
            </a:extLst>
          </p:cNvPr>
          <p:cNvSpPr>
            <a:spLocks noGrp="1"/>
          </p:cNvSpPr>
          <p:nvPr>
            <p:ph type="sldNum" sz="quarter" idx="12"/>
          </p:nvPr>
        </p:nvSpPr>
        <p:spPr/>
        <p:txBody>
          <a:bodyPr/>
          <a:lstStyle/>
          <a:p>
            <a:fld id="{F6D36576-85EA-B04E-81D6-3CCC80DA6FBA}" type="slidenum">
              <a:rPr lang="en-US" smtClean="0"/>
              <a:t>21</a:t>
            </a:fld>
            <a:endParaRPr lang="en-US"/>
          </a:p>
        </p:txBody>
      </p:sp>
      <p:sp>
        <p:nvSpPr>
          <p:cNvPr id="14" name="TextBox 13">
            <a:extLst>
              <a:ext uri="{FF2B5EF4-FFF2-40B4-BE49-F238E27FC236}">
                <a16:creationId xmlns:a16="http://schemas.microsoft.com/office/drawing/2014/main" id="{87657881-DEFD-246A-E850-AFE4F5955463}"/>
              </a:ext>
            </a:extLst>
          </p:cNvPr>
          <p:cNvSpPr txBox="1"/>
          <p:nvPr/>
        </p:nvSpPr>
        <p:spPr>
          <a:xfrm>
            <a:off x="5896605" y="2660178"/>
            <a:ext cx="1280372" cy="369332"/>
          </a:xfrm>
          <a:prstGeom prst="rect">
            <a:avLst/>
          </a:prstGeom>
          <a:noFill/>
        </p:spPr>
        <p:txBody>
          <a:bodyPr wrap="square" rtlCol="0">
            <a:spAutoFit/>
          </a:bodyPr>
          <a:lstStyle/>
          <a:p>
            <a:r>
              <a:rPr lang="en-US" dirty="0"/>
              <a:t>0</a:t>
            </a:r>
            <a:r>
              <a:rPr lang="en-US" dirty="0">
                <a:sym typeface="Wingdings" pitchFamily="2" charset="2"/>
              </a:rPr>
              <a:t> 20min</a:t>
            </a:r>
            <a:endParaRPr lang="en-US" dirty="0"/>
          </a:p>
        </p:txBody>
      </p:sp>
    </p:spTree>
    <p:extLst>
      <p:ext uri="{BB962C8B-B14F-4D97-AF65-F5344CB8AC3E}">
        <p14:creationId xmlns:p14="http://schemas.microsoft.com/office/powerpoint/2010/main" val="1208057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6ACAC3-4814-9E9D-3059-3FCEC5660BDC}"/>
              </a:ext>
            </a:extLst>
          </p:cNvPr>
          <p:cNvSpPr>
            <a:spLocks noGrp="1"/>
          </p:cNvSpPr>
          <p:nvPr>
            <p:ph type="sldNum" sz="quarter" idx="12"/>
          </p:nvPr>
        </p:nvSpPr>
        <p:spPr/>
        <p:txBody>
          <a:bodyPr/>
          <a:lstStyle/>
          <a:p>
            <a:fld id="{F6D36576-85EA-B04E-81D6-3CCC80DA6FBA}" type="slidenum">
              <a:rPr lang="en-US" smtClean="0"/>
              <a:t>22</a:t>
            </a:fld>
            <a:endParaRPr lang="en-US"/>
          </a:p>
        </p:txBody>
      </p:sp>
      <p:pic>
        <p:nvPicPr>
          <p:cNvPr id="3" name="Picture 2">
            <a:extLst>
              <a:ext uri="{FF2B5EF4-FFF2-40B4-BE49-F238E27FC236}">
                <a16:creationId xmlns:a16="http://schemas.microsoft.com/office/drawing/2014/main" id="{8D55C6C8-6355-34CA-8567-326A7E008B34}"/>
              </a:ext>
            </a:extLst>
          </p:cNvPr>
          <p:cNvPicPr>
            <a:picLocks noChangeAspect="1"/>
          </p:cNvPicPr>
          <p:nvPr/>
        </p:nvPicPr>
        <p:blipFill>
          <a:blip r:embed="rId2"/>
          <a:stretch>
            <a:fillRect/>
          </a:stretch>
        </p:blipFill>
        <p:spPr>
          <a:xfrm>
            <a:off x="315875" y="117843"/>
            <a:ext cx="3713864" cy="4179420"/>
          </a:xfrm>
          <a:prstGeom prst="rect">
            <a:avLst/>
          </a:prstGeom>
        </p:spPr>
      </p:pic>
      <p:pic>
        <p:nvPicPr>
          <p:cNvPr id="4" name="Picture 3">
            <a:extLst>
              <a:ext uri="{FF2B5EF4-FFF2-40B4-BE49-F238E27FC236}">
                <a16:creationId xmlns:a16="http://schemas.microsoft.com/office/drawing/2014/main" id="{2CFD70AA-E1D1-D3D5-3A2E-37A6A45015AB}"/>
              </a:ext>
            </a:extLst>
          </p:cNvPr>
          <p:cNvPicPr>
            <a:picLocks noChangeAspect="1"/>
          </p:cNvPicPr>
          <p:nvPr/>
        </p:nvPicPr>
        <p:blipFill rotWithShape="1">
          <a:blip r:embed="rId3"/>
          <a:srcRect l="-210" t="1953" r="210" b="1014"/>
          <a:stretch/>
        </p:blipFill>
        <p:spPr>
          <a:xfrm>
            <a:off x="4412513" y="101747"/>
            <a:ext cx="5070320" cy="6654505"/>
          </a:xfrm>
          <a:prstGeom prst="rect">
            <a:avLst/>
          </a:prstGeom>
        </p:spPr>
      </p:pic>
      <p:sp>
        <p:nvSpPr>
          <p:cNvPr id="5" name="TextBox 4">
            <a:extLst>
              <a:ext uri="{FF2B5EF4-FFF2-40B4-BE49-F238E27FC236}">
                <a16:creationId xmlns:a16="http://schemas.microsoft.com/office/drawing/2014/main" id="{56B06298-9812-895A-DF49-0A0987724B4E}"/>
              </a:ext>
            </a:extLst>
          </p:cNvPr>
          <p:cNvSpPr txBox="1"/>
          <p:nvPr/>
        </p:nvSpPr>
        <p:spPr>
          <a:xfrm>
            <a:off x="209551" y="4313359"/>
            <a:ext cx="4202962" cy="2308324"/>
          </a:xfrm>
          <a:prstGeom prst="rect">
            <a:avLst/>
          </a:prstGeom>
          <a:noFill/>
        </p:spPr>
        <p:txBody>
          <a:bodyPr wrap="square" rtlCol="0">
            <a:spAutoFit/>
          </a:bodyPr>
          <a:lstStyle/>
          <a:p>
            <a:pPr marL="179388" indent="-169863">
              <a:buFont typeface="Arial" panose="020B0604020202020204" pitchFamily="34" charset="0"/>
              <a:buChar char="•"/>
            </a:pPr>
            <a:r>
              <a:rPr lang="en-US" dirty="0"/>
              <a:t>patients &gt; 65, elective noncardiac surgery  </a:t>
            </a:r>
          </a:p>
          <a:p>
            <a:pPr marL="179388" indent="-169863">
              <a:buFont typeface="Arial" panose="020B0604020202020204" pitchFamily="34" charset="0"/>
              <a:buChar char="•"/>
            </a:pPr>
            <a:r>
              <a:rPr lang="en-US" dirty="0"/>
              <a:t>n= 189 with no delirium; n= 102 patients who developed postoperative delirium </a:t>
            </a:r>
            <a:r>
              <a:rPr lang="en-US" dirty="0">
                <a:sym typeface="Wingdings" pitchFamily="2" charset="2"/>
              </a:rPr>
              <a:t> 102 matched pairs by age and sex using propensity scoring</a:t>
            </a:r>
            <a:endParaRPr lang="en-US" dirty="0"/>
          </a:p>
          <a:p>
            <a:pPr marL="179388" indent="-169863">
              <a:buFont typeface="Arial" panose="020B0604020202020204" pitchFamily="34" charset="0"/>
              <a:buChar char="•"/>
            </a:pPr>
            <a:r>
              <a:rPr lang="en-US" dirty="0"/>
              <a:t>preoperative plasma P-Tau181, </a:t>
            </a:r>
            <a:r>
              <a:rPr lang="en-US" dirty="0" err="1"/>
              <a:t>NfL</a:t>
            </a:r>
            <a:r>
              <a:rPr lang="en-US" dirty="0"/>
              <a:t>, </a:t>
            </a:r>
            <a:r>
              <a:rPr lang="el-GR" dirty="0"/>
              <a:t>(</a:t>
            </a:r>
            <a:r>
              <a:rPr lang="en-US" dirty="0"/>
              <a:t>A</a:t>
            </a:r>
            <a:r>
              <a:rPr lang="el-GR" dirty="0"/>
              <a:t>β42), </a:t>
            </a:r>
            <a:r>
              <a:rPr lang="en-US" dirty="0"/>
              <a:t>and GFAP</a:t>
            </a:r>
          </a:p>
        </p:txBody>
      </p:sp>
      <p:sp>
        <p:nvSpPr>
          <p:cNvPr id="6" name="TextBox 5">
            <a:extLst>
              <a:ext uri="{FF2B5EF4-FFF2-40B4-BE49-F238E27FC236}">
                <a16:creationId xmlns:a16="http://schemas.microsoft.com/office/drawing/2014/main" id="{5BABBA16-E8A8-AD91-FBFE-DFF448E3458C}"/>
              </a:ext>
            </a:extLst>
          </p:cNvPr>
          <p:cNvSpPr txBox="1"/>
          <p:nvPr/>
        </p:nvSpPr>
        <p:spPr>
          <a:xfrm>
            <a:off x="9520879" y="233914"/>
            <a:ext cx="2461571" cy="4062651"/>
          </a:xfrm>
          <a:prstGeom prst="rect">
            <a:avLst/>
          </a:prstGeom>
          <a:noFill/>
        </p:spPr>
        <p:txBody>
          <a:bodyPr wrap="square" rtlCol="0">
            <a:spAutoFit/>
          </a:bodyPr>
          <a:lstStyle/>
          <a:p>
            <a:pPr marL="179388" indent="-169863">
              <a:buFont typeface="Arial" panose="020B0604020202020204" pitchFamily="34" charset="0"/>
              <a:buChar char="•"/>
            </a:pPr>
            <a:r>
              <a:rPr lang="en-US" sz="1600" dirty="0"/>
              <a:t>Non-normal distribution</a:t>
            </a:r>
          </a:p>
          <a:p>
            <a:pPr marL="179388" indent="-169863">
              <a:buFont typeface="Arial" panose="020B0604020202020204" pitchFamily="34" charset="0"/>
              <a:buChar char="•"/>
            </a:pPr>
            <a:r>
              <a:rPr lang="en-US" sz="1600" dirty="0"/>
              <a:t>Non-parametric statistical analysis</a:t>
            </a:r>
          </a:p>
          <a:p>
            <a:pPr marL="179388" indent="-169863">
              <a:buFont typeface="Arial" panose="020B0604020202020204" pitchFamily="34" charset="0"/>
              <a:buChar char="•"/>
            </a:pPr>
            <a:r>
              <a:rPr lang="en-US" sz="1600" dirty="0"/>
              <a:t>claims a significant difference between the distributions of the biomarker measurements for the two groups when the supreme or maximum of the absolute difference function (red) is greater than the critical value (blue) determined by the test procedure.</a:t>
            </a:r>
          </a:p>
          <a:p>
            <a:endParaRPr lang="en-US" dirty="0"/>
          </a:p>
        </p:txBody>
      </p:sp>
    </p:spTree>
    <p:extLst>
      <p:ext uri="{BB962C8B-B14F-4D97-AF65-F5344CB8AC3E}">
        <p14:creationId xmlns:p14="http://schemas.microsoft.com/office/powerpoint/2010/main" val="3042651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753A-E74D-7E16-CE58-C6681501BD93}"/>
              </a:ext>
            </a:extLst>
          </p:cNvPr>
          <p:cNvSpPr>
            <a:spLocks noGrp="1"/>
          </p:cNvSpPr>
          <p:nvPr>
            <p:ph type="title"/>
          </p:nvPr>
        </p:nvSpPr>
        <p:spPr/>
        <p:txBody>
          <a:bodyPr/>
          <a:lstStyle/>
          <a:p>
            <a:r>
              <a:rPr lang="en-US" dirty="0"/>
              <a:t>Summary of fluid biomarker evidence</a:t>
            </a:r>
          </a:p>
        </p:txBody>
      </p:sp>
      <p:sp>
        <p:nvSpPr>
          <p:cNvPr id="3" name="Content Placeholder 2">
            <a:extLst>
              <a:ext uri="{FF2B5EF4-FFF2-40B4-BE49-F238E27FC236}">
                <a16:creationId xmlns:a16="http://schemas.microsoft.com/office/drawing/2014/main" id="{2AADDAF7-8045-DF79-8E53-C5E0DE5A79F4}"/>
              </a:ext>
            </a:extLst>
          </p:cNvPr>
          <p:cNvSpPr>
            <a:spLocks noGrp="1"/>
          </p:cNvSpPr>
          <p:nvPr>
            <p:ph idx="1"/>
          </p:nvPr>
        </p:nvSpPr>
        <p:spPr>
          <a:xfrm>
            <a:off x="742507" y="1554163"/>
            <a:ext cx="10515600" cy="4802187"/>
          </a:xfrm>
        </p:spPr>
        <p:txBody>
          <a:bodyPr>
            <a:normAutofit fontScale="92500" lnSpcReduction="10000"/>
          </a:bodyPr>
          <a:lstStyle/>
          <a:p>
            <a:r>
              <a:rPr lang="en-US" dirty="0"/>
              <a:t>Neuroinflammation </a:t>
            </a:r>
          </a:p>
          <a:p>
            <a:pPr lvl="1"/>
            <a:r>
              <a:rPr lang="en-US" dirty="0"/>
              <a:t>associated with both dementia and delirium, separately</a:t>
            </a:r>
          </a:p>
          <a:p>
            <a:pPr lvl="1"/>
            <a:r>
              <a:rPr lang="en-US" dirty="0"/>
              <a:t>the influence of neuroinflammation on delirium in the presence of dementia pathology seems to be variable</a:t>
            </a:r>
          </a:p>
          <a:p>
            <a:r>
              <a:rPr lang="en-US" dirty="0"/>
              <a:t>AD</a:t>
            </a:r>
          </a:p>
          <a:p>
            <a:pPr lvl="1"/>
            <a:r>
              <a:rPr lang="en-US" dirty="0"/>
              <a:t>most but not all studies support an association between the presence of AD biomarkers and delirium incidence</a:t>
            </a:r>
          </a:p>
          <a:p>
            <a:pPr lvl="1"/>
            <a:r>
              <a:rPr lang="en-US" dirty="0"/>
              <a:t>gene–protein interactions may modify other processes (i.e. neuroinflammation) to promote delirium</a:t>
            </a:r>
          </a:p>
          <a:p>
            <a:r>
              <a:rPr lang="en-US" dirty="0"/>
              <a:t>Neural injury markers</a:t>
            </a:r>
          </a:p>
          <a:p>
            <a:pPr lvl="1"/>
            <a:r>
              <a:rPr lang="en-US" dirty="0"/>
              <a:t>neuronal, astrocytic and glial biomarkers are mixed</a:t>
            </a:r>
          </a:p>
          <a:p>
            <a:pPr lvl="2"/>
            <a:r>
              <a:rPr lang="en-US" sz="1600" dirty="0"/>
              <a:t>delirium itself might promote additional injury and further release of injury markers </a:t>
            </a:r>
          </a:p>
          <a:p>
            <a:pPr lvl="2"/>
            <a:r>
              <a:rPr lang="en-US" sz="1600" dirty="0"/>
              <a:t>multiple injury pathways (via AD, neuroinflammation, etc.) may be involved in the relationship between delirium and dementia</a:t>
            </a:r>
          </a:p>
        </p:txBody>
      </p:sp>
      <p:sp>
        <p:nvSpPr>
          <p:cNvPr id="4" name="Slide Number Placeholder 3">
            <a:extLst>
              <a:ext uri="{FF2B5EF4-FFF2-40B4-BE49-F238E27FC236}">
                <a16:creationId xmlns:a16="http://schemas.microsoft.com/office/drawing/2014/main" id="{C68D21CD-B952-18E6-A1E2-A16AD3F87917}"/>
              </a:ext>
            </a:extLst>
          </p:cNvPr>
          <p:cNvSpPr>
            <a:spLocks noGrp="1"/>
          </p:cNvSpPr>
          <p:nvPr>
            <p:ph type="sldNum" sz="quarter" idx="12"/>
          </p:nvPr>
        </p:nvSpPr>
        <p:spPr/>
        <p:txBody>
          <a:bodyPr/>
          <a:lstStyle/>
          <a:p>
            <a:fld id="{F6D36576-85EA-B04E-81D6-3CCC80DA6FBA}" type="slidenum">
              <a:rPr lang="en-US" smtClean="0"/>
              <a:t>23</a:t>
            </a:fld>
            <a:endParaRPr lang="en-US"/>
          </a:p>
        </p:txBody>
      </p:sp>
    </p:spTree>
    <p:extLst>
      <p:ext uri="{BB962C8B-B14F-4D97-AF65-F5344CB8AC3E}">
        <p14:creationId xmlns:p14="http://schemas.microsoft.com/office/powerpoint/2010/main" val="896512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459B-2A01-B041-8728-45B163A76E89}"/>
              </a:ext>
            </a:extLst>
          </p:cNvPr>
          <p:cNvSpPr>
            <a:spLocks noGrp="1"/>
          </p:cNvSpPr>
          <p:nvPr>
            <p:ph type="title"/>
          </p:nvPr>
        </p:nvSpPr>
        <p:spPr>
          <a:xfrm>
            <a:off x="995441" y="2812569"/>
            <a:ext cx="6861830" cy="1665747"/>
          </a:xfrm>
          <a:solidFill>
            <a:schemeClr val="bg1"/>
          </a:solidFill>
        </p:spPr>
        <p:txBody>
          <a:bodyPr>
            <a:normAutofit/>
          </a:bodyPr>
          <a:lstStyle/>
          <a:p>
            <a:r>
              <a:rPr lang="en-US" sz="4800" b="1" dirty="0"/>
              <a:t>Delirium and Dementia </a:t>
            </a:r>
            <a:r>
              <a:rPr lang="en-US" dirty="0"/>
              <a:t/>
            </a:r>
            <a:br>
              <a:rPr lang="en-US" dirty="0"/>
            </a:br>
            <a:endParaRPr lang="en-US" dirty="0"/>
          </a:p>
        </p:txBody>
      </p:sp>
      <p:sp>
        <p:nvSpPr>
          <p:cNvPr id="4" name="Text Placeholder 3">
            <a:extLst>
              <a:ext uri="{FF2B5EF4-FFF2-40B4-BE49-F238E27FC236}">
                <a16:creationId xmlns:a16="http://schemas.microsoft.com/office/drawing/2014/main" id="{D36754B8-EE72-DD47-8E2D-AB794D275A08}"/>
              </a:ext>
            </a:extLst>
          </p:cNvPr>
          <p:cNvSpPr>
            <a:spLocks noGrp="1"/>
          </p:cNvSpPr>
          <p:nvPr>
            <p:ph type="body" idx="1"/>
          </p:nvPr>
        </p:nvSpPr>
        <p:spPr>
          <a:xfrm>
            <a:off x="2271225" y="3645442"/>
            <a:ext cx="10515600" cy="1500187"/>
          </a:xfrm>
        </p:spPr>
        <p:txBody>
          <a:bodyPr>
            <a:normAutofit/>
          </a:bodyPr>
          <a:lstStyle/>
          <a:p>
            <a:r>
              <a:rPr lang="en-US" sz="4000" dirty="0"/>
              <a:t>Neuroimaging Biomarkers</a:t>
            </a:r>
          </a:p>
        </p:txBody>
      </p:sp>
      <p:pic>
        <p:nvPicPr>
          <p:cNvPr id="3" name="Picture 2">
            <a:extLst>
              <a:ext uri="{FF2B5EF4-FFF2-40B4-BE49-F238E27FC236}">
                <a16:creationId xmlns:a16="http://schemas.microsoft.com/office/drawing/2014/main" id="{F41C4E2F-D192-62A4-E2B9-C81C89F4AD30}"/>
              </a:ext>
            </a:extLst>
          </p:cNvPr>
          <p:cNvPicPr>
            <a:picLocks noChangeAspect="1"/>
          </p:cNvPicPr>
          <p:nvPr/>
        </p:nvPicPr>
        <p:blipFill>
          <a:blip r:embed="rId2"/>
          <a:stretch>
            <a:fillRect/>
          </a:stretch>
        </p:blipFill>
        <p:spPr>
          <a:xfrm>
            <a:off x="8803220" y="0"/>
            <a:ext cx="3388780" cy="3013319"/>
          </a:xfrm>
          <a:prstGeom prst="rect">
            <a:avLst/>
          </a:prstGeom>
        </p:spPr>
      </p:pic>
      <p:pic>
        <p:nvPicPr>
          <p:cNvPr id="6" name="Picture 5">
            <a:extLst>
              <a:ext uri="{FF2B5EF4-FFF2-40B4-BE49-F238E27FC236}">
                <a16:creationId xmlns:a16="http://schemas.microsoft.com/office/drawing/2014/main" id="{2400B816-9016-0EFD-C8B8-E1FB7B8C3EB8}"/>
              </a:ext>
            </a:extLst>
          </p:cNvPr>
          <p:cNvPicPr>
            <a:picLocks noChangeAspect="1"/>
          </p:cNvPicPr>
          <p:nvPr/>
        </p:nvPicPr>
        <p:blipFill>
          <a:blip r:embed="rId3"/>
          <a:stretch>
            <a:fillRect/>
          </a:stretch>
        </p:blipFill>
        <p:spPr>
          <a:xfrm>
            <a:off x="8803220" y="3045619"/>
            <a:ext cx="3388780" cy="3805278"/>
          </a:xfrm>
          <a:prstGeom prst="rect">
            <a:avLst/>
          </a:prstGeom>
        </p:spPr>
      </p:pic>
      <p:sp>
        <p:nvSpPr>
          <p:cNvPr id="7" name="Slide Number Placeholder 6">
            <a:extLst>
              <a:ext uri="{FF2B5EF4-FFF2-40B4-BE49-F238E27FC236}">
                <a16:creationId xmlns:a16="http://schemas.microsoft.com/office/drawing/2014/main" id="{3A2AEFBC-3077-B713-C70A-414ACFF53FFD}"/>
              </a:ext>
            </a:extLst>
          </p:cNvPr>
          <p:cNvSpPr>
            <a:spLocks noGrp="1"/>
          </p:cNvSpPr>
          <p:nvPr>
            <p:ph type="sldNum" sz="quarter" idx="12"/>
          </p:nvPr>
        </p:nvSpPr>
        <p:spPr/>
        <p:txBody>
          <a:bodyPr/>
          <a:lstStyle/>
          <a:p>
            <a:fld id="{F6D36576-85EA-B04E-81D6-3CCC80DA6FBA}" type="slidenum">
              <a:rPr lang="en-US" smtClean="0"/>
              <a:t>24</a:t>
            </a:fld>
            <a:endParaRPr lang="en-US"/>
          </a:p>
        </p:txBody>
      </p:sp>
    </p:spTree>
    <p:extLst>
      <p:ext uri="{BB962C8B-B14F-4D97-AF65-F5344CB8AC3E}">
        <p14:creationId xmlns:p14="http://schemas.microsoft.com/office/powerpoint/2010/main" val="2210824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583B-2510-8A94-B30D-46EA969FF4C0}"/>
              </a:ext>
            </a:extLst>
          </p:cNvPr>
          <p:cNvSpPr>
            <a:spLocks noGrp="1"/>
          </p:cNvSpPr>
          <p:nvPr>
            <p:ph type="title"/>
          </p:nvPr>
        </p:nvSpPr>
        <p:spPr/>
        <p:txBody>
          <a:bodyPr>
            <a:normAutofit/>
          </a:bodyPr>
          <a:lstStyle/>
          <a:p>
            <a:r>
              <a:rPr lang="en-US" dirty="0"/>
              <a:t>Neuroanatomic basis for delirium symptoms</a:t>
            </a:r>
          </a:p>
        </p:txBody>
      </p:sp>
      <p:sp>
        <p:nvSpPr>
          <p:cNvPr id="3" name="Content Placeholder 2">
            <a:extLst>
              <a:ext uri="{FF2B5EF4-FFF2-40B4-BE49-F238E27FC236}">
                <a16:creationId xmlns:a16="http://schemas.microsoft.com/office/drawing/2014/main" id="{E2082281-EA3C-861B-32A7-B4C5C9F2237F}"/>
              </a:ext>
            </a:extLst>
          </p:cNvPr>
          <p:cNvSpPr>
            <a:spLocks noGrp="1"/>
          </p:cNvSpPr>
          <p:nvPr>
            <p:ph idx="1"/>
          </p:nvPr>
        </p:nvSpPr>
        <p:spPr>
          <a:xfrm>
            <a:off x="443329" y="1715247"/>
            <a:ext cx="6974742" cy="4136742"/>
          </a:xfrm>
        </p:spPr>
        <p:txBody>
          <a:bodyPr anchor="t">
            <a:normAutofit/>
          </a:bodyPr>
          <a:lstStyle/>
          <a:p>
            <a:pPr>
              <a:spcBef>
                <a:spcPts val="0"/>
              </a:spcBef>
            </a:pPr>
            <a:r>
              <a:rPr lang="en-US" sz="2400" dirty="0"/>
              <a:t>Prospective cohort, spontaneous ICH (n=89)</a:t>
            </a:r>
          </a:p>
          <a:p>
            <a:pPr>
              <a:spcBef>
                <a:spcPts val="0"/>
              </a:spcBef>
            </a:pPr>
            <a:r>
              <a:rPr lang="en-US" sz="2400" dirty="0"/>
              <a:t>Delirium assessed twice daily using CAM-ICU</a:t>
            </a:r>
          </a:p>
          <a:p>
            <a:pPr lvl="1">
              <a:spcBef>
                <a:spcPts val="0"/>
              </a:spcBef>
            </a:pPr>
            <a:r>
              <a:rPr lang="en-US" dirty="0"/>
              <a:t>25 patients developed delirium (28.1%)</a:t>
            </a:r>
          </a:p>
          <a:p>
            <a:pPr>
              <a:spcBef>
                <a:spcPts val="0"/>
              </a:spcBef>
            </a:pPr>
            <a:r>
              <a:rPr lang="en-US" sz="2400" dirty="0"/>
              <a:t>Voxel-based lesion-symptom mapping (VLSM) using NCHCT</a:t>
            </a:r>
          </a:p>
          <a:p>
            <a:pPr lvl="1">
              <a:spcBef>
                <a:spcPts val="0"/>
              </a:spcBef>
            </a:pPr>
            <a:r>
              <a:rPr lang="en-US" dirty="0"/>
              <a:t>R parahippocampal gyrus (RR 7.8; p&lt;0.009) </a:t>
            </a:r>
          </a:p>
          <a:p>
            <a:pPr lvl="1">
              <a:spcBef>
                <a:spcPts val="0"/>
              </a:spcBef>
            </a:pPr>
            <a:r>
              <a:rPr lang="en-US" dirty="0"/>
              <a:t>R posterior superior longitudinal fasciculus (RR6.9; p=0.002) </a:t>
            </a:r>
          </a:p>
          <a:p>
            <a:pPr lvl="1">
              <a:spcBef>
                <a:spcPts val="0"/>
              </a:spcBef>
            </a:pPr>
            <a:r>
              <a:rPr lang="en-US" dirty="0"/>
              <a:t>R anterior superior longitudinal fasciculus (RR6.5; p=0.01)</a:t>
            </a:r>
          </a:p>
          <a:p>
            <a:pPr>
              <a:spcBef>
                <a:spcPts val="0"/>
              </a:spcBef>
            </a:pPr>
            <a:r>
              <a:rPr lang="en-US" sz="2400" dirty="0"/>
              <a:t>Size of hematoma was not significant</a:t>
            </a:r>
          </a:p>
        </p:txBody>
      </p:sp>
      <p:sp>
        <p:nvSpPr>
          <p:cNvPr id="4" name="TextBox 3">
            <a:extLst>
              <a:ext uri="{FF2B5EF4-FFF2-40B4-BE49-F238E27FC236}">
                <a16:creationId xmlns:a16="http://schemas.microsoft.com/office/drawing/2014/main" id="{11243E71-DF5C-4249-B77F-6806E6777D66}"/>
              </a:ext>
            </a:extLst>
          </p:cNvPr>
          <p:cNvSpPr txBox="1"/>
          <p:nvPr/>
        </p:nvSpPr>
        <p:spPr>
          <a:xfrm>
            <a:off x="7564759" y="6279411"/>
            <a:ext cx="3889775" cy="369332"/>
          </a:xfrm>
          <a:prstGeom prst="rect">
            <a:avLst/>
          </a:prstGeom>
          <a:noFill/>
        </p:spPr>
        <p:txBody>
          <a:bodyPr wrap="square" rtlCol="0">
            <a:spAutoFit/>
          </a:bodyPr>
          <a:lstStyle/>
          <a:p>
            <a:r>
              <a:rPr lang="en-US" b="0" i="0" dirty="0">
                <a:solidFill>
                  <a:srgbClr val="212121"/>
                </a:solidFill>
                <a:effectLst/>
                <a:latin typeface="system-ui"/>
              </a:rPr>
              <a:t>Naidech AM et al. </a:t>
            </a:r>
            <a:r>
              <a:rPr lang="en-US" b="0" i="1" dirty="0">
                <a:solidFill>
                  <a:srgbClr val="212121"/>
                </a:solidFill>
                <a:effectLst/>
                <a:latin typeface="system-ui"/>
              </a:rPr>
              <a:t>Neurocrit Care</a:t>
            </a:r>
            <a:r>
              <a:rPr lang="en-US" b="0" i="0" dirty="0">
                <a:solidFill>
                  <a:srgbClr val="212121"/>
                </a:solidFill>
                <a:effectLst/>
                <a:latin typeface="system-ui"/>
              </a:rPr>
              <a:t>. 2016</a:t>
            </a:r>
            <a:endParaRPr lang="en-US" dirty="0"/>
          </a:p>
        </p:txBody>
      </p:sp>
      <p:pic>
        <p:nvPicPr>
          <p:cNvPr id="5" name="Picture 4">
            <a:extLst>
              <a:ext uri="{FF2B5EF4-FFF2-40B4-BE49-F238E27FC236}">
                <a16:creationId xmlns:a16="http://schemas.microsoft.com/office/drawing/2014/main" id="{6F592F91-D2C0-FBE5-0FB9-5B6149BBA1EB}"/>
              </a:ext>
            </a:extLst>
          </p:cNvPr>
          <p:cNvPicPr>
            <a:picLocks noChangeAspect="1"/>
          </p:cNvPicPr>
          <p:nvPr/>
        </p:nvPicPr>
        <p:blipFill>
          <a:blip r:embed="rId2"/>
          <a:stretch>
            <a:fillRect/>
          </a:stretch>
        </p:blipFill>
        <p:spPr>
          <a:xfrm>
            <a:off x="7418071" y="1690688"/>
            <a:ext cx="4183912" cy="4379160"/>
          </a:xfrm>
          <a:prstGeom prst="rect">
            <a:avLst/>
          </a:prstGeom>
        </p:spPr>
      </p:pic>
      <p:sp>
        <p:nvSpPr>
          <p:cNvPr id="7" name="TextBox 6">
            <a:extLst>
              <a:ext uri="{FF2B5EF4-FFF2-40B4-BE49-F238E27FC236}">
                <a16:creationId xmlns:a16="http://schemas.microsoft.com/office/drawing/2014/main" id="{9B258E95-1BF9-C7AB-4789-4015400627C5}"/>
              </a:ext>
            </a:extLst>
          </p:cNvPr>
          <p:cNvSpPr txBox="1"/>
          <p:nvPr/>
        </p:nvSpPr>
        <p:spPr>
          <a:xfrm>
            <a:off x="639807" y="5555759"/>
            <a:ext cx="6297797" cy="791042"/>
          </a:xfrm>
          <a:prstGeom prst="rect">
            <a:avLst/>
          </a:prstGeom>
          <a:noFill/>
          <a:ln>
            <a:solidFill>
              <a:schemeClr val="accent1"/>
            </a:solidFill>
          </a:ln>
        </p:spPr>
        <p:txBody>
          <a:bodyPr wrap="square" rtlCol="0">
            <a:spAutoFit/>
          </a:bodyPr>
          <a:lstStyle/>
          <a:p>
            <a:r>
              <a:rPr lang="en-US" sz="2200" i="1" dirty="0">
                <a:solidFill>
                  <a:schemeClr val="accent1">
                    <a:lumMod val="75000"/>
                  </a:schemeClr>
                </a:solidFill>
              </a:rPr>
              <a:t>Right parahippocampal region and right parietal lobe are  associated with acute delirium symptoms</a:t>
            </a:r>
          </a:p>
        </p:txBody>
      </p:sp>
      <p:sp>
        <p:nvSpPr>
          <p:cNvPr id="8" name="Slide Number Placeholder 7">
            <a:extLst>
              <a:ext uri="{FF2B5EF4-FFF2-40B4-BE49-F238E27FC236}">
                <a16:creationId xmlns:a16="http://schemas.microsoft.com/office/drawing/2014/main" id="{7558E1AC-7FBB-EA16-8C08-858627DBD7CE}"/>
              </a:ext>
            </a:extLst>
          </p:cNvPr>
          <p:cNvSpPr>
            <a:spLocks noGrp="1"/>
          </p:cNvSpPr>
          <p:nvPr>
            <p:ph type="sldNum" sz="quarter" idx="12"/>
          </p:nvPr>
        </p:nvSpPr>
        <p:spPr/>
        <p:txBody>
          <a:bodyPr/>
          <a:lstStyle/>
          <a:p>
            <a:fld id="{48D0106B-E0A5-C243-837E-E56FCD75C14E}" type="slidenum">
              <a:rPr lang="en-US" smtClean="0"/>
              <a:t>25</a:t>
            </a:fld>
            <a:endParaRPr lang="en-US" dirty="0"/>
          </a:p>
        </p:txBody>
      </p:sp>
    </p:spTree>
    <p:extLst>
      <p:ext uri="{BB962C8B-B14F-4D97-AF65-F5344CB8AC3E}">
        <p14:creationId xmlns:p14="http://schemas.microsoft.com/office/powerpoint/2010/main" val="3294739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E9564-0A1B-D24D-2863-2C09E9A210BB}"/>
              </a:ext>
            </a:extLst>
          </p:cNvPr>
          <p:cNvSpPr>
            <a:spLocks noGrp="1"/>
          </p:cNvSpPr>
          <p:nvPr>
            <p:ph type="title"/>
          </p:nvPr>
        </p:nvSpPr>
        <p:spPr/>
        <p:txBody>
          <a:bodyPr>
            <a:normAutofit/>
          </a:bodyPr>
          <a:lstStyle/>
          <a:p>
            <a:r>
              <a:rPr lang="en-US" dirty="0">
                <a:latin typeface="+mn-lt"/>
              </a:rPr>
              <a:t>Brain volume and Cerebral Atrophy</a:t>
            </a:r>
          </a:p>
        </p:txBody>
      </p:sp>
      <p:sp>
        <p:nvSpPr>
          <p:cNvPr id="11" name="Text Placeholder 10">
            <a:extLst>
              <a:ext uri="{FF2B5EF4-FFF2-40B4-BE49-F238E27FC236}">
                <a16:creationId xmlns:a16="http://schemas.microsoft.com/office/drawing/2014/main" id="{AC8D4585-3593-C4F2-3BE1-A9F3A375BCE2}"/>
              </a:ext>
            </a:extLst>
          </p:cNvPr>
          <p:cNvSpPr>
            <a:spLocks noGrp="1"/>
          </p:cNvSpPr>
          <p:nvPr>
            <p:ph type="body" idx="1"/>
          </p:nvPr>
        </p:nvSpPr>
        <p:spPr>
          <a:xfrm>
            <a:off x="581193" y="1575776"/>
            <a:ext cx="5087075" cy="536005"/>
          </a:xfrm>
        </p:spPr>
        <p:txBody>
          <a:bodyPr>
            <a:normAutofit fontScale="92500"/>
          </a:bodyPr>
          <a:lstStyle/>
          <a:p>
            <a:r>
              <a:rPr lang="en-US" dirty="0"/>
              <a:t>Brown CH et al. Clin Ther. 2015</a:t>
            </a:r>
          </a:p>
        </p:txBody>
      </p:sp>
      <p:sp>
        <p:nvSpPr>
          <p:cNvPr id="5" name="Content Placeholder 4">
            <a:extLst>
              <a:ext uri="{FF2B5EF4-FFF2-40B4-BE49-F238E27FC236}">
                <a16:creationId xmlns:a16="http://schemas.microsoft.com/office/drawing/2014/main" id="{0625FF0A-E36A-49E8-EAC2-971C80B5D592}"/>
              </a:ext>
            </a:extLst>
          </p:cNvPr>
          <p:cNvSpPr>
            <a:spLocks noGrp="1"/>
          </p:cNvSpPr>
          <p:nvPr>
            <p:ph sz="half" idx="2"/>
          </p:nvPr>
        </p:nvSpPr>
        <p:spPr>
          <a:xfrm>
            <a:off x="549888" y="2212532"/>
            <a:ext cx="5393100" cy="3196510"/>
          </a:xfrm>
        </p:spPr>
        <p:txBody>
          <a:bodyPr>
            <a:normAutofit lnSpcReduction="10000"/>
          </a:bodyPr>
          <a:lstStyle/>
          <a:p>
            <a:pPr>
              <a:spcBef>
                <a:spcPts val="0"/>
              </a:spcBef>
            </a:pPr>
            <a:r>
              <a:rPr lang="en-US" sz="2400" dirty="0"/>
              <a:t>Patients underwent MRI at a median of 6 days following cardiothoracic surgery (n=79)</a:t>
            </a:r>
          </a:p>
          <a:p>
            <a:pPr>
              <a:spcBef>
                <a:spcPts val="0"/>
              </a:spcBef>
            </a:pPr>
            <a:r>
              <a:rPr lang="en-US" sz="2400" dirty="0"/>
              <a:t>Delirium assessed by validated chart-review </a:t>
            </a:r>
          </a:p>
          <a:p>
            <a:pPr lvl="1">
              <a:spcBef>
                <a:spcPts val="0"/>
              </a:spcBef>
            </a:pPr>
            <a:r>
              <a:rPr lang="en-US" sz="2000" dirty="0"/>
              <a:t>N=28 (35.4%) developed POD</a:t>
            </a:r>
          </a:p>
          <a:p>
            <a:pPr>
              <a:spcBef>
                <a:spcPts val="0"/>
              </a:spcBef>
            </a:pPr>
            <a:r>
              <a:rPr lang="en-US" sz="2400" dirty="0"/>
              <a:t>Ventricular size (OR 3.59) and sulcal size (OR 2.15) were associated with POD</a:t>
            </a:r>
            <a:endParaRPr lang="en-US" sz="3200" dirty="0"/>
          </a:p>
          <a:p>
            <a:endParaRPr lang="en-US" sz="3200" dirty="0"/>
          </a:p>
          <a:p>
            <a:endParaRPr lang="en-US" dirty="0"/>
          </a:p>
        </p:txBody>
      </p:sp>
      <p:sp>
        <p:nvSpPr>
          <p:cNvPr id="12" name="Text Placeholder 11">
            <a:extLst>
              <a:ext uri="{FF2B5EF4-FFF2-40B4-BE49-F238E27FC236}">
                <a16:creationId xmlns:a16="http://schemas.microsoft.com/office/drawing/2014/main" id="{14BE7BFC-AD18-E3E3-0DBF-55F416799DA4}"/>
              </a:ext>
            </a:extLst>
          </p:cNvPr>
          <p:cNvSpPr>
            <a:spLocks noGrp="1"/>
          </p:cNvSpPr>
          <p:nvPr>
            <p:ph type="body" sz="quarter" idx="3"/>
          </p:nvPr>
        </p:nvSpPr>
        <p:spPr>
          <a:xfrm>
            <a:off x="6217708" y="1562112"/>
            <a:ext cx="5087073" cy="553373"/>
          </a:xfrm>
        </p:spPr>
        <p:txBody>
          <a:bodyPr>
            <a:normAutofit fontScale="92500"/>
          </a:bodyPr>
          <a:lstStyle/>
          <a:p>
            <a:r>
              <a:rPr lang="en-US" dirty="0"/>
              <a:t>Cavallari M et al.  Neurobiol Aging. 2015</a:t>
            </a:r>
          </a:p>
        </p:txBody>
      </p:sp>
      <p:sp>
        <p:nvSpPr>
          <p:cNvPr id="6" name="Content Placeholder 5">
            <a:extLst>
              <a:ext uri="{FF2B5EF4-FFF2-40B4-BE49-F238E27FC236}">
                <a16:creationId xmlns:a16="http://schemas.microsoft.com/office/drawing/2014/main" id="{FAFBF973-8617-55F1-0386-E72C2186AE9E}"/>
              </a:ext>
            </a:extLst>
          </p:cNvPr>
          <p:cNvSpPr>
            <a:spLocks noGrp="1"/>
          </p:cNvSpPr>
          <p:nvPr>
            <p:ph sz="quarter" idx="4"/>
          </p:nvPr>
        </p:nvSpPr>
        <p:spPr>
          <a:xfrm>
            <a:off x="6217708" y="2314308"/>
            <a:ext cx="5393100" cy="3150354"/>
          </a:xfrm>
        </p:spPr>
        <p:txBody>
          <a:bodyPr anchor="t">
            <a:normAutofit lnSpcReduction="10000"/>
          </a:bodyPr>
          <a:lstStyle/>
          <a:p>
            <a:pPr>
              <a:spcBef>
                <a:spcPts val="0"/>
              </a:spcBef>
            </a:pPr>
            <a:r>
              <a:rPr lang="en-US" sz="2400" dirty="0"/>
              <a:t>Prospective study of older adults undergoing elective surgery.  MRI sub-study (n=146) </a:t>
            </a:r>
          </a:p>
          <a:p>
            <a:pPr>
              <a:spcBef>
                <a:spcPts val="0"/>
              </a:spcBef>
            </a:pPr>
            <a:r>
              <a:rPr lang="en-US" sz="2400" dirty="0"/>
              <a:t>Delirium assessed daily post-op using CAM</a:t>
            </a:r>
          </a:p>
          <a:p>
            <a:pPr lvl="1">
              <a:spcBef>
                <a:spcPts val="0"/>
              </a:spcBef>
            </a:pPr>
            <a:r>
              <a:rPr lang="en-US" sz="2000" dirty="0"/>
              <a:t>32 (22%) developed POD </a:t>
            </a:r>
          </a:p>
          <a:p>
            <a:pPr>
              <a:spcBef>
                <a:spcPts val="0"/>
              </a:spcBef>
            </a:pPr>
            <a:r>
              <a:rPr lang="en-US" sz="2400" dirty="0"/>
              <a:t>no differences were observed </a:t>
            </a:r>
          </a:p>
          <a:p>
            <a:pPr lvl="1">
              <a:spcBef>
                <a:spcPts val="0"/>
              </a:spcBef>
            </a:pPr>
            <a:r>
              <a:rPr lang="en-US" sz="2000" dirty="0"/>
              <a:t>whole brain (996.79 vs. 1018.71 cm3; p =0.334)</a:t>
            </a:r>
          </a:p>
          <a:p>
            <a:pPr lvl="1">
              <a:spcBef>
                <a:spcPts val="0"/>
              </a:spcBef>
            </a:pPr>
            <a:r>
              <a:rPr lang="en-US" sz="2000" dirty="0"/>
              <a:t>hippocampal volumes (3.25 vs. 3.23cm3; p =0.862</a:t>
            </a:r>
          </a:p>
        </p:txBody>
      </p:sp>
      <p:pic>
        <p:nvPicPr>
          <p:cNvPr id="7" name="Picture 6">
            <a:extLst>
              <a:ext uri="{FF2B5EF4-FFF2-40B4-BE49-F238E27FC236}">
                <a16:creationId xmlns:a16="http://schemas.microsoft.com/office/drawing/2014/main" id="{A68F2B63-3824-0635-8440-95A4B5E90A3B}"/>
              </a:ext>
            </a:extLst>
          </p:cNvPr>
          <p:cNvPicPr>
            <a:picLocks noChangeAspect="1"/>
          </p:cNvPicPr>
          <p:nvPr/>
        </p:nvPicPr>
        <p:blipFill>
          <a:blip r:embed="rId2"/>
          <a:stretch>
            <a:fillRect/>
          </a:stretch>
        </p:blipFill>
        <p:spPr>
          <a:xfrm>
            <a:off x="634704" y="4710899"/>
            <a:ext cx="5033564" cy="1798563"/>
          </a:xfrm>
          <a:prstGeom prst="rect">
            <a:avLst/>
          </a:prstGeom>
        </p:spPr>
      </p:pic>
      <p:sp>
        <p:nvSpPr>
          <p:cNvPr id="8" name="TextBox 7">
            <a:extLst>
              <a:ext uri="{FF2B5EF4-FFF2-40B4-BE49-F238E27FC236}">
                <a16:creationId xmlns:a16="http://schemas.microsoft.com/office/drawing/2014/main" id="{9E8BCA22-0FF6-E949-1943-11BCABBF0E96}"/>
              </a:ext>
            </a:extLst>
          </p:cNvPr>
          <p:cNvSpPr txBox="1"/>
          <p:nvPr/>
        </p:nvSpPr>
        <p:spPr>
          <a:xfrm>
            <a:off x="5974293" y="5331244"/>
            <a:ext cx="5830390" cy="923330"/>
          </a:xfrm>
          <a:prstGeom prst="rect">
            <a:avLst/>
          </a:prstGeom>
          <a:noFill/>
          <a:ln>
            <a:solidFill>
              <a:schemeClr val="accent1"/>
            </a:solidFill>
          </a:ln>
        </p:spPr>
        <p:txBody>
          <a:bodyPr wrap="square" rtlCol="0">
            <a:spAutoFit/>
          </a:bodyPr>
          <a:lstStyle/>
          <a:p>
            <a:r>
              <a:rPr lang="en-US" i="1" dirty="0">
                <a:solidFill>
                  <a:schemeClr val="accent1">
                    <a:lumMod val="75000"/>
                  </a:schemeClr>
                </a:solidFill>
              </a:rPr>
              <a:t>Variable findings in association of brain volume and cerebral atrophy and delirium include natural individual variations in brain volumes and differences in measurement techniques</a:t>
            </a:r>
          </a:p>
        </p:txBody>
      </p:sp>
      <p:pic>
        <p:nvPicPr>
          <p:cNvPr id="13" name="Picture 3" descr="A:\Administrative\PPG Operations\SAGES logo\SAGES logo.jpg">
            <a:extLst>
              <a:ext uri="{FF2B5EF4-FFF2-40B4-BE49-F238E27FC236}">
                <a16:creationId xmlns:a16="http://schemas.microsoft.com/office/drawing/2014/main" id="{C0D1AC79-14E3-F7E1-45A7-4BE8B4DB0527}"/>
              </a:ext>
            </a:extLst>
          </p:cNvPr>
          <p:cNvPicPr>
            <a:picLocks noChangeAspect="1" noChangeArrowheads="1"/>
          </p:cNvPicPr>
          <p:nvPr/>
        </p:nvPicPr>
        <p:blipFill>
          <a:blip r:embed="rId3" cstate="print"/>
          <a:srcRect/>
          <a:stretch>
            <a:fillRect/>
          </a:stretch>
        </p:blipFill>
        <p:spPr bwMode="auto">
          <a:xfrm>
            <a:off x="10946911" y="1546575"/>
            <a:ext cx="912270" cy="665957"/>
          </a:xfrm>
          <a:prstGeom prst="rect">
            <a:avLst/>
          </a:prstGeom>
          <a:noFill/>
        </p:spPr>
      </p:pic>
      <p:sp>
        <p:nvSpPr>
          <p:cNvPr id="2" name="Slide Number Placeholder 1">
            <a:extLst>
              <a:ext uri="{FF2B5EF4-FFF2-40B4-BE49-F238E27FC236}">
                <a16:creationId xmlns:a16="http://schemas.microsoft.com/office/drawing/2014/main" id="{D134B58E-BCB4-B869-75F5-8CEEC0649006}"/>
              </a:ext>
            </a:extLst>
          </p:cNvPr>
          <p:cNvSpPr>
            <a:spLocks noGrp="1"/>
          </p:cNvSpPr>
          <p:nvPr>
            <p:ph type="sldNum" sz="quarter" idx="12"/>
          </p:nvPr>
        </p:nvSpPr>
        <p:spPr/>
        <p:txBody>
          <a:bodyPr/>
          <a:lstStyle/>
          <a:p>
            <a:fld id="{48D0106B-E0A5-C243-837E-E56FCD75C14E}" type="slidenum">
              <a:rPr lang="en-US" smtClean="0"/>
              <a:t>26</a:t>
            </a:fld>
            <a:endParaRPr lang="en-US" dirty="0"/>
          </a:p>
        </p:txBody>
      </p:sp>
    </p:spTree>
    <p:extLst>
      <p:ext uri="{BB962C8B-B14F-4D97-AF65-F5344CB8AC3E}">
        <p14:creationId xmlns:p14="http://schemas.microsoft.com/office/powerpoint/2010/main" val="235527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CB6F-D8E0-4FBE-6DF5-444707F65488}"/>
              </a:ext>
            </a:extLst>
          </p:cNvPr>
          <p:cNvSpPr>
            <a:spLocks noGrp="1"/>
          </p:cNvSpPr>
          <p:nvPr>
            <p:ph type="title"/>
          </p:nvPr>
        </p:nvSpPr>
        <p:spPr/>
        <p:txBody>
          <a:bodyPr>
            <a:normAutofit/>
          </a:bodyPr>
          <a:lstStyle/>
          <a:p>
            <a:r>
              <a:rPr lang="en-US" sz="4000" dirty="0">
                <a:latin typeface="+mn-lt"/>
              </a:rPr>
              <a:t>Reduced Grey Matter Volume is a risk for delirium</a:t>
            </a:r>
          </a:p>
        </p:txBody>
      </p:sp>
      <p:sp>
        <p:nvSpPr>
          <p:cNvPr id="3" name="Content Placeholder 2">
            <a:extLst>
              <a:ext uri="{FF2B5EF4-FFF2-40B4-BE49-F238E27FC236}">
                <a16:creationId xmlns:a16="http://schemas.microsoft.com/office/drawing/2014/main" id="{8C50C99E-D9F5-C66E-A471-4855690F3AD2}"/>
              </a:ext>
            </a:extLst>
          </p:cNvPr>
          <p:cNvSpPr>
            <a:spLocks noGrp="1"/>
          </p:cNvSpPr>
          <p:nvPr>
            <p:ph idx="1"/>
          </p:nvPr>
        </p:nvSpPr>
        <p:spPr>
          <a:xfrm>
            <a:off x="581192" y="1981200"/>
            <a:ext cx="11259116" cy="4174644"/>
          </a:xfrm>
        </p:spPr>
        <p:txBody>
          <a:bodyPr anchor="t">
            <a:normAutofit fontScale="92500" lnSpcReduction="10000"/>
          </a:bodyPr>
          <a:lstStyle/>
          <a:p>
            <a:pPr>
              <a:spcBef>
                <a:spcPts val="0"/>
              </a:spcBef>
            </a:pPr>
            <a:r>
              <a:rPr lang="en-US" sz="3200" dirty="0"/>
              <a:t>Patients scheduled for cardiac surgery (n=119)</a:t>
            </a:r>
          </a:p>
          <a:p>
            <a:pPr>
              <a:spcBef>
                <a:spcPts val="0"/>
              </a:spcBef>
            </a:pPr>
            <a:r>
              <a:rPr lang="en-US" sz="3200" dirty="0"/>
              <a:t>MRI obtained pre-surgery for atlas-based estimation of brain volume</a:t>
            </a:r>
          </a:p>
          <a:p>
            <a:pPr>
              <a:spcBef>
                <a:spcPts val="0"/>
              </a:spcBef>
            </a:pPr>
            <a:r>
              <a:rPr lang="en-US" sz="3200" dirty="0"/>
              <a:t>Delirium assessed daily using DSM-IV-TR criteria</a:t>
            </a:r>
          </a:p>
          <a:p>
            <a:pPr lvl="1">
              <a:spcBef>
                <a:spcPts val="0"/>
              </a:spcBef>
            </a:pPr>
            <a:r>
              <a:rPr lang="en-US" sz="2800" dirty="0"/>
              <a:t>N=19 (16.4%)</a:t>
            </a:r>
          </a:p>
          <a:p>
            <a:pPr>
              <a:spcBef>
                <a:spcPts val="0"/>
              </a:spcBef>
            </a:pPr>
            <a:r>
              <a:rPr lang="en-US" sz="3200" dirty="0"/>
              <a:t>Decreased GM volume in delirium group (p&lt;0.05 after adjustment); WM volume NS</a:t>
            </a:r>
          </a:p>
          <a:p>
            <a:pPr lvl="1">
              <a:spcBef>
                <a:spcPts val="0"/>
              </a:spcBef>
            </a:pPr>
            <a:r>
              <a:rPr lang="en-US" sz="3200" dirty="0"/>
              <a:t>temporal lobe (p&lt;0.05)</a:t>
            </a:r>
          </a:p>
          <a:p>
            <a:pPr lvl="1">
              <a:spcBef>
                <a:spcPts val="0"/>
              </a:spcBef>
            </a:pPr>
            <a:r>
              <a:rPr lang="en-US" sz="3200" dirty="0"/>
              <a:t>limbic lobe (p&lt;0.05)</a:t>
            </a:r>
          </a:p>
          <a:p>
            <a:pPr>
              <a:spcBef>
                <a:spcPts val="0"/>
              </a:spcBef>
            </a:pPr>
            <a:r>
              <a:rPr lang="en-US" sz="3200" dirty="0"/>
              <a:t>GM volume (as fraction of total volume) can predict delirium</a:t>
            </a:r>
          </a:p>
          <a:p>
            <a:pPr lvl="1">
              <a:spcBef>
                <a:spcPts val="0"/>
              </a:spcBef>
            </a:pPr>
            <a:r>
              <a:rPr lang="en-US" sz="3200" dirty="0"/>
              <a:t>middle temporal gyrus AUC=0.813</a:t>
            </a:r>
          </a:p>
          <a:p>
            <a:pPr lvl="1">
              <a:spcBef>
                <a:spcPts val="0"/>
              </a:spcBef>
            </a:pPr>
            <a:r>
              <a:rPr lang="en-US" sz="3200" dirty="0"/>
              <a:t>fusiform gyrus AUC=0.824</a:t>
            </a:r>
            <a:endParaRPr lang="en-US" dirty="0"/>
          </a:p>
        </p:txBody>
      </p:sp>
      <p:sp>
        <p:nvSpPr>
          <p:cNvPr id="4" name="TextBox 3">
            <a:extLst>
              <a:ext uri="{FF2B5EF4-FFF2-40B4-BE49-F238E27FC236}">
                <a16:creationId xmlns:a16="http://schemas.microsoft.com/office/drawing/2014/main" id="{3F50C26E-08CC-2614-E10E-C09C2E44BF50}"/>
              </a:ext>
            </a:extLst>
          </p:cNvPr>
          <p:cNvSpPr txBox="1"/>
          <p:nvPr/>
        </p:nvSpPr>
        <p:spPr>
          <a:xfrm>
            <a:off x="7255564" y="6046513"/>
            <a:ext cx="4355243" cy="369332"/>
          </a:xfrm>
          <a:prstGeom prst="rect">
            <a:avLst/>
          </a:prstGeom>
          <a:noFill/>
        </p:spPr>
        <p:txBody>
          <a:bodyPr wrap="square" rtlCol="0">
            <a:spAutoFit/>
          </a:bodyPr>
          <a:lstStyle/>
          <a:p>
            <a:pPr algn="r"/>
            <a:r>
              <a:rPr lang="en-US" dirty="0"/>
              <a:t>Shioiri A et al. Am J Geriatr Psychiatry. 2016</a:t>
            </a:r>
          </a:p>
        </p:txBody>
      </p:sp>
      <p:sp>
        <p:nvSpPr>
          <p:cNvPr id="5" name="TextBox 4">
            <a:extLst>
              <a:ext uri="{FF2B5EF4-FFF2-40B4-BE49-F238E27FC236}">
                <a16:creationId xmlns:a16="http://schemas.microsoft.com/office/drawing/2014/main" id="{281A6466-6C5D-CC3B-3DCE-350C33F97011}"/>
              </a:ext>
            </a:extLst>
          </p:cNvPr>
          <p:cNvSpPr txBox="1"/>
          <p:nvPr/>
        </p:nvSpPr>
        <p:spPr>
          <a:xfrm>
            <a:off x="5319797" y="4324830"/>
            <a:ext cx="6581606" cy="400110"/>
          </a:xfrm>
          <a:prstGeom prst="rect">
            <a:avLst/>
          </a:prstGeom>
          <a:noFill/>
        </p:spPr>
        <p:txBody>
          <a:bodyPr wrap="square" rtlCol="0">
            <a:spAutoFit/>
          </a:bodyPr>
          <a:lstStyle/>
          <a:p>
            <a:r>
              <a:rPr lang="en-US" sz="2000" i="1" dirty="0">
                <a:solidFill>
                  <a:schemeClr val="accent1">
                    <a:lumMod val="75000"/>
                  </a:schemeClr>
                </a:solidFill>
                <a:effectLst/>
              </a:rPr>
              <a:t>Decreased </a:t>
            </a:r>
            <a:r>
              <a:rPr lang="en-US" sz="2000" i="1" dirty="0">
                <a:solidFill>
                  <a:schemeClr val="accent1">
                    <a:lumMod val="75000"/>
                  </a:schemeClr>
                </a:solidFill>
              </a:rPr>
              <a:t>volume</a:t>
            </a:r>
            <a:r>
              <a:rPr lang="en-US" sz="2000" i="1" dirty="0">
                <a:solidFill>
                  <a:schemeClr val="accent1">
                    <a:lumMod val="75000"/>
                  </a:schemeClr>
                </a:solidFill>
                <a:effectLst/>
              </a:rPr>
              <a:t> leads to vulnerability under stress?</a:t>
            </a:r>
            <a:endParaRPr lang="en-US" sz="2000" i="1" dirty="0">
              <a:solidFill>
                <a:schemeClr val="accent1">
                  <a:lumMod val="75000"/>
                </a:schemeClr>
              </a:solidFill>
            </a:endParaRPr>
          </a:p>
        </p:txBody>
      </p:sp>
      <p:sp>
        <p:nvSpPr>
          <p:cNvPr id="6" name="Right Brace 5">
            <a:extLst>
              <a:ext uri="{FF2B5EF4-FFF2-40B4-BE49-F238E27FC236}">
                <a16:creationId xmlns:a16="http://schemas.microsoft.com/office/drawing/2014/main" id="{C256A69A-20E6-1AF3-5D27-244B8A4B553A}"/>
              </a:ext>
            </a:extLst>
          </p:cNvPr>
          <p:cNvSpPr/>
          <p:nvPr/>
        </p:nvSpPr>
        <p:spPr>
          <a:xfrm>
            <a:off x="4943079" y="4294052"/>
            <a:ext cx="315623" cy="461666"/>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82BA916A-D2A5-E2E3-9320-BE7A8F9F0FB2}"/>
              </a:ext>
            </a:extLst>
          </p:cNvPr>
          <p:cNvSpPr>
            <a:spLocks noGrp="1"/>
          </p:cNvSpPr>
          <p:nvPr>
            <p:ph type="sldNum" sz="quarter" idx="12"/>
          </p:nvPr>
        </p:nvSpPr>
        <p:spPr/>
        <p:txBody>
          <a:bodyPr/>
          <a:lstStyle/>
          <a:p>
            <a:fld id="{48D0106B-E0A5-C243-837E-E56FCD75C14E}" type="slidenum">
              <a:rPr lang="en-US" smtClean="0"/>
              <a:t>27</a:t>
            </a:fld>
            <a:endParaRPr lang="en-US" dirty="0"/>
          </a:p>
        </p:txBody>
      </p:sp>
    </p:spTree>
    <p:extLst>
      <p:ext uri="{BB962C8B-B14F-4D97-AF65-F5344CB8AC3E}">
        <p14:creationId xmlns:p14="http://schemas.microsoft.com/office/powerpoint/2010/main" val="2113255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21F5-0F8D-776C-8E5F-B2E430FCF7C7}"/>
              </a:ext>
            </a:extLst>
          </p:cNvPr>
          <p:cNvSpPr>
            <a:spLocks noGrp="1"/>
          </p:cNvSpPr>
          <p:nvPr>
            <p:ph type="title"/>
          </p:nvPr>
        </p:nvSpPr>
        <p:spPr/>
        <p:txBody>
          <a:bodyPr>
            <a:normAutofit/>
          </a:bodyPr>
          <a:lstStyle/>
          <a:p>
            <a:r>
              <a:rPr lang="en-US" sz="4000" dirty="0"/>
              <a:t>Grey matter volume loss is associated with Delirium</a:t>
            </a:r>
          </a:p>
        </p:txBody>
      </p:sp>
      <p:sp>
        <p:nvSpPr>
          <p:cNvPr id="3" name="Content Placeholder 2">
            <a:extLst>
              <a:ext uri="{FF2B5EF4-FFF2-40B4-BE49-F238E27FC236}">
                <a16:creationId xmlns:a16="http://schemas.microsoft.com/office/drawing/2014/main" id="{70EA4AED-9606-7FBD-8390-B2DF79E0838D}"/>
              </a:ext>
            </a:extLst>
          </p:cNvPr>
          <p:cNvSpPr>
            <a:spLocks noGrp="1"/>
          </p:cNvSpPr>
          <p:nvPr>
            <p:ph idx="1"/>
          </p:nvPr>
        </p:nvSpPr>
        <p:spPr>
          <a:xfrm>
            <a:off x="506896" y="1793632"/>
            <a:ext cx="7066225" cy="4754946"/>
          </a:xfrm>
        </p:spPr>
        <p:txBody>
          <a:bodyPr anchor="t">
            <a:normAutofit fontScale="92500"/>
          </a:bodyPr>
          <a:lstStyle/>
          <a:p>
            <a:pPr>
              <a:spcBef>
                <a:spcPts val="0"/>
              </a:spcBef>
            </a:pPr>
            <a:r>
              <a:rPr lang="en-US" dirty="0"/>
              <a:t>Observational longitudinal multi-center study </a:t>
            </a:r>
          </a:p>
          <a:p>
            <a:pPr>
              <a:spcBef>
                <a:spcPts val="0"/>
              </a:spcBef>
            </a:pPr>
            <a:r>
              <a:rPr lang="en-US" dirty="0"/>
              <a:t>Surgical (n=299) and control (n=48) cognitively healthy (MMSE </a:t>
            </a:r>
            <a:r>
              <a:rPr lang="en-US" u="sng" dirty="0"/>
              <a:t>&gt;</a:t>
            </a:r>
            <a:r>
              <a:rPr lang="en-US" dirty="0"/>
              <a:t> 24) participants</a:t>
            </a:r>
          </a:p>
          <a:p>
            <a:pPr>
              <a:spcBef>
                <a:spcPts val="0"/>
              </a:spcBef>
            </a:pPr>
            <a:r>
              <a:rPr lang="en-US" dirty="0"/>
              <a:t>MRI obtained at baseline and 3-months</a:t>
            </a:r>
          </a:p>
          <a:p>
            <a:pPr>
              <a:spcBef>
                <a:spcPts val="0"/>
              </a:spcBef>
            </a:pPr>
            <a:r>
              <a:rPr lang="en-US" dirty="0"/>
              <a:t>Delirium by CAM-ICU, NuDESC, chart review</a:t>
            </a:r>
          </a:p>
          <a:p>
            <a:pPr lvl="1">
              <a:spcBef>
                <a:spcPts val="0"/>
              </a:spcBef>
            </a:pPr>
            <a:r>
              <a:rPr lang="en-US" sz="2800" dirty="0"/>
              <a:t>N=37 (12%) developed POD</a:t>
            </a:r>
          </a:p>
          <a:p>
            <a:pPr>
              <a:spcBef>
                <a:spcPts val="0"/>
              </a:spcBef>
            </a:pPr>
            <a:r>
              <a:rPr lang="en-US" dirty="0"/>
              <a:t>Surgical vs. non-surgical patients showed greater decrease in grey matter volume [−0.65% of intracranial volume (−1.01 to −0.29, P&lt;0.005)]. </a:t>
            </a:r>
          </a:p>
          <a:p>
            <a:pPr>
              <a:spcBef>
                <a:spcPts val="0"/>
              </a:spcBef>
            </a:pPr>
            <a:r>
              <a:rPr lang="en-US" dirty="0"/>
              <a:t>Within the surgery group, delirium was associated with a greater decrease in grey matter volume [−0.44% of intracranial volume (−0.82 to −0.06, P=0.02)]</a:t>
            </a:r>
          </a:p>
          <a:p>
            <a:pPr>
              <a:spcBef>
                <a:spcPts val="0"/>
              </a:spcBef>
            </a:pPr>
            <a:endParaRPr lang="en-US" sz="2000" dirty="0"/>
          </a:p>
        </p:txBody>
      </p:sp>
      <p:pic>
        <p:nvPicPr>
          <p:cNvPr id="11" name="Picture 10">
            <a:extLst>
              <a:ext uri="{FF2B5EF4-FFF2-40B4-BE49-F238E27FC236}">
                <a16:creationId xmlns:a16="http://schemas.microsoft.com/office/drawing/2014/main" id="{4CDADD3C-A502-6CD7-417C-AAA115D2FCFF}"/>
              </a:ext>
            </a:extLst>
          </p:cNvPr>
          <p:cNvPicPr>
            <a:picLocks noChangeAspect="1"/>
          </p:cNvPicPr>
          <p:nvPr/>
        </p:nvPicPr>
        <p:blipFill>
          <a:blip r:embed="rId3"/>
          <a:stretch>
            <a:fillRect/>
          </a:stretch>
        </p:blipFill>
        <p:spPr>
          <a:xfrm>
            <a:off x="3084258" y="1066995"/>
            <a:ext cx="1338788" cy="450110"/>
          </a:xfrm>
          <a:prstGeom prst="rect">
            <a:avLst/>
          </a:prstGeom>
        </p:spPr>
      </p:pic>
      <p:sp>
        <p:nvSpPr>
          <p:cNvPr id="14" name="TextBox 13">
            <a:extLst>
              <a:ext uri="{FF2B5EF4-FFF2-40B4-BE49-F238E27FC236}">
                <a16:creationId xmlns:a16="http://schemas.microsoft.com/office/drawing/2014/main" id="{764C52BF-8547-1A70-915A-0EF9379FACED}"/>
              </a:ext>
            </a:extLst>
          </p:cNvPr>
          <p:cNvSpPr txBox="1"/>
          <p:nvPr/>
        </p:nvSpPr>
        <p:spPr>
          <a:xfrm>
            <a:off x="8239539" y="6179245"/>
            <a:ext cx="3520194" cy="369332"/>
          </a:xfrm>
          <a:prstGeom prst="rect">
            <a:avLst/>
          </a:prstGeom>
          <a:noFill/>
        </p:spPr>
        <p:txBody>
          <a:bodyPr wrap="none" rtlCol="0">
            <a:spAutoFit/>
          </a:bodyPr>
          <a:lstStyle/>
          <a:p>
            <a:r>
              <a:rPr lang="en-US" dirty="0"/>
              <a:t>Kant IMJ et al. Brain Commun. 2023</a:t>
            </a:r>
          </a:p>
        </p:txBody>
      </p:sp>
      <p:pic>
        <p:nvPicPr>
          <p:cNvPr id="15" name="Picture 14">
            <a:extLst>
              <a:ext uri="{FF2B5EF4-FFF2-40B4-BE49-F238E27FC236}">
                <a16:creationId xmlns:a16="http://schemas.microsoft.com/office/drawing/2014/main" id="{FA532847-703E-2856-3FED-9278B924E381}"/>
              </a:ext>
            </a:extLst>
          </p:cNvPr>
          <p:cNvPicPr>
            <a:picLocks noChangeAspect="1"/>
          </p:cNvPicPr>
          <p:nvPr/>
        </p:nvPicPr>
        <p:blipFill rotWithShape="1">
          <a:blip r:embed="rId4"/>
          <a:srcRect t="1014"/>
          <a:stretch/>
        </p:blipFill>
        <p:spPr>
          <a:xfrm>
            <a:off x="7535832" y="1517105"/>
            <a:ext cx="4338019" cy="4252891"/>
          </a:xfrm>
          <a:prstGeom prst="rect">
            <a:avLst/>
          </a:prstGeom>
        </p:spPr>
      </p:pic>
      <p:sp>
        <p:nvSpPr>
          <p:cNvPr id="4" name="Slide Number Placeholder 3">
            <a:extLst>
              <a:ext uri="{FF2B5EF4-FFF2-40B4-BE49-F238E27FC236}">
                <a16:creationId xmlns:a16="http://schemas.microsoft.com/office/drawing/2014/main" id="{32DBC9AA-659A-8709-3F7C-B4B1795A8BCB}"/>
              </a:ext>
            </a:extLst>
          </p:cNvPr>
          <p:cNvSpPr>
            <a:spLocks noGrp="1"/>
          </p:cNvSpPr>
          <p:nvPr>
            <p:ph type="sldNum" sz="quarter" idx="12"/>
          </p:nvPr>
        </p:nvSpPr>
        <p:spPr/>
        <p:txBody>
          <a:bodyPr/>
          <a:lstStyle/>
          <a:p>
            <a:fld id="{48D0106B-E0A5-C243-837E-E56FCD75C14E}" type="slidenum">
              <a:rPr lang="en-US" smtClean="0"/>
              <a:t>28</a:t>
            </a:fld>
            <a:endParaRPr lang="en-US" dirty="0"/>
          </a:p>
        </p:txBody>
      </p:sp>
    </p:spTree>
    <p:extLst>
      <p:ext uri="{BB962C8B-B14F-4D97-AF65-F5344CB8AC3E}">
        <p14:creationId xmlns:p14="http://schemas.microsoft.com/office/powerpoint/2010/main" val="3250321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CDF7-6171-EE47-661E-AD5870E8E940}"/>
              </a:ext>
            </a:extLst>
          </p:cNvPr>
          <p:cNvSpPr>
            <a:spLocks noGrp="1"/>
          </p:cNvSpPr>
          <p:nvPr>
            <p:ph type="title"/>
          </p:nvPr>
        </p:nvSpPr>
        <p:spPr>
          <a:xfrm>
            <a:off x="632557" y="261551"/>
            <a:ext cx="7429255" cy="1384113"/>
          </a:xfrm>
        </p:spPr>
        <p:txBody>
          <a:bodyPr>
            <a:normAutofit/>
          </a:bodyPr>
          <a:lstStyle/>
          <a:p>
            <a:r>
              <a:rPr lang="en-US" sz="4000" dirty="0">
                <a:latin typeface="+mn-lt"/>
              </a:rPr>
              <a:t>White matter hyperintensities</a:t>
            </a:r>
          </a:p>
        </p:txBody>
      </p:sp>
      <p:sp>
        <p:nvSpPr>
          <p:cNvPr id="8" name="Text Placeholder 7">
            <a:extLst>
              <a:ext uri="{FF2B5EF4-FFF2-40B4-BE49-F238E27FC236}">
                <a16:creationId xmlns:a16="http://schemas.microsoft.com/office/drawing/2014/main" id="{87E2D76E-A158-53FB-F35F-70C760E50C34}"/>
              </a:ext>
            </a:extLst>
          </p:cNvPr>
          <p:cNvSpPr>
            <a:spLocks noGrp="1"/>
          </p:cNvSpPr>
          <p:nvPr>
            <p:ph type="body" idx="1"/>
          </p:nvPr>
        </p:nvSpPr>
        <p:spPr>
          <a:xfrm>
            <a:off x="581191" y="1463788"/>
            <a:ext cx="5292069" cy="536005"/>
          </a:xfrm>
        </p:spPr>
        <p:txBody>
          <a:bodyPr>
            <a:normAutofit fontScale="85000" lnSpcReduction="10000"/>
          </a:bodyPr>
          <a:lstStyle/>
          <a:p>
            <a:r>
              <a:rPr lang="en-US" dirty="0"/>
              <a:t>Hatano Y et al.  Am J Geriatr Psychiatry. 2013</a:t>
            </a:r>
          </a:p>
        </p:txBody>
      </p:sp>
      <p:sp>
        <p:nvSpPr>
          <p:cNvPr id="3" name="Content Placeholder 2">
            <a:extLst>
              <a:ext uri="{FF2B5EF4-FFF2-40B4-BE49-F238E27FC236}">
                <a16:creationId xmlns:a16="http://schemas.microsoft.com/office/drawing/2014/main" id="{5270123D-6AA5-AE69-682C-AB1A5AE716E6}"/>
              </a:ext>
            </a:extLst>
          </p:cNvPr>
          <p:cNvSpPr>
            <a:spLocks noGrp="1"/>
          </p:cNvSpPr>
          <p:nvPr>
            <p:ph sz="half" idx="2"/>
          </p:nvPr>
        </p:nvSpPr>
        <p:spPr>
          <a:xfrm>
            <a:off x="530675" y="2038749"/>
            <a:ext cx="5393100" cy="3222142"/>
          </a:xfrm>
        </p:spPr>
        <p:txBody>
          <a:bodyPr anchor="t">
            <a:noAutofit/>
          </a:bodyPr>
          <a:lstStyle/>
          <a:p>
            <a:pPr>
              <a:spcBef>
                <a:spcPts val="0"/>
              </a:spcBef>
            </a:pPr>
            <a:r>
              <a:rPr lang="en-US" sz="2400" dirty="0"/>
              <a:t>Patients scheduled for cardiac surgery underwent pre-operative Brain MRI (n=130)</a:t>
            </a:r>
          </a:p>
          <a:p>
            <a:pPr lvl="1">
              <a:spcBef>
                <a:spcPts val="0"/>
              </a:spcBef>
            </a:pPr>
            <a:r>
              <a:rPr lang="en-US" sz="2000" dirty="0"/>
              <a:t>Blinded review (modified Fazekas criteria) for DWMH and PVH</a:t>
            </a:r>
          </a:p>
          <a:p>
            <a:pPr>
              <a:spcBef>
                <a:spcPts val="0"/>
              </a:spcBef>
            </a:pPr>
            <a:r>
              <a:rPr lang="en-US" sz="2400" dirty="0"/>
              <a:t>Delirium determined by retrospective chart review, DSM-IV criteria</a:t>
            </a:r>
          </a:p>
          <a:p>
            <a:pPr lvl="1">
              <a:spcBef>
                <a:spcPts val="0"/>
              </a:spcBef>
            </a:pPr>
            <a:r>
              <a:rPr lang="en-US" dirty="0"/>
              <a:t>N=18 (14%) developed POD</a:t>
            </a:r>
          </a:p>
          <a:p>
            <a:pPr>
              <a:spcBef>
                <a:spcPts val="0"/>
              </a:spcBef>
            </a:pPr>
            <a:r>
              <a:rPr lang="en-US" sz="2400" dirty="0"/>
              <a:t>Severe baseline WMH more prevalent in delirium </a:t>
            </a:r>
          </a:p>
          <a:p>
            <a:pPr lvl="1">
              <a:spcBef>
                <a:spcPts val="0"/>
              </a:spcBef>
            </a:pPr>
            <a:r>
              <a:rPr lang="en-US" sz="2000" dirty="0"/>
              <a:t>OR 3.9, 95%CI: 1.12–12.5; p=0.02</a:t>
            </a:r>
          </a:p>
        </p:txBody>
      </p:sp>
      <p:sp>
        <p:nvSpPr>
          <p:cNvPr id="9" name="Text Placeholder 8">
            <a:extLst>
              <a:ext uri="{FF2B5EF4-FFF2-40B4-BE49-F238E27FC236}">
                <a16:creationId xmlns:a16="http://schemas.microsoft.com/office/drawing/2014/main" id="{1D82C354-C4C4-5F0D-7D92-A24715E8F078}"/>
              </a:ext>
            </a:extLst>
          </p:cNvPr>
          <p:cNvSpPr>
            <a:spLocks noGrp="1"/>
          </p:cNvSpPr>
          <p:nvPr>
            <p:ph type="body" sz="quarter" idx="3"/>
          </p:nvPr>
        </p:nvSpPr>
        <p:spPr>
          <a:xfrm>
            <a:off x="6208204" y="1972197"/>
            <a:ext cx="5087073" cy="553373"/>
          </a:xfrm>
        </p:spPr>
        <p:txBody>
          <a:bodyPr>
            <a:normAutofit fontScale="85000" lnSpcReduction="10000"/>
          </a:bodyPr>
          <a:lstStyle/>
          <a:p>
            <a:r>
              <a:rPr lang="en-US" dirty="0"/>
              <a:t>Cavallari M et al.  Neurobiol Aging. 2015</a:t>
            </a:r>
          </a:p>
        </p:txBody>
      </p:sp>
      <p:sp>
        <p:nvSpPr>
          <p:cNvPr id="4" name="Content Placeholder 3">
            <a:extLst>
              <a:ext uri="{FF2B5EF4-FFF2-40B4-BE49-F238E27FC236}">
                <a16:creationId xmlns:a16="http://schemas.microsoft.com/office/drawing/2014/main" id="{D50CA136-74F8-699D-1A6F-FCE668BD6574}"/>
              </a:ext>
            </a:extLst>
          </p:cNvPr>
          <p:cNvSpPr>
            <a:spLocks noGrp="1"/>
          </p:cNvSpPr>
          <p:nvPr>
            <p:ph sz="quarter" idx="4"/>
          </p:nvPr>
        </p:nvSpPr>
        <p:spPr>
          <a:xfrm>
            <a:off x="6137732" y="2445426"/>
            <a:ext cx="5393100" cy="2934999"/>
          </a:xfrm>
        </p:spPr>
        <p:txBody>
          <a:bodyPr anchor="t">
            <a:normAutofit/>
          </a:bodyPr>
          <a:lstStyle/>
          <a:p>
            <a:pPr>
              <a:spcBef>
                <a:spcPts val="0"/>
              </a:spcBef>
            </a:pPr>
            <a:r>
              <a:rPr lang="en-US" sz="2400" dirty="0"/>
              <a:t>Prospective study of older adults undergoing elective surgery.  MRI sub-study (n=146) </a:t>
            </a:r>
          </a:p>
          <a:p>
            <a:pPr>
              <a:spcBef>
                <a:spcPts val="0"/>
              </a:spcBef>
            </a:pPr>
            <a:r>
              <a:rPr lang="en-US" sz="2400" dirty="0"/>
              <a:t>Delirium assessed daily post-op using CAM</a:t>
            </a:r>
          </a:p>
          <a:p>
            <a:pPr lvl="1">
              <a:spcBef>
                <a:spcPts val="0"/>
              </a:spcBef>
            </a:pPr>
            <a:r>
              <a:rPr lang="en-US" sz="2000" dirty="0"/>
              <a:t>N= 32 (22%) developed POD</a:t>
            </a:r>
          </a:p>
          <a:p>
            <a:pPr>
              <a:spcBef>
                <a:spcPts val="0"/>
              </a:spcBef>
            </a:pPr>
            <a:r>
              <a:rPr lang="en-US" sz="2400" dirty="0"/>
              <a:t>A trend for association was observed </a:t>
            </a:r>
          </a:p>
          <a:p>
            <a:pPr lvl="1">
              <a:spcBef>
                <a:spcPts val="0"/>
              </a:spcBef>
            </a:pPr>
            <a:r>
              <a:rPr lang="en-US" sz="2000" dirty="0"/>
              <a:t>WMH volume[delirium vs .control]:10.24 vs. 11.55cm</a:t>
            </a:r>
            <a:r>
              <a:rPr lang="en-US" sz="2000" baseline="30000" dirty="0"/>
              <a:t>3</a:t>
            </a:r>
            <a:r>
              <a:rPr lang="en-US" sz="2000" dirty="0"/>
              <a:t>; p=0.710</a:t>
            </a:r>
          </a:p>
        </p:txBody>
      </p:sp>
      <p:sp>
        <p:nvSpPr>
          <p:cNvPr id="7" name="TextBox 6">
            <a:extLst>
              <a:ext uri="{FF2B5EF4-FFF2-40B4-BE49-F238E27FC236}">
                <a16:creationId xmlns:a16="http://schemas.microsoft.com/office/drawing/2014/main" id="{FDFE6D8F-C6A0-5C07-D59D-3B16AF90B947}"/>
              </a:ext>
            </a:extLst>
          </p:cNvPr>
          <p:cNvSpPr txBox="1"/>
          <p:nvPr/>
        </p:nvSpPr>
        <p:spPr>
          <a:xfrm>
            <a:off x="581191" y="5653976"/>
            <a:ext cx="10943766" cy="707886"/>
          </a:xfrm>
          <a:prstGeom prst="rect">
            <a:avLst/>
          </a:prstGeom>
          <a:noFill/>
          <a:ln>
            <a:solidFill>
              <a:schemeClr val="accent1"/>
            </a:solidFill>
          </a:ln>
        </p:spPr>
        <p:txBody>
          <a:bodyPr wrap="square" rtlCol="0">
            <a:spAutoFit/>
          </a:bodyPr>
          <a:lstStyle/>
          <a:p>
            <a:r>
              <a:rPr lang="en-US" sz="2000" i="1" dirty="0">
                <a:solidFill>
                  <a:schemeClr val="accent1">
                    <a:lumMod val="75000"/>
                  </a:schemeClr>
                </a:solidFill>
              </a:rPr>
              <a:t>The findings from other studies of WMH and delirium are mixed, possibly due to differences in methodology.   Most studies are in post-surgical populations, and the findings may not be generalizable. </a:t>
            </a:r>
          </a:p>
        </p:txBody>
      </p:sp>
      <p:pic>
        <p:nvPicPr>
          <p:cNvPr id="10" name="Picture 3" descr="A:\Administrative\PPG Operations\SAGES logo\SAGES logo.jpg">
            <a:extLst>
              <a:ext uri="{FF2B5EF4-FFF2-40B4-BE49-F238E27FC236}">
                <a16:creationId xmlns:a16="http://schemas.microsoft.com/office/drawing/2014/main" id="{E5EB1723-BEB1-9908-0F17-FC20DAFFF244}"/>
              </a:ext>
            </a:extLst>
          </p:cNvPr>
          <p:cNvPicPr>
            <a:picLocks noChangeAspect="1" noChangeArrowheads="1"/>
          </p:cNvPicPr>
          <p:nvPr/>
        </p:nvPicPr>
        <p:blipFill>
          <a:blip r:embed="rId2" cstate="print"/>
          <a:srcRect/>
          <a:stretch>
            <a:fillRect/>
          </a:stretch>
        </p:blipFill>
        <p:spPr bwMode="auto">
          <a:xfrm>
            <a:off x="10514031" y="2104884"/>
            <a:ext cx="899023" cy="656287"/>
          </a:xfrm>
          <a:prstGeom prst="rect">
            <a:avLst/>
          </a:prstGeom>
          <a:noFill/>
        </p:spPr>
      </p:pic>
      <p:sp>
        <p:nvSpPr>
          <p:cNvPr id="5" name="Slide Number Placeholder 4">
            <a:extLst>
              <a:ext uri="{FF2B5EF4-FFF2-40B4-BE49-F238E27FC236}">
                <a16:creationId xmlns:a16="http://schemas.microsoft.com/office/drawing/2014/main" id="{36F36CB6-B49B-5CD2-41EC-3EEE3A544170}"/>
              </a:ext>
            </a:extLst>
          </p:cNvPr>
          <p:cNvSpPr>
            <a:spLocks noGrp="1"/>
          </p:cNvSpPr>
          <p:nvPr>
            <p:ph type="sldNum" sz="quarter" idx="12"/>
          </p:nvPr>
        </p:nvSpPr>
        <p:spPr/>
        <p:txBody>
          <a:bodyPr/>
          <a:lstStyle/>
          <a:p>
            <a:fld id="{48D0106B-E0A5-C243-837E-E56FCD75C14E}" type="slidenum">
              <a:rPr lang="en-US" smtClean="0"/>
              <a:t>29</a:t>
            </a:fld>
            <a:endParaRPr lang="en-US" dirty="0"/>
          </a:p>
        </p:txBody>
      </p:sp>
      <p:grpSp>
        <p:nvGrpSpPr>
          <p:cNvPr id="13" name="Group 12">
            <a:extLst>
              <a:ext uri="{FF2B5EF4-FFF2-40B4-BE49-F238E27FC236}">
                <a16:creationId xmlns:a16="http://schemas.microsoft.com/office/drawing/2014/main" id="{C3EF7CAD-CA9A-706D-EE57-4FD305325492}"/>
              </a:ext>
            </a:extLst>
          </p:cNvPr>
          <p:cNvGrpSpPr/>
          <p:nvPr/>
        </p:nvGrpSpPr>
        <p:grpSpPr>
          <a:xfrm>
            <a:off x="7363577" y="192420"/>
            <a:ext cx="3990223" cy="1546691"/>
            <a:chOff x="131020" y="92267"/>
            <a:chExt cx="3990223" cy="1546691"/>
          </a:xfrm>
        </p:grpSpPr>
        <p:pic>
          <p:nvPicPr>
            <p:cNvPr id="6" name="Picture 5">
              <a:extLst>
                <a:ext uri="{FF2B5EF4-FFF2-40B4-BE49-F238E27FC236}">
                  <a16:creationId xmlns:a16="http://schemas.microsoft.com/office/drawing/2014/main" id="{5482D867-BF86-E06E-2C1B-538E897E2646}"/>
                </a:ext>
              </a:extLst>
            </p:cNvPr>
            <p:cNvPicPr>
              <a:picLocks noChangeAspect="1"/>
            </p:cNvPicPr>
            <p:nvPr/>
          </p:nvPicPr>
          <p:blipFill rotWithShape="1">
            <a:blip r:embed="rId3"/>
            <a:srcRect t="2094" b="3714"/>
            <a:stretch/>
          </p:blipFill>
          <p:spPr>
            <a:xfrm>
              <a:off x="1547102" y="92267"/>
              <a:ext cx="1323253" cy="1546691"/>
            </a:xfrm>
            <a:prstGeom prst="rect">
              <a:avLst/>
            </a:prstGeom>
          </p:spPr>
        </p:pic>
        <p:pic>
          <p:nvPicPr>
            <p:cNvPr id="11" name="Picture 10">
              <a:extLst>
                <a:ext uri="{FF2B5EF4-FFF2-40B4-BE49-F238E27FC236}">
                  <a16:creationId xmlns:a16="http://schemas.microsoft.com/office/drawing/2014/main" id="{304012FC-2CC4-B3AC-8404-04322B6E8962}"/>
                </a:ext>
              </a:extLst>
            </p:cNvPr>
            <p:cNvPicPr>
              <a:picLocks noChangeAspect="1"/>
            </p:cNvPicPr>
            <p:nvPr/>
          </p:nvPicPr>
          <p:blipFill>
            <a:blip r:embed="rId4"/>
            <a:stretch>
              <a:fillRect/>
            </a:stretch>
          </p:blipFill>
          <p:spPr>
            <a:xfrm>
              <a:off x="131020" y="92267"/>
              <a:ext cx="1416082" cy="1546691"/>
            </a:xfrm>
            <a:prstGeom prst="rect">
              <a:avLst/>
            </a:prstGeom>
          </p:spPr>
        </p:pic>
        <p:pic>
          <p:nvPicPr>
            <p:cNvPr id="12" name="Picture 11">
              <a:extLst>
                <a:ext uri="{FF2B5EF4-FFF2-40B4-BE49-F238E27FC236}">
                  <a16:creationId xmlns:a16="http://schemas.microsoft.com/office/drawing/2014/main" id="{449A1BF1-6227-A8BB-1B95-BF0DC0055B59}"/>
                </a:ext>
              </a:extLst>
            </p:cNvPr>
            <p:cNvPicPr>
              <a:picLocks noChangeAspect="1"/>
            </p:cNvPicPr>
            <p:nvPr/>
          </p:nvPicPr>
          <p:blipFill>
            <a:blip r:embed="rId5"/>
            <a:stretch>
              <a:fillRect/>
            </a:stretch>
          </p:blipFill>
          <p:spPr>
            <a:xfrm>
              <a:off x="2864195" y="92267"/>
              <a:ext cx="1257048" cy="1546691"/>
            </a:xfrm>
            <a:prstGeom prst="rect">
              <a:avLst/>
            </a:prstGeom>
          </p:spPr>
        </p:pic>
      </p:grpSp>
    </p:spTree>
    <p:extLst>
      <p:ext uri="{BB962C8B-B14F-4D97-AF65-F5344CB8AC3E}">
        <p14:creationId xmlns:p14="http://schemas.microsoft.com/office/powerpoint/2010/main" val="550196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9924F3B-11C4-F548-A609-F5D179906BB9}"/>
              </a:ext>
            </a:extLst>
          </p:cNvPr>
          <p:cNvGrpSpPr/>
          <p:nvPr/>
        </p:nvGrpSpPr>
        <p:grpSpPr>
          <a:xfrm>
            <a:off x="11864" y="0"/>
            <a:ext cx="12181333" cy="6858000"/>
            <a:chOff x="-525204" y="-1232077"/>
            <a:chExt cx="12717204" cy="8457522"/>
          </a:xfrm>
        </p:grpSpPr>
        <p:pic>
          <p:nvPicPr>
            <p:cNvPr id="6" name="Picture 5">
              <a:extLst>
                <a:ext uri="{FF2B5EF4-FFF2-40B4-BE49-F238E27FC236}">
                  <a16:creationId xmlns:a16="http://schemas.microsoft.com/office/drawing/2014/main" id="{8160D252-4428-494C-AD1A-63509D8CC87C}"/>
                </a:ext>
              </a:extLst>
            </p:cNvPr>
            <p:cNvPicPr>
              <a:picLocks noChangeAspect="1"/>
            </p:cNvPicPr>
            <p:nvPr/>
          </p:nvPicPr>
          <p:blipFill rotWithShape="1">
            <a:blip r:embed="rId2"/>
            <a:srcRect l="2164" t="5559" r="2070" b="3963"/>
            <a:stretch/>
          </p:blipFill>
          <p:spPr>
            <a:xfrm>
              <a:off x="-525204" y="-242330"/>
              <a:ext cx="12717204" cy="6858000"/>
            </a:xfrm>
            <a:prstGeom prst="rect">
              <a:avLst/>
            </a:prstGeom>
            <a:ln w="22225">
              <a:noFill/>
            </a:ln>
          </p:spPr>
        </p:pic>
        <p:pic>
          <p:nvPicPr>
            <p:cNvPr id="23" name="Picture 22">
              <a:extLst>
                <a:ext uri="{FF2B5EF4-FFF2-40B4-BE49-F238E27FC236}">
                  <a16:creationId xmlns:a16="http://schemas.microsoft.com/office/drawing/2014/main" id="{8625F30C-DF9C-4E4A-B69C-0F51AC76A246}"/>
                </a:ext>
              </a:extLst>
            </p:cNvPr>
            <p:cNvPicPr>
              <a:picLocks noChangeAspect="1"/>
            </p:cNvPicPr>
            <p:nvPr/>
          </p:nvPicPr>
          <p:blipFill>
            <a:blip r:embed="rId3"/>
            <a:stretch>
              <a:fillRect/>
            </a:stretch>
          </p:blipFill>
          <p:spPr>
            <a:xfrm>
              <a:off x="-525204" y="6120545"/>
              <a:ext cx="12717204" cy="1104900"/>
            </a:xfrm>
            <a:prstGeom prst="rect">
              <a:avLst/>
            </a:prstGeom>
          </p:spPr>
        </p:pic>
        <p:pic>
          <p:nvPicPr>
            <p:cNvPr id="24" name="Picture 23">
              <a:extLst>
                <a:ext uri="{FF2B5EF4-FFF2-40B4-BE49-F238E27FC236}">
                  <a16:creationId xmlns:a16="http://schemas.microsoft.com/office/drawing/2014/main" id="{8D20E2A3-9A3D-6C46-8B9C-E0B9A7DDBC66}"/>
                </a:ext>
              </a:extLst>
            </p:cNvPr>
            <p:cNvPicPr>
              <a:picLocks noChangeAspect="1"/>
            </p:cNvPicPr>
            <p:nvPr/>
          </p:nvPicPr>
          <p:blipFill>
            <a:blip r:embed="rId3"/>
            <a:stretch>
              <a:fillRect/>
            </a:stretch>
          </p:blipFill>
          <p:spPr>
            <a:xfrm>
              <a:off x="-525204" y="-1232077"/>
              <a:ext cx="12717204" cy="1104900"/>
            </a:xfrm>
            <a:prstGeom prst="rect">
              <a:avLst/>
            </a:prstGeom>
          </p:spPr>
        </p:pic>
      </p:grpSp>
      <p:sp>
        <p:nvSpPr>
          <p:cNvPr id="8" name="Oval 7">
            <a:extLst>
              <a:ext uri="{FF2B5EF4-FFF2-40B4-BE49-F238E27FC236}">
                <a16:creationId xmlns:a16="http://schemas.microsoft.com/office/drawing/2014/main" id="{53A6320D-8DDB-BD45-8E34-E9D09EA410DA}"/>
              </a:ext>
            </a:extLst>
          </p:cNvPr>
          <p:cNvSpPr/>
          <p:nvPr/>
        </p:nvSpPr>
        <p:spPr>
          <a:xfrm>
            <a:off x="5641521" y="3220171"/>
            <a:ext cx="922020" cy="937260"/>
          </a:xfrm>
          <a:prstGeom prst="ellipse">
            <a:avLst/>
          </a:prstGeom>
          <a:ln w="635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vs</a:t>
            </a:r>
            <a:endParaRPr lang="en-US" dirty="0"/>
          </a:p>
        </p:txBody>
      </p:sp>
      <p:sp>
        <p:nvSpPr>
          <p:cNvPr id="11" name="TextBox 10">
            <a:extLst>
              <a:ext uri="{FF2B5EF4-FFF2-40B4-BE49-F238E27FC236}">
                <a16:creationId xmlns:a16="http://schemas.microsoft.com/office/drawing/2014/main" id="{2E6BF0FD-3D2E-4847-9F11-ABE5C6773470}"/>
              </a:ext>
            </a:extLst>
          </p:cNvPr>
          <p:cNvSpPr txBox="1"/>
          <p:nvPr/>
        </p:nvSpPr>
        <p:spPr>
          <a:xfrm>
            <a:off x="9104423" y="2236067"/>
            <a:ext cx="2057400" cy="646331"/>
          </a:xfrm>
          <a:prstGeom prst="rect">
            <a:avLst/>
          </a:prstGeom>
          <a:noFill/>
          <a:ln>
            <a:noFill/>
          </a:ln>
        </p:spPr>
        <p:txBody>
          <a:bodyPr wrap="square" rtlCol="0">
            <a:spAutoFit/>
          </a:bodyPr>
          <a:lstStyle/>
          <a:p>
            <a:r>
              <a:rPr lang="en-US" sz="3600" dirty="0">
                <a:solidFill>
                  <a:schemeClr val="bg1"/>
                </a:solidFill>
              </a:rPr>
              <a:t>DELIRIUM</a:t>
            </a:r>
          </a:p>
        </p:txBody>
      </p:sp>
      <p:sp>
        <p:nvSpPr>
          <p:cNvPr id="13" name="TextBox 12">
            <a:extLst>
              <a:ext uri="{FF2B5EF4-FFF2-40B4-BE49-F238E27FC236}">
                <a16:creationId xmlns:a16="http://schemas.microsoft.com/office/drawing/2014/main" id="{38496C85-821B-A14B-ACF0-9AF8BF669A5C}"/>
              </a:ext>
            </a:extLst>
          </p:cNvPr>
          <p:cNvSpPr txBox="1"/>
          <p:nvPr/>
        </p:nvSpPr>
        <p:spPr>
          <a:xfrm>
            <a:off x="584234" y="2218049"/>
            <a:ext cx="2520587" cy="646331"/>
          </a:xfrm>
          <a:prstGeom prst="rect">
            <a:avLst/>
          </a:prstGeom>
          <a:noFill/>
        </p:spPr>
        <p:txBody>
          <a:bodyPr wrap="square">
            <a:spAutoFit/>
          </a:bodyPr>
          <a:lstStyle/>
          <a:p>
            <a:r>
              <a:rPr lang="en-US" sz="3600" dirty="0">
                <a:solidFill>
                  <a:schemeClr val="bg1"/>
                </a:solidFill>
              </a:rPr>
              <a:t>DEMENTIA</a:t>
            </a:r>
          </a:p>
        </p:txBody>
      </p:sp>
      <p:sp>
        <p:nvSpPr>
          <p:cNvPr id="14" name="TextBox 13">
            <a:extLst>
              <a:ext uri="{FF2B5EF4-FFF2-40B4-BE49-F238E27FC236}">
                <a16:creationId xmlns:a16="http://schemas.microsoft.com/office/drawing/2014/main" id="{E0EB3F87-18C6-D440-B969-E6847BA19DA4}"/>
              </a:ext>
            </a:extLst>
          </p:cNvPr>
          <p:cNvSpPr txBox="1"/>
          <p:nvPr/>
        </p:nvSpPr>
        <p:spPr>
          <a:xfrm>
            <a:off x="771333" y="2801431"/>
            <a:ext cx="2520586" cy="1569660"/>
          </a:xfrm>
          <a:prstGeom prst="rect">
            <a:avLst/>
          </a:prstGeom>
          <a:noFill/>
        </p:spPr>
        <p:txBody>
          <a:bodyPr wrap="square">
            <a:spAutoFit/>
          </a:bodyPr>
          <a:lstStyle/>
          <a:p>
            <a:r>
              <a:rPr lang="en-US" sz="2400" dirty="0">
                <a:solidFill>
                  <a:schemeClr val="bg1"/>
                </a:solidFill>
              </a:rPr>
              <a:t>Chronic/Insidious</a:t>
            </a:r>
          </a:p>
          <a:p>
            <a:r>
              <a:rPr lang="en-US" sz="2400" dirty="0">
                <a:solidFill>
                  <a:schemeClr val="bg1"/>
                </a:solidFill>
              </a:rPr>
              <a:t>Progressive</a:t>
            </a:r>
          </a:p>
          <a:p>
            <a:r>
              <a:rPr lang="en-US" sz="2400" dirty="0">
                <a:solidFill>
                  <a:schemeClr val="bg1"/>
                </a:solidFill>
              </a:rPr>
              <a:t>Preserved LOC</a:t>
            </a:r>
          </a:p>
          <a:p>
            <a:r>
              <a:rPr lang="en-US" sz="2400" dirty="0">
                <a:solidFill>
                  <a:schemeClr val="bg1"/>
                </a:solidFill>
              </a:rPr>
              <a:t>Memory</a:t>
            </a:r>
          </a:p>
        </p:txBody>
      </p:sp>
      <p:sp>
        <p:nvSpPr>
          <p:cNvPr id="15" name="TextBox 14">
            <a:extLst>
              <a:ext uri="{FF2B5EF4-FFF2-40B4-BE49-F238E27FC236}">
                <a16:creationId xmlns:a16="http://schemas.microsoft.com/office/drawing/2014/main" id="{90B17811-CEE6-6D4B-9C02-D7AC7F96BDFB}"/>
              </a:ext>
            </a:extLst>
          </p:cNvPr>
          <p:cNvSpPr txBox="1"/>
          <p:nvPr/>
        </p:nvSpPr>
        <p:spPr>
          <a:xfrm>
            <a:off x="9365206" y="2780119"/>
            <a:ext cx="2057401" cy="1569660"/>
          </a:xfrm>
          <a:prstGeom prst="rect">
            <a:avLst/>
          </a:prstGeom>
          <a:noFill/>
        </p:spPr>
        <p:txBody>
          <a:bodyPr wrap="square">
            <a:spAutoFit/>
          </a:bodyPr>
          <a:lstStyle/>
          <a:p>
            <a:r>
              <a:rPr lang="en-US" sz="2400" dirty="0">
                <a:solidFill>
                  <a:schemeClr val="bg1"/>
                </a:solidFill>
              </a:rPr>
              <a:t>Acute</a:t>
            </a:r>
          </a:p>
          <a:p>
            <a:r>
              <a:rPr lang="en-US" sz="2400" dirty="0">
                <a:solidFill>
                  <a:schemeClr val="bg1"/>
                </a:solidFill>
              </a:rPr>
              <a:t>Fluctuating</a:t>
            </a:r>
          </a:p>
          <a:p>
            <a:r>
              <a:rPr lang="en-US" sz="2400" dirty="0">
                <a:solidFill>
                  <a:schemeClr val="bg1"/>
                </a:solidFill>
              </a:rPr>
              <a:t>Altered LOC</a:t>
            </a:r>
          </a:p>
          <a:p>
            <a:r>
              <a:rPr lang="en-US" sz="2400" dirty="0">
                <a:solidFill>
                  <a:schemeClr val="bg1"/>
                </a:solidFill>
              </a:rPr>
              <a:t>Inattention</a:t>
            </a:r>
          </a:p>
        </p:txBody>
      </p:sp>
      <p:sp>
        <p:nvSpPr>
          <p:cNvPr id="16" name="Curved Right Arrow 15">
            <a:extLst>
              <a:ext uri="{FF2B5EF4-FFF2-40B4-BE49-F238E27FC236}">
                <a16:creationId xmlns:a16="http://schemas.microsoft.com/office/drawing/2014/main" id="{DB0A0B45-C02D-2143-BF86-A7E4132C0944}"/>
              </a:ext>
            </a:extLst>
          </p:cNvPr>
          <p:cNvSpPr/>
          <p:nvPr/>
        </p:nvSpPr>
        <p:spPr>
          <a:xfrm rot="16200000">
            <a:off x="5070574" y="876247"/>
            <a:ext cx="2103120" cy="9549193"/>
          </a:xfrm>
          <a:prstGeom prst="curvedRightArrow">
            <a:avLst>
              <a:gd name="adj1" fmla="val 25000"/>
              <a:gd name="adj2" fmla="val 59936"/>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87FD4D05-9505-0E48-A5DB-9E31ADB427CB}"/>
              </a:ext>
            </a:extLst>
          </p:cNvPr>
          <p:cNvSpPr txBox="1"/>
          <p:nvPr/>
        </p:nvSpPr>
        <p:spPr>
          <a:xfrm>
            <a:off x="4443247" y="6005629"/>
            <a:ext cx="3158147" cy="584775"/>
          </a:xfrm>
          <a:prstGeom prst="rect">
            <a:avLst/>
          </a:prstGeom>
          <a:noFill/>
        </p:spPr>
        <p:txBody>
          <a:bodyPr wrap="square" rtlCol="0">
            <a:spAutoFit/>
          </a:bodyPr>
          <a:lstStyle/>
          <a:p>
            <a:pPr algn="ctr"/>
            <a:r>
              <a:rPr lang="en-US" sz="3200" b="1" dirty="0">
                <a:solidFill>
                  <a:schemeClr val="bg1"/>
                </a:solidFill>
              </a:rPr>
              <a:t>Increased risk</a:t>
            </a:r>
          </a:p>
        </p:txBody>
      </p:sp>
      <p:sp>
        <p:nvSpPr>
          <p:cNvPr id="19" name="TextBox 18">
            <a:extLst>
              <a:ext uri="{FF2B5EF4-FFF2-40B4-BE49-F238E27FC236}">
                <a16:creationId xmlns:a16="http://schemas.microsoft.com/office/drawing/2014/main" id="{50D67318-FE7B-C048-B97A-73493882AE6C}"/>
              </a:ext>
            </a:extLst>
          </p:cNvPr>
          <p:cNvSpPr txBox="1"/>
          <p:nvPr/>
        </p:nvSpPr>
        <p:spPr>
          <a:xfrm>
            <a:off x="4901564" y="303554"/>
            <a:ext cx="2498272" cy="523220"/>
          </a:xfrm>
          <a:prstGeom prst="rect">
            <a:avLst/>
          </a:prstGeom>
          <a:noFill/>
        </p:spPr>
        <p:txBody>
          <a:bodyPr wrap="square" rtlCol="0">
            <a:spAutoFit/>
          </a:bodyPr>
          <a:lstStyle/>
          <a:p>
            <a:pPr algn="ctr"/>
            <a:r>
              <a:rPr lang="en-US" sz="2800" b="1" dirty="0">
                <a:solidFill>
                  <a:schemeClr val="bg1"/>
                </a:solidFill>
              </a:rPr>
              <a:t> May lead to</a:t>
            </a:r>
          </a:p>
        </p:txBody>
      </p:sp>
      <p:sp>
        <p:nvSpPr>
          <p:cNvPr id="27" name="Curved Right Arrow 26">
            <a:extLst>
              <a:ext uri="{FF2B5EF4-FFF2-40B4-BE49-F238E27FC236}">
                <a16:creationId xmlns:a16="http://schemas.microsoft.com/office/drawing/2014/main" id="{F4AACF24-D49C-4F4C-9D7C-890520A7471F}"/>
              </a:ext>
            </a:extLst>
          </p:cNvPr>
          <p:cNvSpPr/>
          <p:nvPr/>
        </p:nvSpPr>
        <p:spPr>
          <a:xfrm rot="5400000">
            <a:off x="4761111" y="-3533027"/>
            <a:ext cx="2103120" cy="9509760"/>
          </a:xfrm>
          <a:prstGeom prst="curvedRightArrow">
            <a:avLst>
              <a:gd name="adj1" fmla="val 25000"/>
              <a:gd name="adj2" fmla="val 59936"/>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A5EF6893-A0A9-1EE3-539F-07F6EDBFC417}"/>
              </a:ext>
            </a:extLst>
          </p:cNvPr>
          <p:cNvSpPr>
            <a:spLocks noGrp="1"/>
          </p:cNvSpPr>
          <p:nvPr>
            <p:ph type="sldNum" sz="quarter" idx="12"/>
          </p:nvPr>
        </p:nvSpPr>
        <p:spPr/>
        <p:txBody>
          <a:bodyPr/>
          <a:lstStyle/>
          <a:p>
            <a:fld id="{F6D36576-85EA-B04E-81D6-3CCC80DA6FBA}" type="slidenum">
              <a:rPr lang="en-US" smtClean="0"/>
              <a:t>3</a:t>
            </a:fld>
            <a:endParaRPr lang="en-US"/>
          </a:p>
        </p:txBody>
      </p:sp>
    </p:spTree>
    <p:extLst>
      <p:ext uri="{BB962C8B-B14F-4D97-AF65-F5344CB8AC3E}">
        <p14:creationId xmlns:p14="http://schemas.microsoft.com/office/powerpoint/2010/main" val="1374874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7BFA-A2BA-EAED-887B-B6F3A3E83030}"/>
              </a:ext>
            </a:extLst>
          </p:cNvPr>
          <p:cNvSpPr>
            <a:spLocks noGrp="1"/>
          </p:cNvSpPr>
          <p:nvPr>
            <p:ph type="title"/>
          </p:nvPr>
        </p:nvSpPr>
        <p:spPr>
          <a:xfrm>
            <a:off x="614464" y="258120"/>
            <a:ext cx="10515600" cy="1325563"/>
          </a:xfrm>
        </p:spPr>
        <p:txBody>
          <a:bodyPr>
            <a:normAutofit/>
          </a:bodyPr>
          <a:lstStyle/>
          <a:p>
            <a:r>
              <a:rPr lang="en-US" dirty="0">
                <a:latin typeface="+mn-lt"/>
              </a:rPr>
              <a:t>Diffusion Tensor Imaging</a:t>
            </a:r>
          </a:p>
        </p:txBody>
      </p:sp>
      <p:sp>
        <p:nvSpPr>
          <p:cNvPr id="3" name="Content Placeholder 2">
            <a:extLst>
              <a:ext uri="{FF2B5EF4-FFF2-40B4-BE49-F238E27FC236}">
                <a16:creationId xmlns:a16="http://schemas.microsoft.com/office/drawing/2014/main" id="{BCB4B47C-A8A6-F0D0-1AEE-516191393839}"/>
              </a:ext>
            </a:extLst>
          </p:cNvPr>
          <p:cNvSpPr>
            <a:spLocks noGrp="1"/>
          </p:cNvSpPr>
          <p:nvPr>
            <p:ph idx="1"/>
          </p:nvPr>
        </p:nvSpPr>
        <p:spPr>
          <a:xfrm>
            <a:off x="480822" y="1410511"/>
            <a:ext cx="5514807" cy="4655109"/>
          </a:xfrm>
        </p:spPr>
        <p:txBody>
          <a:bodyPr>
            <a:normAutofit/>
          </a:bodyPr>
          <a:lstStyle/>
          <a:p>
            <a:pPr>
              <a:spcBef>
                <a:spcPts val="0"/>
              </a:spcBef>
            </a:pPr>
            <a:r>
              <a:rPr lang="en-US" sz="2600" dirty="0"/>
              <a:t>Patients undergoing elective cardiac surgery (n=116)</a:t>
            </a:r>
          </a:p>
          <a:p>
            <a:pPr>
              <a:spcBef>
                <a:spcPts val="0"/>
              </a:spcBef>
            </a:pPr>
            <a:r>
              <a:rPr lang="en-US" sz="2600" dirty="0"/>
              <a:t>Delirium assessed daily using DSM-IV-TR criteria</a:t>
            </a:r>
          </a:p>
          <a:p>
            <a:pPr>
              <a:spcBef>
                <a:spcPts val="0"/>
              </a:spcBef>
            </a:pPr>
            <a:r>
              <a:rPr lang="en-US" sz="2600" dirty="0"/>
              <a:t>delirious patients (n=19, 16.4%) demonstrated significant reduction in FA in many areas</a:t>
            </a:r>
          </a:p>
          <a:p>
            <a:pPr>
              <a:spcBef>
                <a:spcPts val="0"/>
              </a:spcBef>
            </a:pPr>
            <a:r>
              <a:rPr lang="en-US" sz="2600" dirty="0"/>
              <a:t>Controlling for age - values in four clusters remain significant (p ≤ 0.01)</a:t>
            </a:r>
          </a:p>
          <a:p>
            <a:pPr lvl="1">
              <a:spcBef>
                <a:spcPts val="0"/>
              </a:spcBef>
            </a:pPr>
            <a:r>
              <a:rPr lang="en-US" sz="2000" dirty="0"/>
              <a:t>left </a:t>
            </a:r>
            <a:r>
              <a:rPr lang="en-US" sz="2000" dirty="0" err="1"/>
              <a:t>subgyrus</a:t>
            </a:r>
            <a:r>
              <a:rPr lang="en-US" sz="2000" dirty="0"/>
              <a:t> of frontal lobe</a:t>
            </a:r>
          </a:p>
          <a:p>
            <a:pPr lvl="1">
              <a:spcBef>
                <a:spcPts val="0"/>
              </a:spcBef>
            </a:pPr>
            <a:r>
              <a:rPr lang="en-US" sz="2000" dirty="0"/>
              <a:t>right cingulate gyrus</a:t>
            </a:r>
          </a:p>
          <a:p>
            <a:pPr lvl="1">
              <a:spcBef>
                <a:spcPts val="0"/>
              </a:spcBef>
            </a:pPr>
            <a:r>
              <a:rPr lang="en-US" sz="2000" dirty="0"/>
              <a:t>left ventral anterior nucleus of the thalamus  </a:t>
            </a:r>
          </a:p>
          <a:p>
            <a:pPr lvl="1">
              <a:spcBef>
                <a:spcPts val="0"/>
              </a:spcBef>
            </a:pPr>
            <a:r>
              <a:rPr lang="en-US" sz="2000" dirty="0"/>
              <a:t>corpus callosum</a:t>
            </a:r>
          </a:p>
        </p:txBody>
      </p:sp>
      <p:pic>
        <p:nvPicPr>
          <p:cNvPr id="9" name="Picture 8">
            <a:extLst>
              <a:ext uri="{FF2B5EF4-FFF2-40B4-BE49-F238E27FC236}">
                <a16:creationId xmlns:a16="http://schemas.microsoft.com/office/drawing/2014/main" id="{062D3C9D-2C4B-5479-3104-454526BF0274}"/>
              </a:ext>
            </a:extLst>
          </p:cNvPr>
          <p:cNvPicPr>
            <a:picLocks noChangeAspect="1"/>
          </p:cNvPicPr>
          <p:nvPr/>
        </p:nvPicPr>
        <p:blipFill rotWithShape="1">
          <a:blip r:embed="rId3"/>
          <a:srcRect l="10619" t="7658" r="10856" b="11083"/>
          <a:stretch/>
        </p:blipFill>
        <p:spPr>
          <a:xfrm>
            <a:off x="5995629" y="1299567"/>
            <a:ext cx="6153187" cy="4536532"/>
          </a:xfrm>
          <a:prstGeom prst="rect">
            <a:avLst/>
          </a:prstGeom>
        </p:spPr>
      </p:pic>
      <p:sp>
        <p:nvSpPr>
          <p:cNvPr id="10" name="TextBox 9">
            <a:extLst>
              <a:ext uri="{FF2B5EF4-FFF2-40B4-BE49-F238E27FC236}">
                <a16:creationId xmlns:a16="http://schemas.microsoft.com/office/drawing/2014/main" id="{5FC24CBA-6BA5-2A3B-B78C-28406FB772B5}"/>
              </a:ext>
            </a:extLst>
          </p:cNvPr>
          <p:cNvSpPr txBox="1"/>
          <p:nvPr/>
        </p:nvSpPr>
        <p:spPr>
          <a:xfrm>
            <a:off x="7847625" y="6321652"/>
            <a:ext cx="4344376" cy="369332"/>
          </a:xfrm>
          <a:prstGeom prst="rect">
            <a:avLst/>
          </a:prstGeom>
          <a:noFill/>
        </p:spPr>
        <p:txBody>
          <a:bodyPr wrap="square" rtlCol="0">
            <a:spAutoFit/>
          </a:bodyPr>
          <a:lstStyle/>
          <a:p>
            <a:r>
              <a:rPr lang="en-US" dirty="0"/>
              <a:t>Shioiri A et al. Am J Geriatr Psychiatry. 2010            </a:t>
            </a:r>
          </a:p>
        </p:txBody>
      </p:sp>
      <p:sp>
        <p:nvSpPr>
          <p:cNvPr id="4" name="TextBox 3">
            <a:extLst>
              <a:ext uri="{FF2B5EF4-FFF2-40B4-BE49-F238E27FC236}">
                <a16:creationId xmlns:a16="http://schemas.microsoft.com/office/drawing/2014/main" id="{1287791E-28BE-2884-C73E-7ABB95F27D87}"/>
              </a:ext>
            </a:extLst>
          </p:cNvPr>
          <p:cNvSpPr txBox="1"/>
          <p:nvPr/>
        </p:nvSpPr>
        <p:spPr>
          <a:xfrm>
            <a:off x="480822" y="5960521"/>
            <a:ext cx="7266433" cy="707886"/>
          </a:xfrm>
          <a:prstGeom prst="rect">
            <a:avLst/>
          </a:prstGeom>
          <a:noFill/>
          <a:ln>
            <a:solidFill>
              <a:schemeClr val="accent1"/>
            </a:solidFill>
          </a:ln>
        </p:spPr>
        <p:txBody>
          <a:bodyPr wrap="square" rtlCol="0">
            <a:spAutoFit/>
          </a:bodyPr>
          <a:lstStyle/>
          <a:p>
            <a:r>
              <a:rPr lang="en-US" sz="2000" i="1" dirty="0">
                <a:solidFill>
                  <a:schemeClr val="accent1">
                    <a:lumMod val="75000"/>
                  </a:schemeClr>
                </a:solidFill>
              </a:rPr>
              <a:t>Alterations in the microstructure of the WM may increase risk for delirium</a:t>
            </a:r>
          </a:p>
        </p:txBody>
      </p:sp>
      <p:sp>
        <p:nvSpPr>
          <p:cNvPr id="5" name="Slide Number Placeholder 4">
            <a:extLst>
              <a:ext uri="{FF2B5EF4-FFF2-40B4-BE49-F238E27FC236}">
                <a16:creationId xmlns:a16="http://schemas.microsoft.com/office/drawing/2014/main" id="{29A7B766-BD86-4156-CBA3-FB041B0991AE}"/>
              </a:ext>
            </a:extLst>
          </p:cNvPr>
          <p:cNvSpPr>
            <a:spLocks noGrp="1"/>
          </p:cNvSpPr>
          <p:nvPr>
            <p:ph type="sldNum" sz="quarter" idx="12"/>
          </p:nvPr>
        </p:nvSpPr>
        <p:spPr/>
        <p:txBody>
          <a:bodyPr/>
          <a:lstStyle/>
          <a:p>
            <a:fld id="{48D0106B-E0A5-C243-837E-E56FCD75C14E}" type="slidenum">
              <a:rPr lang="en-US" smtClean="0"/>
              <a:t>30</a:t>
            </a:fld>
            <a:endParaRPr lang="en-US" dirty="0"/>
          </a:p>
        </p:txBody>
      </p:sp>
    </p:spTree>
    <p:extLst>
      <p:ext uri="{BB962C8B-B14F-4D97-AF65-F5344CB8AC3E}">
        <p14:creationId xmlns:p14="http://schemas.microsoft.com/office/powerpoint/2010/main" val="2932587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4CBE-AA03-BA7D-96F4-ADE044FB203F}"/>
              </a:ext>
            </a:extLst>
          </p:cNvPr>
          <p:cNvSpPr>
            <a:spLocks noGrp="1"/>
          </p:cNvSpPr>
          <p:nvPr>
            <p:ph type="title"/>
          </p:nvPr>
        </p:nvSpPr>
        <p:spPr>
          <a:xfrm>
            <a:off x="581193" y="365125"/>
            <a:ext cx="10772607" cy="1325563"/>
          </a:xfrm>
        </p:spPr>
        <p:txBody>
          <a:bodyPr>
            <a:normAutofit/>
          </a:bodyPr>
          <a:lstStyle/>
          <a:p>
            <a:r>
              <a:rPr lang="en-US" dirty="0">
                <a:latin typeface="+mn-lt"/>
              </a:rPr>
              <a:t>Delirium duration is associated with white matter disruption </a:t>
            </a:r>
          </a:p>
        </p:txBody>
      </p:sp>
      <p:sp>
        <p:nvSpPr>
          <p:cNvPr id="3" name="Content Placeholder 2">
            <a:extLst>
              <a:ext uri="{FF2B5EF4-FFF2-40B4-BE49-F238E27FC236}">
                <a16:creationId xmlns:a16="http://schemas.microsoft.com/office/drawing/2014/main" id="{DDCE5840-4911-BA30-9732-B02BAD336317}"/>
              </a:ext>
            </a:extLst>
          </p:cNvPr>
          <p:cNvSpPr>
            <a:spLocks noGrp="1"/>
          </p:cNvSpPr>
          <p:nvPr>
            <p:ph idx="1"/>
          </p:nvPr>
        </p:nvSpPr>
        <p:spPr>
          <a:xfrm>
            <a:off x="581193" y="1716937"/>
            <a:ext cx="5192181" cy="4775938"/>
          </a:xfrm>
        </p:spPr>
        <p:txBody>
          <a:bodyPr anchor="t">
            <a:normAutofit fontScale="92500" lnSpcReduction="10000"/>
          </a:bodyPr>
          <a:lstStyle/>
          <a:p>
            <a:pPr>
              <a:spcBef>
                <a:spcPts val="0"/>
              </a:spcBef>
            </a:pPr>
            <a:r>
              <a:rPr lang="en-US" sz="2400" dirty="0"/>
              <a:t>Prospective, convenience sample of ICU survivors (n= 47)</a:t>
            </a:r>
          </a:p>
          <a:p>
            <a:pPr>
              <a:spcBef>
                <a:spcPts val="0"/>
              </a:spcBef>
            </a:pPr>
            <a:r>
              <a:rPr lang="en-US" sz="2400" dirty="0"/>
              <a:t>CAM-ICU performed twice daily up to 28 days.</a:t>
            </a:r>
          </a:p>
          <a:p>
            <a:pPr lvl="1">
              <a:spcBef>
                <a:spcPts val="0"/>
              </a:spcBef>
            </a:pPr>
            <a:r>
              <a:rPr lang="en-US" sz="2200" dirty="0"/>
              <a:t>N=32 (68%) with delirium</a:t>
            </a:r>
          </a:p>
          <a:p>
            <a:pPr>
              <a:spcBef>
                <a:spcPts val="0"/>
              </a:spcBef>
            </a:pPr>
            <a:r>
              <a:rPr lang="en-US" sz="2400" dirty="0"/>
              <a:t>MRI Brain at discharge and 3 months later</a:t>
            </a:r>
          </a:p>
          <a:p>
            <a:pPr>
              <a:spcBef>
                <a:spcPts val="0"/>
              </a:spcBef>
            </a:pPr>
            <a:r>
              <a:rPr lang="en-US" sz="2400" dirty="0"/>
              <a:t>MRI Brain found lower FA in association with longer delirium duration</a:t>
            </a:r>
          </a:p>
          <a:p>
            <a:pPr lvl="1">
              <a:spcBef>
                <a:spcPts val="0"/>
              </a:spcBef>
            </a:pPr>
            <a:r>
              <a:rPr lang="en-US" sz="2000" dirty="0"/>
              <a:t>genu (p = 0.04)</a:t>
            </a:r>
          </a:p>
          <a:p>
            <a:pPr lvl="1">
              <a:spcBef>
                <a:spcPts val="0"/>
              </a:spcBef>
            </a:pPr>
            <a:r>
              <a:rPr lang="en-US" sz="2000" dirty="0"/>
              <a:t>splenium of corpus callosum (p = 0.02) </a:t>
            </a:r>
          </a:p>
          <a:p>
            <a:pPr lvl="1">
              <a:spcBef>
                <a:spcPts val="0"/>
              </a:spcBef>
            </a:pPr>
            <a:r>
              <a:rPr lang="en-US" sz="2000" dirty="0"/>
              <a:t>anterior limb of the internal capsule (p = 0.01)</a:t>
            </a:r>
          </a:p>
          <a:p>
            <a:pPr lvl="1">
              <a:spcBef>
                <a:spcPts val="0"/>
              </a:spcBef>
            </a:pPr>
            <a:r>
              <a:rPr lang="en-US" sz="2000" dirty="0"/>
              <a:t>these associations persisted for 3 months in the genu (p = 0.02) and splenium (p = 0.04) of the corpus callosum after adjusting for age and sepsis</a:t>
            </a:r>
          </a:p>
          <a:p>
            <a:pPr>
              <a:spcBef>
                <a:spcPts val="0"/>
              </a:spcBef>
            </a:pPr>
            <a:r>
              <a:rPr lang="en-US" sz="2200" dirty="0"/>
              <a:t>Lower FA values were also associated with attention and verbal fluency </a:t>
            </a:r>
          </a:p>
        </p:txBody>
      </p:sp>
      <p:sp>
        <p:nvSpPr>
          <p:cNvPr id="4" name="TextBox 3">
            <a:extLst>
              <a:ext uri="{FF2B5EF4-FFF2-40B4-BE49-F238E27FC236}">
                <a16:creationId xmlns:a16="http://schemas.microsoft.com/office/drawing/2014/main" id="{8493B397-EA69-A56D-84EE-B24CA4E2CBE6}"/>
              </a:ext>
            </a:extLst>
          </p:cNvPr>
          <p:cNvSpPr txBox="1"/>
          <p:nvPr/>
        </p:nvSpPr>
        <p:spPr>
          <a:xfrm>
            <a:off x="8701064" y="6439139"/>
            <a:ext cx="3670107" cy="369332"/>
          </a:xfrm>
          <a:prstGeom prst="rect">
            <a:avLst/>
          </a:prstGeom>
          <a:noFill/>
        </p:spPr>
        <p:txBody>
          <a:bodyPr wrap="none" rtlCol="0">
            <a:spAutoFit/>
          </a:bodyPr>
          <a:lstStyle/>
          <a:p>
            <a:r>
              <a:rPr lang="en-US" b="0" i="0" dirty="0">
                <a:solidFill>
                  <a:srgbClr val="212121"/>
                </a:solidFill>
                <a:effectLst/>
                <a:latin typeface="system-ui"/>
              </a:rPr>
              <a:t>Morandi A et al. </a:t>
            </a:r>
            <a:r>
              <a:rPr lang="en-US" b="0" i="1" dirty="0">
                <a:solidFill>
                  <a:srgbClr val="212121"/>
                </a:solidFill>
                <a:effectLst/>
                <a:latin typeface="system-ui"/>
              </a:rPr>
              <a:t>Crit Care Med</a:t>
            </a:r>
            <a:r>
              <a:rPr lang="en-US" b="0" i="0" dirty="0">
                <a:solidFill>
                  <a:srgbClr val="212121"/>
                </a:solidFill>
                <a:effectLst/>
                <a:latin typeface="system-ui"/>
              </a:rPr>
              <a:t>. 2012</a:t>
            </a:r>
            <a:endParaRPr lang="en-US" dirty="0"/>
          </a:p>
        </p:txBody>
      </p:sp>
      <p:grpSp>
        <p:nvGrpSpPr>
          <p:cNvPr id="7" name="Group 6">
            <a:extLst>
              <a:ext uri="{FF2B5EF4-FFF2-40B4-BE49-F238E27FC236}">
                <a16:creationId xmlns:a16="http://schemas.microsoft.com/office/drawing/2014/main" id="{C1FAC633-5342-D4FD-D701-ABAC7B7C859C}"/>
              </a:ext>
            </a:extLst>
          </p:cNvPr>
          <p:cNvGrpSpPr>
            <a:grpSpLocks noChangeAspect="1"/>
          </p:cNvGrpSpPr>
          <p:nvPr/>
        </p:nvGrpSpPr>
        <p:grpSpPr>
          <a:xfrm>
            <a:off x="5605030" y="1163886"/>
            <a:ext cx="6386620" cy="3508086"/>
            <a:chOff x="2209800" y="2391539"/>
            <a:chExt cx="7978845" cy="4382674"/>
          </a:xfrm>
        </p:grpSpPr>
        <p:pic>
          <p:nvPicPr>
            <p:cNvPr id="5" name="Picture 4">
              <a:extLst>
                <a:ext uri="{FF2B5EF4-FFF2-40B4-BE49-F238E27FC236}">
                  <a16:creationId xmlns:a16="http://schemas.microsoft.com/office/drawing/2014/main" id="{B1B2DDC2-14BC-1F60-C60C-2214C6789F27}"/>
                </a:ext>
              </a:extLst>
            </p:cNvPr>
            <p:cNvPicPr>
              <a:picLocks noChangeAspect="1"/>
            </p:cNvPicPr>
            <p:nvPr/>
          </p:nvPicPr>
          <p:blipFill>
            <a:blip r:embed="rId2"/>
            <a:stretch>
              <a:fillRect/>
            </a:stretch>
          </p:blipFill>
          <p:spPr>
            <a:xfrm>
              <a:off x="2209800" y="2391539"/>
              <a:ext cx="7772400" cy="2074922"/>
            </a:xfrm>
            <a:prstGeom prst="rect">
              <a:avLst/>
            </a:prstGeom>
          </p:spPr>
        </p:pic>
        <p:pic>
          <p:nvPicPr>
            <p:cNvPr id="6" name="Picture 5">
              <a:extLst>
                <a:ext uri="{FF2B5EF4-FFF2-40B4-BE49-F238E27FC236}">
                  <a16:creationId xmlns:a16="http://schemas.microsoft.com/office/drawing/2014/main" id="{6269D4E0-EC44-4BCB-2854-510830C12232}"/>
                </a:ext>
              </a:extLst>
            </p:cNvPr>
            <p:cNvPicPr>
              <a:picLocks noChangeAspect="1"/>
            </p:cNvPicPr>
            <p:nvPr/>
          </p:nvPicPr>
          <p:blipFill>
            <a:blip r:embed="rId3"/>
            <a:stretch>
              <a:fillRect/>
            </a:stretch>
          </p:blipFill>
          <p:spPr>
            <a:xfrm>
              <a:off x="2416245" y="4466461"/>
              <a:ext cx="7772400" cy="2307752"/>
            </a:xfrm>
            <a:prstGeom prst="rect">
              <a:avLst/>
            </a:prstGeom>
          </p:spPr>
        </p:pic>
      </p:grpSp>
      <p:sp>
        <p:nvSpPr>
          <p:cNvPr id="8" name="TextBox 7">
            <a:extLst>
              <a:ext uri="{FF2B5EF4-FFF2-40B4-BE49-F238E27FC236}">
                <a16:creationId xmlns:a16="http://schemas.microsoft.com/office/drawing/2014/main" id="{EB1B0A70-4138-47D5-A9C0-90DE8561CE5E}"/>
              </a:ext>
            </a:extLst>
          </p:cNvPr>
          <p:cNvSpPr txBox="1"/>
          <p:nvPr/>
        </p:nvSpPr>
        <p:spPr>
          <a:xfrm>
            <a:off x="6096000" y="5125889"/>
            <a:ext cx="5738508" cy="923330"/>
          </a:xfrm>
          <a:prstGeom prst="rect">
            <a:avLst/>
          </a:prstGeom>
          <a:noFill/>
          <a:ln>
            <a:solidFill>
              <a:schemeClr val="accent1"/>
            </a:solidFill>
          </a:ln>
        </p:spPr>
        <p:txBody>
          <a:bodyPr wrap="square" rtlCol="0">
            <a:spAutoFit/>
          </a:bodyPr>
          <a:lstStyle/>
          <a:p>
            <a:r>
              <a:rPr lang="en-US" sz="1800" i="1" dirty="0">
                <a:solidFill>
                  <a:schemeClr val="accent1">
                    <a:lumMod val="75000"/>
                  </a:schemeClr>
                </a:solidFill>
                <a:effectLst/>
                <a:latin typeface="Calibri" panose="020F0502020204030204" pitchFamily="34" charset="0"/>
                <a:ea typeface="Times New Roman" panose="02020603050405020304" pitchFamily="18" charset="0"/>
              </a:rPr>
              <a:t>Compromised white matter integrity in areas of the brain involved in interhemispheric connectivity are associated with delirium</a:t>
            </a:r>
            <a:endParaRPr lang="en-US" i="1" dirty="0">
              <a:solidFill>
                <a:schemeClr val="accent1">
                  <a:lumMod val="75000"/>
                </a:schemeClr>
              </a:solidFill>
            </a:endParaRPr>
          </a:p>
        </p:txBody>
      </p:sp>
      <p:sp>
        <p:nvSpPr>
          <p:cNvPr id="9" name="Slide Number Placeholder 8">
            <a:extLst>
              <a:ext uri="{FF2B5EF4-FFF2-40B4-BE49-F238E27FC236}">
                <a16:creationId xmlns:a16="http://schemas.microsoft.com/office/drawing/2014/main" id="{183D4B9E-A087-47CF-B6A3-9D9A6B0A65B0}"/>
              </a:ext>
            </a:extLst>
          </p:cNvPr>
          <p:cNvSpPr>
            <a:spLocks noGrp="1"/>
          </p:cNvSpPr>
          <p:nvPr>
            <p:ph type="sldNum" sz="quarter" idx="12"/>
          </p:nvPr>
        </p:nvSpPr>
        <p:spPr/>
        <p:txBody>
          <a:bodyPr/>
          <a:lstStyle/>
          <a:p>
            <a:fld id="{48D0106B-E0A5-C243-837E-E56FCD75C14E}" type="slidenum">
              <a:rPr lang="en-US" smtClean="0"/>
              <a:t>31</a:t>
            </a:fld>
            <a:endParaRPr lang="en-US" dirty="0"/>
          </a:p>
        </p:txBody>
      </p:sp>
    </p:spTree>
    <p:extLst>
      <p:ext uri="{BB962C8B-B14F-4D97-AF65-F5344CB8AC3E}">
        <p14:creationId xmlns:p14="http://schemas.microsoft.com/office/powerpoint/2010/main" val="3659752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E254-463F-7CD0-4B9B-C8811F5D5007}"/>
              </a:ext>
            </a:extLst>
          </p:cNvPr>
          <p:cNvSpPr>
            <a:spLocks noGrp="1"/>
          </p:cNvSpPr>
          <p:nvPr>
            <p:ph type="title"/>
          </p:nvPr>
        </p:nvSpPr>
        <p:spPr>
          <a:xfrm>
            <a:off x="431800" y="365125"/>
            <a:ext cx="10922000" cy="1325563"/>
          </a:xfrm>
        </p:spPr>
        <p:txBody>
          <a:bodyPr>
            <a:normAutofit/>
          </a:bodyPr>
          <a:lstStyle/>
          <a:p>
            <a:r>
              <a:rPr lang="en-US" dirty="0">
                <a:latin typeface="+mn-lt"/>
              </a:rPr>
              <a:t>Diffusion tensor imaging identifies neural substrates of vulnerability to delirium</a:t>
            </a:r>
          </a:p>
        </p:txBody>
      </p:sp>
      <p:sp>
        <p:nvSpPr>
          <p:cNvPr id="3" name="Content Placeholder 2">
            <a:extLst>
              <a:ext uri="{FF2B5EF4-FFF2-40B4-BE49-F238E27FC236}">
                <a16:creationId xmlns:a16="http://schemas.microsoft.com/office/drawing/2014/main" id="{4CD62944-E426-0981-906C-C96218F208CF}"/>
              </a:ext>
            </a:extLst>
          </p:cNvPr>
          <p:cNvSpPr>
            <a:spLocks noGrp="1"/>
          </p:cNvSpPr>
          <p:nvPr>
            <p:ph idx="1"/>
          </p:nvPr>
        </p:nvSpPr>
        <p:spPr>
          <a:xfrm>
            <a:off x="6302643" y="1867226"/>
            <a:ext cx="5683926" cy="4665661"/>
          </a:xfrm>
        </p:spPr>
        <p:txBody>
          <a:bodyPr anchor="t">
            <a:normAutofit fontScale="92500" lnSpcReduction="10000"/>
          </a:bodyPr>
          <a:lstStyle/>
          <a:p>
            <a:pPr>
              <a:spcBef>
                <a:spcPts val="0"/>
              </a:spcBef>
            </a:pPr>
            <a:r>
              <a:rPr lang="en-US" sz="2400" dirty="0"/>
              <a:t>Prospective study of older adults undergoing elective surgery.  MRI sub-study (n=146; 136 completed DTI) </a:t>
            </a:r>
          </a:p>
          <a:p>
            <a:pPr>
              <a:spcBef>
                <a:spcPts val="0"/>
              </a:spcBef>
              <a:spcAft>
                <a:spcPts val="0"/>
              </a:spcAft>
            </a:pPr>
            <a:r>
              <a:rPr lang="en-US" sz="2400" dirty="0"/>
              <a:t>Delirium assessed daily post-op using CAM</a:t>
            </a:r>
          </a:p>
          <a:p>
            <a:pPr lvl="1">
              <a:spcBef>
                <a:spcPts val="0"/>
              </a:spcBef>
            </a:pPr>
            <a:r>
              <a:rPr lang="en-US" sz="1600" dirty="0"/>
              <a:t>29 (21%) developed POD </a:t>
            </a:r>
          </a:p>
          <a:p>
            <a:pPr>
              <a:spcBef>
                <a:spcPts val="0"/>
              </a:spcBef>
              <a:spcAft>
                <a:spcPts val="0"/>
              </a:spcAft>
            </a:pPr>
            <a:r>
              <a:rPr lang="en-US" sz="2400" dirty="0"/>
              <a:t> DTI abnormalities were associated with delirium incidence and severity (p &lt; 0.05)</a:t>
            </a:r>
          </a:p>
          <a:p>
            <a:pPr lvl="1">
              <a:spcBef>
                <a:spcPts val="0"/>
              </a:spcBef>
              <a:spcAft>
                <a:spcPts val="0"/>
              </a:spcAft>
            </a:pPr>
            <a:r>
              <a:rPr lang="en-US" sz="1600" dirty="0"/>
              <a:t>cerebellum</a:t>
            </a:r>
          </a:p>
          <a:p>
            <a:pPr lvl="1">
              <a:spcBef>
                <a:spcPts val="0"/>
              </a:spcBef>
              <a:spcAft>
                <a:spcPts val="0"/>
              </a:spcAft>
            </a:pPr>
            <a:r>
              <a:rPr lang="en-US" sz="1600" dirty="0"/>
              <a:t>cingulum</a:t>
            </a:r>
          </a:p>
          <a:p>
            <a:pPr lvl="1">
              <a:spcBef>
                <a:spcPts val="0"/>
              </a:spcBef>
              <a:spcAft>
                <a:spcPts val="0"/>
              </a:spcAft>
            </a:pPr>
            <a:r>
              <a:rPr lang="en-US" sz="1600" dirty="0"/>
              <a:t>corpus callosum</a:t>
            </a:r>
          </a:p>
          <a:p>
            <a:pPr lvl="1">
              <a:spcBef>
                <a:spcPts val="0"/>
              </a:spcBef>
              <a:spcAft>
                <a:spcPts val="0"/>
              </a:spcAft>
            </a:pPr>
            <a:r>
              <a:rPr lang="en-US" sz="1600" dirty="0"/>
              <a:t>internal capsule</a:t>
            </a:r>
          </a:p>
          <a:p>
            <a:pPr lvl="1">
              <a:spcBef>
                <a:spcPts val="0"/>
              </a:spcBef>
              <a:spcAft>
                <a:spcPts val="0"/>
              </a:spcAft>
            </a:pPr>
            <a:r>
              <a:rPr lang="en-US" sz="1600" dirty="0"/>
              <a:t>thalamus</a:t>
            </a:r>
          </a:p>
          <a:p>
            <a:pPr lvl="1">
              <a:spcBef>
                <a:spcPts val="0"/>
              </a:spcBef>
              <a:spcAft>
                <a:spcPts val="0"/>
              </a:spcAft>
            </a:pPr>
            <a:r>
              <a:rPr lang="en-US" sz="1600" dirty="0"/>
              <a:t>basal forebrain</a:t>
            </a:r>
          </a:p>
          <a:p>
            <a:pPr lvl="1">
              <a:spcBef>
                <a:spcPts val="0"/>
              </a:spcBef>
            </a:pPr>
            <a:r>
              <a:rPr lang="en-US" sz="1600" dirty="0"/>
              <a:t>occipital, parietal and temporal lobes (including hippocampus)</a:t>
            </a:r>
          </a:p>
          <a:p>
            <a:pPr>
              <a:spcBef>
                <a:spcPts val="0"/>
              </a:spcBef>
            </a:pPr>
            <a:r>
              <a:rPr lang="en-US" sz="2400" dirty="0"/>
              <a:t>These effects persisted in the cerebellum, hippocampus, thalamus and basal forebrain after controlling for cognitive performance (p &lt; 0.05)</a:t>
            </a:r>
          </a:p>
        </p:txBody>
      </p:sp>
      <p:pic>
        <p:nvPicPr>
          <p:cNvPr id="6" name="Picture 5">
            <a:extLst>
              <a:ext uri="{FF2B5EF4-FFF2-40B4-BE49-F238E27FC236}">
                <a16:creationId xmlns:a16="http://schemas.microsoft.com/office/drawing/2014/main" id="{6E3D9B50-D1E9-8913-F797-9BA6F8F5780A}"/>
              </a:ext>
            </a:extLst>
          </p:cNvPr>
          <p:cNvPicPr>
            <a:picLocks noChangeAspect="1"/>
          </p:cNvPicPr>
          <p:nvPr/>
        </p:nvPicPr>
        <p:blipFill rotWithShape="1">
          <a:blip r:embed="rId2"/>
          <a:srcRect l="3339" t="2238" r="3497" b="14043"/>
          <a:stretch/>
        </p:blipFill>
        <p:spPr>
          <a:xfrm>
            <a:off x="431799" y="1684478"/>
            <a:ext cx="5870843" cy="4073641"/>
          </a:xfrm>
          <a:prstGeom prst="rect">
            <a:avLst/>
          </a:prstGeom>
        </p:spPr>
      </p:pic>
      <p:sp>
        <p:nvSpPr>
          <p:cNvPr id="7" name="TextBox 6">
            <a:extLst>
              <a:ext uri="{FF2B5EF4-FFF2-40B4-BE49-F238E27FC236}">
                <a16:creationId xmlns:a16="http://schemas.microsoft.com/office/drawing/2014/main" id="{690866BC-80DE-91F4-CA89-788F2962E62E}"/>
              </a:ext>
            </a:extLst>
          </p:cNvPr>
          <p:cNvSpPr txBox="1"/>
          <p:nvPr/>
        </p:nvSpPr>
        <p:spPr>
          <a:xfrm>
            <a:off x="8203099" y="6184935"/>
            <a:ext cx="2869247" cy="369332"/>
          </a:xfrm>
          <a:prstGeom prst="rect">
            <a:avLst/>
          </a:prstGeom>
          <a:noFill/>
        </p:spPr>
        <p:txBody>
          <a:bodyPr wrap="none" rtlCol="0">
            <a:spAutoFit/>
          </a:bodyPr>
          <a:lstStyle/>
          <a:p>
            <a:r>
              <a:rPr lang="en-US" b="0" i="0" dirty="0">
                <a:solidFill>
                  <a:srgbClr val="212121"/>
                </a:solidFill>
                <a:effectLst/>
                <a:latin typeface="system-ui"/>
              </a:rPr>
              <a:t>Cavallari M et al. </a:t>
            </a:r>
            <a:r>
              <a:rPr lang="en-US" b="0" i="1" dirty="0">
                <a:solidFill>
                  <a:srgbClr val="212121"/>
                </a:solidFill>
                <a:effectLst/>
                <a:latin typeface="system-ui"/>
              </a:rPr>
              <a:t>Brain</a:t>
            </a:r>
            <a:r>
              <a:rPr lang="en-US" b="0" i="0" dirty="0">
                <a:solidFill>
                  <a:srgbClr val="212121"/>
                </a:solidFill>
                <a:effectLst/>
                <a:latin typeface="system-ui"/>
              </a:rPr>
              <a:t>. 2016</a:t>
            </a:r>
            <a:endParaRPr lang="en-US" dirty="0"/>
          </a:p>
        </p:txBody>
      </p:sp>
      <p:pic>
        <p:nvPicPr>
          <p:cNvPr id="8" name="Picture 3" descr="A:\Administrative\PPG Operations\SAGES logo\SAGES logo.jpg">
            <a:extLst>
              <a:ext uri="{FF2B5EF4-FFF2-40B4-BE49-F238E27FC236}">
                <a16:creationId xmlns:a16="http://schemas.microsoft.com/office/drawing/2014/main" id="{E6A110D8-9116-1C55-C429-599A2BE5F7F2}"/>
              </a:ext>
            </a:extLst>
          </p:cNvPr>
          <p:cNvPicPr>
            <a:picLocks noChangeAspect="1" noChangeArrowheads="1"/>
          </p:cNvPicPr>
          <p:nvPr/>
        </p:nvPicPr>
        <p:blipFill>
          <a:blip r:embed="rId3" cstate="print"/>
          <a:srcRect/>
          <a:stretch>
            <a:fillRect/>
          </a:stretch>
        </p:blipFill>
        <p:spPr bwMode="auto">
          <a:xfrm>
            <a:off x="11072346" y="6034664"/>
            <a:ext cx="802154" cy="585572"/>
          </a:xfrm>
          <a:prstGeom prst="rect">
            <a:avLst/>
          </a:prstGeom>
          <a:noFill/>
        </p:spPr>
      </p:pic>
      <p:sp>
        <p:nvSpPr>
          <p:cNvPr id="10" name="TextBox 9">
            <a:extLst>
              <a:ext uri="{FF2B5EF4-FFF2-40B4-BE49-F238E27FC236}">
                <a16:creationId xmlns:a16="http://schemas.microsoft.com/office/drawing/2014/main" id="{577E2D7E-F86D-E651-BCA1-4764F3373DF2}"/>
              </a:ext>
            </a:extLst>
          </p:cNvPr>
          <p:cNvSpPr txBox="1"/>
          <p:nvPr/>
        </p:nvSpPr>
        <p:spPr>
          <a:xfrm>
            <a:off x="431799" y="6004284"/>
            <a:ext cx="5870843" cy="646331"/>
          </a:xfrm>
          <a:prstGeom prst="rect">
            <a:avLst/>
          </a:prstGeom>
          <a:noFill/>
          <a:ln>
            <a:solidFill>
              <a:schemeClr val="accent1"/>
            </a:solidFill>
          </a:ln>
        </p:spPr>
        <p:txBody>
          <a:bodyPr wrap="square" rtlCol="0">
            <a:spAutoFit/>
          </a:bodyPr>
          <a:lstStyle/>
          <a:p>
            <a:r>
              <a:rPr lang="en-US" i="1" dirty="0">
                <a:solidFill>
                  <a:schemeClr val="accent1">
                    <a:lumMod val="75000"/>
                  </a:schemeClr>
                </a:solidFill>
                <a:latin typeface="AdvP0036"/>
              </a:rPr>
              <a:t>S</a:t>
            </a:r>
            <a:r>
              <a:rPr lang="en-US" sz="1800" i="1" dirty="0">
                <a:solidFill>
                  <a:schemeClr val="accent1">
                    <a:lumMod val="75000"/>
                  </a:schemeClr>
                </a:solidFill>
                <a:effectLst/>
                <a:latin typeface="AdvP0036"/>
              </a:rPr>
              <a:t>tructural dysconnectivity and microstructural tissue changes can predispose to delirium under the stress of surgery</a:t>
            </a:r>
            <a:endParaRPr lang="en-US" i="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207763FE-159C-64CF-17CA-76A8141492E4}"/>
              </a:ext>
            </a:extLst>
          </p:cNvPr>
          <p:cNvSpPr>
            <a:spLocks noGrp="1"/>
          </p:cNvSpPr>
          <p:nvPr>
            <p:ph type="sldNum" sz="quarter" idx="12"/>
          </p:nvPr>
        </p:nvSpPr>
        <p:spPr/>
        <p:txBody>
          <a:bodyPr/>
          <a:lstStyle/>
          <a:p>
            <a:fld id="{48D0106B-E0A5-C243-837E-E56FCD75C14E}" type="slidenum">
              <a:rPr lang="en-US" smtClean="0"/>
              <a:t>32</a:t>
            </a:fld>
            <a:endParaRPr lang="en-US" dirty="0"/>
          </a:p>
        </p:txBody>
      </p:sp>
    </p:spTree>
    <p:extLst>
      <p:ext uri="{BB962C8B-B14F-4D97-AF65-F5344CB8AC3E}">
        <p14:creationId xmlns:p14="http://schemas.microsoft.com/office/powerpoint/2010/main" val="2493301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079A310-61AB-CF50-DF96-0622C6D76256}"/>
              </a:ext>
            </a:extLst>
          </p:cNvPr>
          <p:cNvPicPr>
            <a:picLocks noGrp="1" noChangeAspect="1"/>
          </p:cNvPicPr>
          <p:nvPr>
            <p:ph sz="half" idx="2"/>
          </p:nvPr>
        </p:nvPicPr>
        <p:blipFill rotWithShape="1">
          <a:blip r:embed="rId2"/>
          <a:srcRect l="5957" b="13789"/>
          <a:stretch/>
        </p:blipFill>
        <p:spPr>
          <a:xfrm>
            <a:off x="6096000" y="2452598"/>
            <a:ext cx="5983266" cy="3117663"/>
          </a:xfrm>
          <a:prstGeom prst="rect">
            <a:avLst/>
          </a:prstGeom>
        </p:spPr>
      </p:pic>
      <p:sp>
        <p:nvSpPr>
          <p:cNvPr id="2" name="Title 1">
            <a:extLst>
              <a:ext uri="{FF2B5EF4-FFF2-40B4-BE49-F238E27FC236}">
                <a16:creationId xmlns:a16="http://schemas.microsoft.com/office/drawing/2014/main" id="{FE733330-B6BB-5085-47A2-334887DF1A7C}"/>
              </a:ext>
            </a:extLst>
          </p:cNvPr>
          <p:cNvSpPr>
            <a:spLocks noGrp="1"/>
          </p:cNvSpPr>
          <p:nvPr>
            <p:ph type="title"/>
          </p:nvPr>
        </p:nvSpPr>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MRI brain phenotypes might predict delirium</a:t>
            </a:r>
            <a:endParaRPr lang="en-US" dirty="0"/>
          </a:p>
        </p:txBody>
      </p:sp>
      <p:sp>
        <p:nvSpPr>
          <p:cNvPr id="7" name="Content Placeholder 6">
            <a:extLst>
              <a:ext uri="{FF2B5EF4-FFF2-40B4-BE49-F238E27FC236}">
                <a16:creationId xmlns:a16="http://schemas.microsoft.com/office/drawing/2014/main" id="{3D47F34C-9E45-979E-6714-EF5E183F1EA6}"/>
              </a:ext>
            </a:extLst>
          </p:cNvPr>
          <p:cNvSpPr>
            <a:spLocks noGrp="1"/>
          </p:cNvSpPr>
          <p:nvPr>
            <p:ph sz="half" idx="1"/>
          </p:nvPr>
        </p:nvSpPr>
        <p:spPr>
          <a:xfrm>
            <a:off x="581192" y="1529986"/>
            <a:ext cx="5514808" cy="4962889"/>
          </a:xfrm>
        </p:spPr>
        <p:txBody>
          <a:bodyPr anchor="t">
            <a:normAutofit/>
          </a:bodyPr>
          <a:lstStyle/>
          <a:p>
            <a:pPr>
              <a:spcBef>
                <a:spcPts val="0"/>
              </a:spcBef>
            </a:pPr>
            <a:r>
              <a:rPr lang="en-US" sz="2200" dirty="0"/>
              <a:t>Observational longitudinal exploratory multi-centre study </a:t>
            </a:r>
          </a:p>
          <a:p>
            <a:pPr>
              <a:spcBef>
                <a:spcPts val="0"/>
              </a:spcBef>
            </a:pPr>
            <a:r>
              <a:rPr lang="en-US" sz="2200" dirty="0"/>
              <a:t>Older adults scheduled for elective surgery (n=161)</a:t>
            </a:r>
          </a:p>
          <a:p>
            <a:pPr>
              <a:spcBef>
                <a:spcPts val="0"/>
              </a:spcBef>
            </a:pPr>
            <a:r>
              <a:rPr lang="en-US" sz="2200" dirty="0"/>
              <a:t>MRI obtained at baseline;  hierarchical clustering approach to analyze brain MRI markers (</a:t>
            </a:r>
            <a:r>
              <a:rPr lang="en-US" sz="2200" dirty="0">
                <a:effectLst/>
                <a:latin typeface="Calibri" panose="020F0502020204030204" pitchFamily="34" charset="0"/>
                <a:ea typeface="Calibri" panose="020F0502020204030204" pitchFamily="34" charset="0"/>
                <a:cs typeface="Times New Roman" panose="02020603050405020304" pitchFamily="18" charset="0"/>
              </a:rPr>
              <a:t>brain volumes, WMH, brain infarcts and perfusion); </a:t>
            </a:r>
            <a:r>
              <a:rPr lang="en-US" sz="2200" dirty="0"/>
              <a:t>participants assigned to one of six phenotypes</a:t>
            </a:r>
          </a:p>
          <a:p>
            <a:pPr>
              <a:spcBef>
                <a:spcPts val="0"/>
              </a:spcBef>
            </a:pPr>
            <a:r>
              <a:rPr lang="en-US" sz="2200" dirty="0"/>
              <a:t>Delirium measures: CAM, CAM-ICU, NuDESC, chart review</a:t>
            </a:r>
          </a:p>
          <a:p>
            <a:pPr lvl="1">
              <a:spcBef>
                <a:spcPts val="0"/>
              </a:spcBef>
            </a:pPr>
            <a:r>
              <a:rPr lang="en-US" sz="1900" dirty="0"/>
              <a:t>24 (15%) developed delirium.</a:t>
            </a:r>
          </a:p>
          <a:p>
            <a:pPr>
              <a:spcBef>
                <a:spcPts val="0"/>
              </a:spcBef>
            </a:pPr>
            <a:r>
              <a:rPr lang="en-US" sz="2200" dirty="0"/>
              <a:t>Logistic regression analysis for multi-burden pathology associated with delirium (n = 15 (9%), odds ratio (95% confidence interval): 3.8 (1.1–13.0). </a:t>
            </a:r>
          </a:p>
          <a:p>
            <a:endParaRPr lang="en-US" dirty="0"/>
          </a:p>
        </p:txBody>
      </p:sp>
      <p:sp>
        <p:nvSpPr>
          <p:cNvPr id="4" name="TextBox 3">
            <a:extLst>
              <a:ext uri="{FF2B5EF4-FFF2-40B4-BE49-F238E27FC236}">
                <a16:creationId xmlns:a16="http://schemas.microsoft.com/office/drawing/2014/main" id="{297ADE14-9653-9DC3-994E-8224A4D402A0}"/>
              </a:ext>
            </a:extLst>
          </p:cNvPr>
          <p:cNvSpPr txBox="1"/>
          <p:nvPr/>
        </p:nvSpPr>
        <p:spPr>
          <a:xfrm>
            <a:off x="8064419" y="6041407"/>
            <a:ext cx="3546389" cy="369332"/>
          </a:xfrm>
          <a:prstGeom prst="rect">
            <a:avLst/>
          </a:prstGeom>
          <a:noFill/>
        </p:spPr>
        <p:txBody>
          <a:bodyPr wrap="square" rtlCol="0">
            <a:spAutoFit/>
          </a:bodyPr>
          <a:lstStyle/>
          <a:p>
            <a:pPr algn="r"/>
            <a:r>
              <a:rPr lang="en-US" b="0" i="0" dirty="0">
                <a:solidFill>
                  <a:srgbClr val="212121"/>
                </a:solidFill>
                <a:effectLst/>
                <a:latin typeface="system-ui"/>
              </a:rPr>
              <a:t>Kant et al. </a:t>
            </a:r>
            <a:r>
              <a:rPr lang="en-US" b="0" i="1" dirty="0">
                <a:solidFill>
                  <a:srgbClr val="212121"/>
                </a:solidFill>
                <a:effectLst/>
                <a:latin typeface="system-ui"/>
              </a:rPr>
              <a:t>Neurobiol Aging</a:t>
            </a:r>
            <a:r>
              <a:rPr lang="en-US" b="0" i="0" dirty="0">
                <a:solidFill>
                  <a:srgbClr val="212121"/>
                </a:solidFill>
                <a:effectLst/>
                <a:latin typeface="system-ui"/>
              </a:rPr>
              <a:t>. 2021</a:t>
            </a:r>
            <a:endParaRPr lang="en-US" dirty="0"/>
          </a:p>
        </p:txBody>
      </p:sp>
      <p:pic>
        <p:nvPicPr>
          <p:cNvPr id="8" name="Picture 7">
            <a:extLst>
              <a:ext uri="{FF2B5EF4-FFF2-40B4-BE49-F238E27FC236}">
                <a16:creationId xmlns:a16="http://schemas.microsoft.com/office/drawing/2014/main" id="{F4F08E66-6209-7BC6-2784-1941B04DD3E7}"/>
              </a:ext>
            </a:extLst>
          </p:cNvPr>
          <p:cNvPicPr>
            <a:picLocks noChangeAspect="1"/>
          </p:cNvPicPr>
          <p:nvPr/>
        </p:nvPicPr>
        <p:blipFill>
          <a:blip r:embed="rId3"/>
          <a:stretch>
            <a:fillRect/>
          </a:stretch>
        </p:blipFill>
        <p:spPr>
          <a:xfrm>
            <a:off x="9514023" y="1376579"/>
            <a:ext cx="1396393" cy="469477"/>
          </a:xfrm>
          <a:prstGeom prst="rect">
            <a:avLst/>
          </a:prstGeom>
        </p:spPr>
      </p:pic>
      <p:sp>
        <p:nvSpPr>
          <p:cNvPr id="3" name="TextBox 2">
            <a:extLst>
              <a:ext uri="{FF2B5EF4-FFF2-40B4-BE49-F238E27FC236}">
                <a16:creationId xmlns:a16="http://schemas.microsoft.com/office/drawing/2014/main" id="{3C03E5EC-CC47-6F83-6A40-B0A95B7B1173}"/>
              </a:ext>
            </a:extLst>
          </p:cNvPr>
          <p:cNvSpPr txBox="1"/>
          <p:nvPr/>
        </p:nvSpPr>
        <p:spPr>
          <a:xfrm>
            <a:off x="7178040" y="2857500"/>
            <a:ext cx="588623" cy="261610"/>
          </a:xfrm>
          <a:prstGeom prst="rect">
            <a:avLst/>
          </a:prstGeom>
          <a:noFill/>
        </p:spPr>
        <p:txBody>
          <a:bodyPr wrap="none" rtlCol="0">
            <a:spAutoFit/>
          </a:bodyPr>
          <a:lstStyle/>
          <a:p>
            <a:r>
              <a:rPr lang="en-US" sz="1100" dirty="0"/>
              <a:t>N=103</a:t>
            </a:r>
          </a:p>
        </p:txBody>
      </p:sp>
      <p:sp>
        <p:nvSpPr>
          <p:cNvPr id="5" name="TextBox 4">
            <a:extLst>
              <a:ext uri="{FF2B5EF4-FFF2-40B4-BE49-F238E27FC236}">
                <a16:creationId xmlns:a16="http://schemas.microsoft.com/office/drawing/2014/main" id="{C6AF8B75-47E1-5C3F-5B5C-76B7A33AB77D}"/>
              </a:ext>
            </a:extLst>
          </p:cNvPr>
          <p:cNvSpPr txBox="1"/>
          <p:nvPr/>
        </p:nvSpPr>
        <p:spPr>
          <a:xfrm>
            <a:off x="7181246" y="3462222"/>
            <a:ext cx="518091" cy="261610"/>
          </a:xfrm>
          <a:prstGeom prst="rect">
            <a:avLst/>
          </a:prstGeom>
          <a:noFill/>
        </p:spPr>
        <p:txBody>
          <a:bodyPr wrap="none" rtlCol="0">
            <a:spAutoFit/>
          </a:bodyPr>
          <a:lstStyle/>
          <a:p>
            <a:r>
              <a:rPr lang="en-US" sz="1100" dirty="0"/>
              <a:t>N=34</a:t>
            </a:r>
          </a:p>
        </p:txBody>
      </p:sp>
      <p:sp>
        <p:nvSpPr>
          <p:cNvPr id="6" name="TextBox 5">
            <a:extLst>
              <a:ext uri="{FF2B5EF4-FFF2-40B4-BE49-F238E27FC236}">
                <a16:creationId xmlns:a16="http://schemas.microsoft.com/office/drawing/2014/main" id="{BF822A74-9EAD-B3F6-07ED-5E094EC2813A}"/>
              </a:ext>
            </a:extLst>
          </p:cNvPr>
          <p:cNvSpPr txBox="1"/>
          <p:nvPr/>
        </p:nvSpPr>
        <p:spPr>
          <a:xfrm>
            <a:off x="7180330" y="4090235"/>
            <a:ext cx="447558" cy="261610"/>
          </a:xfrm>
          <a:prstGeom prst="rect">
            <a:avLst/>
          </a:prstGeom>
          <a:noFill/>
        </p:spPr>
        <p:txBody>
          <a:bodyPr wrap="none" rtlCol="0">
            <a:spAutoFit/>
          </a:bodyPr>
          <a:lstStyle/>
          <a:p>
            <a:r>
              <a:rPr lang="en-US" sz="1100" dirty="0"/>
              <a:t>N=9</a:t>
            </a:r>
          </a:p>
        </p:txBody>
      </p:sp>
      <p:sp>
        <p:nvSpPr>
          <p:cNvPr id="9" name="TextBox 8">
            <a:extLst>
              <a:ext uri="{FF2B5EF4-FFF2-40B4-BE49-F238E27FC236}">
                <a16:creationId xmlns:a16="http://schemas.microsoft.com/office/drawing/2014/main" id="{1E4A0A6E-7441-C51C-1173-E1E48162389A}"/>
              </a:ext>
            </a:extLst>
          </p:cNvPr>
          <p:cNvSpPr txBox="1"/>
          <p:nvPr/>
        </p:nvSpPr>
        <p:spPr>
          <a:xfrm>
            <a:off x="7143460" y="4626059"/>
            <a:ext cx="521297" cy="261610"/>
          </a:xfrm>
          <a:prstGeom prst="rect">
            <a:avLst/>
          </a:prstGeom>
          <a:noFill/>
        </p:spPr>
        <p:txBody>
          <a:bodyPr wrap="none" rtlCol="0">
            <a:spAutoFit/>
          </a:bodyPr>
          <a:lstStyle/>
          <a:p>
            <a:r>
              <a:rPr lang="en-US" sz="1100" dirty="0"/>
              <a:t>N=1</a:t>
            </a:r>
            <a:r>
              <a:rPr lang="en-US" sz="1100" i="1" dirty="0"/>
              <a:t>5</a:t>
            </a:r>
            <a:endParaRPr lang="en-US" sz="1100" dirty="0"/>
          </a:p>
        </p:txBody>
      </p:sp>
      <p:sp>
        <p:nvSpPr>
          <p:cNvPr id="11" name="Slide Number Placeholder 10">
            <a:extLst>
              <a:ext uri="{FF2B5EF4-FFF2-40B4-BE49-F238E27FC236}">
                <a16:creationId xmlns:a16="http://schemas.microsoft.com/office/drawing/2014/main" id="{8991D6A5-1C83-70A1-6EE3-573E2E829ACF}"/>
              </a:ext>
            </a:extLst>
          </p:cNvPr>
          <p:cNvSpPr>
            <a:spLocks noGrp="1"/>
          </p:cNvSpPr>
          <p:nvPr>
            <p:ph type="sldNum" sz="quarter" idx="12"/>
          </p:nvPr>
        </p:nvSpPr>
        <p:spPr/>
        <p:txBody>
          <a:bodyPr/>
          <a:lstStyle/>
          <a:p>
            <a:fld id="{48D0106B-E0A5-C243-837E-E56FCD75C14E}" type="slidenum">
              <a:rPr lang="en-US" smtClean="0"/>
              <a:t>33</a:t>
            </a:fld>
            <a:endParaRPr lang="en-US" dirty="0"/>
          </a:p>
        </p:txBody>
      </p:sp>
    </p:spTree>
    <p:extLst>
      <p:ext uri="{BB962C8B-B14F-4D97-AF65-F5344CB8AC3E}">
        <p14:creationId xmlns:p14="http://schemas.microsoft.com/office/powerpoint/2010/main" val="3080723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B852-F7C4-6595-492C-94F9CF173502}"/>
              </a:ext>
            </a:extLst>
          </p:cNvPr>
          <p:cNvSpPr>
            <a:spLocks noGrp="1"/>
          </p:cNvSpPr>
          <p:nvPr>
            <p:ph type="title"/>
          </p:nvPr>
        </p:nvSpPr>
        <p:spPr>
          <a:xfrm>
            <a:off x="577767" y="365125"/>
            <a:ext cx="10777621" cy="1325563"/>
          </a:xfrm>
        </p:spPr>
        <p:txBody>
          <a:bodyPr>
            <a:normAutofit/>
          </a:bodyPr>
          <a:lstStyle/>
          <a:p>
            <a:r>
              <a:rPr lang="en-US" dirty="0">
                <a:latin typeface="+mn-lt"/>
              </a:rPr>
              <a:t>Changes in cerebral perfusion </a:t>
            </a:r>
          </a:p>
        </p:txBody>
      </p:sp>
      <p:sp>
        <p:nvSpPr>
          <p:cNvPr id="4" name="Text Placeholder 3">
            <a:extLst>
              <a:ext uri="{FF2B5EF4-FFF2-40B4-BE49-F238E27FC236}">
                <a16:creationId xmlns:a16="http://schemas.microsoft.com/office/drawing/2014/main" id="{BBCA4790-68BE-4042-CDEB-96AA1344F119}"/>
              </a:ext>
            </a:extLst>
          </p:cNvPr>
          <p:cNvSpPr>
            <a:spLocks noGrp="1"/>
          </p:cNvSpPr>
          <p:nvPr>
            <p:ph type="body" idx="1"/>
          </p:nvPr>
        </p:nvSpPr>
        <p:spPr>
          <a:xfrm>
            <a:off x="577767" y="1557142"/>
            <a:ext cx="5087075" cy="536005"/>
          </a:xfrm>
        </p:spPr>
        <p:txBody>
          <a:bodyPr>
            <a:normAutofit fontScale="92500" lnSpcReduction="20000"/>
          </a:bodyPr>
          <a:lstStyle/>
          <a:p>
            <a:r>
              <a:rPr lang="en-US" dirty="0"/>
              <a:t>Transcranial Doppler </a:t>
            </a:r>
          </a:p>
        </p:txBody>
      </p:sp>
      <p:sp>
        <p:nvSpPr>
          <p:cNvPr id="3" name="Content Placeholder 2">
            <a:extLst>
              <a:ext uri="{FF2B5EF4-FFF2-40B4-BE49-F238E27FC236}">
                <a16:creationId xmlns:a16="http://schemas.microsoft.com/office/drawing/2014/main" id="{95AA6C3D-19FF-4C34-9A6C-214CFC3FEFE5}"/>
              </a:ext>
            </a:extLst>
          </p:cNvPr>
          <p:cNvSpPr>
            <a:spLocks noGrp="1"/>
          </p:cNvSpPr>
          <p:nvPr>
            <p:ph sz="half" idx="2"/>
          </p:nvPr>
        </p:nvSpPr>
        <p:spPr>
          <a:xfrm>
            <a:off x="529561" y="2192664"/>
            <a:ext cx="5393100" cy="2934999"/>
          </a:xfrm>
        </p:spPr>
        <p:txBody>
          <a:bodyPr>
            <a:normAutofit fontScale="77500" lnSpcReduction="20000"/>
          </a:bodyPr>
          <a:lstStyle/>
          <a:p>
            <a:r>
              <a:rPr lang="en-US" dirty="0"/>
              <a:t>The DSD group demonstrated lower FV compared to:</a:t>
            </a:r>
          </a:p>
          <a:p>
            <a:pPr lvl="1">
              <a:spcAft>
                <a:spcPts val="0"/>
              </a:spcAft>
            </a:pPr>
            <a:r>
              <a:rPr lang="en-US" sz="1700" dirty="0"/>
              <a:t>Alzheimer’s dementia (p = 0.04),</a:t>
            </a:r>
          </a:p>
          <a:p>
            <a:pPr lvl="1">
              <a:spcAft>
                <a:spcPts val="0"/>
              </a:spcAft>
            </a:pPr>
            <a:r>
              <a:rPr lang="en-US" sz="1700" dirty="0"/>
              <a:t>delirium alone (p = 0.009) </a:t>
            </a:r>
          </a:p>
          <a:p>
            <a:pPr lvl="1">
              <a:spcAft>
                <a:spcPts val="0"/>
              </a:spcAft>
            </a:pPr>
            <a:r>
              <a:rPr lang="en-US" sz="1700" dirty="0"/>
              <a:t> acute illness (p &lt; 0.001)</a:t>
            </a:r>
          </a:p>
          <a:p>
            <a:r>
              <a:rPr lang="en-US" dirty="0"/>
              <a:t>Mean FV increased post-delirium resolution (p = 0.006) Caplan et al., 2014.</a:t>
            </a:r>
          </a:p>
          <a:p>
            <a:r>
              <a:rPr lang="en-US" dirty="0"/>
              <a:t>Other studies in ICU patients also found that reduced blood flow could predict subsequent delirium (Pierrakos et al., 2014, Schramm et al., 2012, Pfister et al., 2008)</a:t>
            </a:r>
          </a:p>
        </p:txBody>
      </p:sp>
      <p:sp>
        <p:nvSpPr>
          <p:cNvPr id="5" name="Text Placeholder 4">
            <a:extLst>
              <a:ext uri="{FF2B5EF4-FFF2-40B4-BE49-F238E27FC236}">
                <a16:creationId xmlns:a16="http://schemas.microsoft.com/office/drawing/2014/main" id="{1CAFEE16-56EC-9884-523D-3E6953B87429}"/>
              </a:ext>
            </a:extLst>
          </p:cNvPr>
          <p:cNvSpPr>
            <a:spLocks noGrp="1"/>
          </p:cNvSpPr>
          <p:nvPr>
            <p:ph type="body" sz="quarter" idx="3"/>
          </p:nvPr>
        </p:nvSpPr>
        <p:spPr>
          <a:xfrm>
            <a:off x="6332545" y="1721889"/>
            <a:ext cx="5087073" cy="363255"/>
          </a:xfrm>
        </p:spPr>
        <p:txBody>
          <a:bodyPr anchor="t">
            <a:normAutofit fontScale="92500" lnSpcReduction="20000"/>
          </a:bodyPr>
          <a:lstStyle/>
          <a:p>
            <a:r>
              <a:rPr lang="en-US" dirty="0"/>
              <a:t>ASL-perfusion MRI</a:t>
            </a:r>
          </a:p>
        </p:txBody>
      </p:sp>
      <p:sp>
        <p:nvSpPr>
          <p:cNvPr id="6" name="Content Placeholder 5">
            <a:extLst>
              <a:ext uri="{FF2B5EF4-FFF2-40B4-BE49-F238E27FC236}">
                <a16:creationId xmlns:a16="http://schemas.microsoft.com/office/drawing/2014/main" id="{A10FC5A9-6F37-53B6-D895-BC56B5073C0A}"/>
              </a:ext>
            </a:extLst>
          </p:cNvPr>
          <p:cNvSpPr>
            <a:spLocks noGrp="1"/>
          </p:cNvSpPr>
          <p:nvPr>
            <p:ph sz="quarter" idx="4"/>
          </p:nvPr>
        </p:nvSpPr>
        <p:spPr/>
        <p:txBody>
          <a:bodyPr>
            <a:normAutofit fontScale="77500" lnSpcReduction="20000"/>
          </a:bodyPr>
          <a:lstStyle/>
          <a:p>
            <a:pPr marL="0" indent="0">
              <a:buNone/>
            </a:pPr>
            <a:endParaRPr lang="en-US" dirty="0"/>
          </a:p>
          <a:p>
            <a:endParaRPr lang="en-US" dirty="0"/>
          </a:p>
        </p:txBody>
      </p:sp>
      <p:sp>
        <p:nvSpPr>
          <p:cNvPr id="7" name="TextBox 6">
            <a:extLst>
              <a:ext uri="{FF2B5EF4-FFF2-40B4-BE49-F238E27FC236}">
                <a16:creationId xmlns:a16="http://schemas.microsoft.com/office/drawing/2014/main" id="{AC6FC272-9187-E059-2F05-E8A5C67572E1}"/>
              </a:ext>
            </a:extLst>
          </p:cNvPr>
          <p:cNvSpPr txBox="1"/>
          <p:nvPr/>
        </p:nvSpPr>
        <p:spPr>
          <a:xfrm>
            <a:off x="727354" y="5189607"/>
            <a:ext cx="4787899" cy="646331"/>
          </a:xfrm>
          <a:prstGeom prst="rect">
            <a:avLst/>
          </a:prstGeom>
          <a:noFill/>
          <a:ln>
            <a:solidFill>
              <a:schemeClr val="accent1"/>
            </a:solidFill>
          </a:ln>
        </p:spPr>
        <p:txBody>
          <a:bodyPr wrap="square" rtlCol="0">
            <a:spAutoFit/>
          </a:bodyPr>
          <a:lstStyle/>
          <a:p>
            <a:r>
              <a:rPr lang="en-US" i="1" dirty="0">
                <a:solidFill>
                  <a:schemeClr val="accent1">
                    <a:lumMod val="75000"/>
                  </a:schemeClr>
                </a:solidFill>
              </a:rPr>
              <a:t>Measurements from TCD support reduced blood flow to be associated with delirium</a:t>
            </a:r>
          </a:p>
        </p:txBody>
      </p:sp>
      <p:sp>
        <p:nvSpPr>
          <p:cNvPr id="8" name="TextBox 7">
            <a:extLst>
              <a:ext uri="{FF2B5EF4-FFF2-40B4-BE49-F238E27FC236}">
                <a16:creationId xmlns:a16="http://schemas.microsoft.com/office/drawing/2014/main" id="{F63826F7-7847-0D13-6C6D-1E3C1156367D}"/>
              </a:ext>
            </a:extLst>
          </p:cNvPr>
          <p:cNvSpPr txBox="1"/>
          <p:nvPr/>
        </p:nvSpPr>
        <p:spPr>
          <a:xfrm>
            <a:off x="6520309" y="6322716"/>
            <a:ext cx="4711546" cy="369332"/>
          </a:xfrm>
          <a:prstGeom prst="rect">
            <a:avLst/>
          </a:prstGeom>
          <a:noFill/>
        </p:spPr>
        <p:txBody>
          <a:bodyPr wrap="none" rtlCol="0">
            <a:spAutoFit/>
          </a:bodyPr>
          <a:lstStyle/>
          <a:p>
            <a:r>
              <a:rPr lang="en-US" b="0" i="0" dirty="0">
                <a:solidFill>
                  <a:srgbClr val="212121"/>
                </a:solidFill>
                <a:effectLst/>
                <a:latin typeface="system-ui"/>
              </a:rPr>
              <a:t>Hshieh TT, et al. </a:t>
            </a:r>
            <a:r>
              <a:rPr lang="en-US" b="0" i="1" dirty="0">
                <a:solidFill>
                  <a:srgbClr val="212121"/>
                </a:solidFill>
                <a:effectLst/>
                <a:latin typeface="system-ui"/>
              </a:rPr>
              <a:t>J Cereb Blood Flow Metab</a:t>
            </a:r>
            <a:r>
              <a:rPr lang="en-US" b="0" i="0" dirty="0">
                <a:solidFill>
                  <a:srgbClr val="212121"/>
                </a:solidFill>
                <a:effectLst/>
                <a:latin typeface="system-ui"/>
              </a:rPr>
              <a:t>. 2017</a:t>
            </a:r>
            <a:endParaRPr lang="en-US" dirty="0"/>
          </a:p>
        </p:txBody>
      </p:sp>
      <p:pic>
        <p:nvPicPr>
          <p:cNvPr id="9" name="Picture 3" descr="A:\Administrative\PPG Operations\SAGES logo\SAGES logo.jpg">
            <a:extLst>
              <a:ext uri="{FF2B5EF4-FFF2-40B4-BE49-F238E27FC236}">
                <a16:creationId xmlns:a16="http://schemas.microsoft.com/office/drawing/2014/main" id="{F4BDA4D4-7773-AFA2-4FAB-48D4D99FAE8D}"/>
              </a:ext>
            </a:extLst>
          </p:cNvPr>
          <p:cNvPicPr>
            <a:picLocks noChangeAspect="1" noChangeArrowheads="1"/>
          </p:cNvPicPr>
          <p:nvPr/>
        </p:nvPicPr>
        <p:blipFill>
          <a:blip r:embed="rId3" cstate="print"/>
          <a:srcRect/>
          <a:stretch>
            <a:fillRect/>
          </a:stretch>
        </p:blipFill>
        <p:spPr bwMode="auto">
          <a:xfrm>
            <a:off x="11100552" y="1399019"/>
            <a:ext cx="917464" cy="669748"/>
          </a:xfrm>
          <a:prstGeom prst="rect">
            <a:avLst/>
          </a:prstGeom>
          <a:noFill/>
        </p:spPr>
      </p:pic>
      <p:pic>
        <p:nvPicPr>
          <p:cNvPr id="10" name="Picture 9">
            <a:extLst>
              <a:ext uri="{FF2B5EF4-FFF2-40B4-BE49-F238E27FC236}">
                <a16:creationId xmlns:a16="http://schemas.microsoft.com/office/drawing/2014/main" id="{AEA9C45F-7567-B15A-3426-D4039D11F598}"/>
              </a:ext>
            </a:extLst>
          </p:cNvPr>
          <p:cNvPicPr>
            <a:picLocks noChangeAspect="1"/>
          </p:cNvPicPr>
          <p:nvPr/>
        </p:nvPicPr>
        <p:blipFill>
          <a:blip r:embed="rId4"/>
          <a:stretch>
            <a:fillRect/>
          </a:stretch>
        </p:blipFill>
        <p:spPr>
          <a:xfrm>
            <a:off x="6332545" y="2391637"/>
            <a:ext cx="5494865" cy="3078683"/>
          </a:xfrm>
          <a:prstGeom prst="rect">
            <a:avLst/>
          </a:prstGeom>
        </p:spPr>
      </p:pic>
      <p:sp>
        <p:nvSpPr>
          <p:cNvPr id="11" name="TextBox 10">
            <a:extLst>
              <a:ext uri="{FF2B5EF4-FFF2-40B4-BE49-F238E27FC236}">
                <a16:creationId xmlns:a16="http://schemas.microsoft.com/office/drawing/2014/main" id="{33C644C2-8BAA-1E0F-61FD-74754DC49649}"/>
              </a:ext>
            </a:extLst>
          </p:cNvPr>
          <p:cNvSpPr txBox="1"/>
          <p:nvPr/>
        </p:nvSpPr>
        <p:spPr>
          <a:xfrm>
            <a:off x="6443190" y="5672563"/>
            <a:ext cx="5157237" cy="646331"/>
          </a:xfrm>
          <a:prstGeom prst="rect">
            <a:avLst/>
          </a:prstGeom>
          <a:noFill/>
          <a:ln>
            <a:solidFill>
              <a:schemeClr val="accent1"/>
            </a:solidFill>
          </a:ln>
        </p:spPr>
        <p:txBody>
          <a:bodyPr wrap="square" rtlCol="0">
            <a:spAutoFit/>
          </a:bodyPr>
          <a:lstStyle/>
          <a:p>
            <a:r>
              <a:rPr lang="en-US" i="1" dirty="0">
                <a:solidFill>
                  <a:schemeClr val="accent1">
                    <a:lumMod val="75000"/>
                  </a:schemeClr>
                </a:solidFill>
              </a:rPr>
              <a:t>No association between global and voxel-wise CBF and POD incidence or severity </a:t>
            </a:r>
          </a:p>
        </p:txBody>
      </p:sp>
      <p:sp>
        <p:nvSpPr>
          <p:cNvPr id="12" name="TextBox 11">
            <a:extLst>
              <a:ext uri="{FF2B5EF4-FFF2-40B4-BE49-F238E27FC236}">
                <a16:creationId xmlns:a16="http://schemas.microsoft.com/office/drawing/2014/main" id="{53CBBAF9-2B86-6F77-46AC-86D014028F8D}"/>
              </a:ext>
            </a:extLst>
          </p:cNvPr>
          <p:cNvSpPr txBox="1"/>
          <p:nvPr/>
        </p:nvSpPr>
        <p:spPr>
          <a:xfrm>
            <a:off x="6351296" y="2019257"/>
            <a:ext cx="5476114" cy="400110"/>
          </a:xfrm>
          <a:prstGeom prst="rect">
            <a:avLst/>
          </a:prstGeom>
          <a:noFill/>
        </p:spPr>
        <p:txBody>
          <a:bodyPr wrap="none" rtlCol="0">
            <a:spAutoFit/>
          </a:bodyPr>
          <a:lstStyle/>
          <a:p>
            <a:pPr>
              <a:spcBef>
                <a:spcPts val="0"/>
              </a:spcBef>
            </a:pPr>
            <a:r>
              <a:rPr lang="en-US" sz="2000" dirty="0"/>
              <a:t>MRI sub-study (n=146) , n=</a:t>
            </a:r>
            <a:r>
              <a:rPr lang="en-US" sz="1800" dirty="0"/>
              <a:t>32 (22%) developed POD </a:t>
            </a:r>
          </a:p>
        </p:txBody>
      </p:sp>
      <p:sp>
        <p:nvSpPr>
          <p:cNvPr id="13" name="Slide Number Placeholder 12">
            <a:extLst>
              <a:ext uri="{FF2B5EF4-FFF2-40B4-BE49-F238E27FC236}">
                <a16:creationId xmlns:a16="http://schemas.microsoft.com/office/drawing/2014/main" id="{69B5BF1C-DB57-ED74-288C-56BA33F3A89F}"/>
              </a:ext>
            </a:extLst>
          </p:cNvPr>
          <p:cNvSpPr>
            <a:spLocks noGrp="1"/>
          </p:cNvSpPr>
          <p:nvPr>
            <p:ph type="sldNum" sz="quarter" idx="12"/>
          </p:nvPr>
        </p:nvSpPr>
        <p:spPr/>
        <p:txBody>
          <a:bodyPr/>
          <a:lstStyle/>
          <a:p>
            <a:fld id="{48D0106B-E0A5-C243-837E-E56FCD75C14E}" type="slidenum">
              <a:rPr lang="en-US" smtClean="0"/>
              <a:t>34</a:t>
            </a:fld>
            <a:endParaRPr lang="en-US" dirty="0"/>
          </a:p>
        </p:txBody>
      </p:sp>
    </p:spTree>
    <p:extLst>
      <p:ext uri="{BB962C8B-B14F-4D97-AF65-F5344CB8AC3E}">
        <p14:creationId xmlns:p14="http://schemas.microsoft.com/office/powerpoint/2010/main" val="233366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1DBB-DF01-AF28-BE99-3EFF86800ACB}"/>
              </a:ext>
            </a:extLst>
          </p:cNvPr>
          <p:cNvSpPr>
            <a:spLocks noGrp="1"/>
          </p:cNvSpPr>
          <p:nvPr>
            <p:ph type="title"/>
          </p:nvPr>
        </p:nvSpPr>
        <p:spPr>
          <a:xfrm>
            <a:off x="489753" y="136525"/>
            <a:ext cx="10776499" cy="1325563"/>
          </a:xfrm>
        </p:spPr>
        <p:txBody>
          <a:bodyPr>
            <a:normAutofit/>
          </a:bodyPr>
          <a:lstStyle/>
          <a:p>
            <a:r>
              <a:rPr lang="en-US" dirty="0">
                <a:latin typeface="+mn-lt"/>
              </a:rPr>
              <a:t>Cerebral hypometabolism</a:t>
            </a:r>
          </a:p>
        </p:txBody>
      </p:sp>
      <p:sp>
        <p:nvSpPr>
          <p:cNvPr id="3" name="Content Placeholder 2">
            <a:extLst>
              <a:ext uri="{FF2B5EF4-FFF2-40B4-BE49-F238E27FC236}">
                <a16:creationId xmlns:a16="http://schemas.microsoft.com/office/drawing/2014/main" id="{95CB51AD-DB7A-F76A-A330-8A766CDDAF78}"/>
              </a:ext>
            </a:extLst>
          </p:cNvPr>
          <p:cNvSpPr>
            <a:spLocks noGrp="1"/>
          </p:cNvSpPr>
          <p:nvPr>
            <p:ph sz="half" idx="1"/>
          </p:nvPr>
        </p:nvSpPr>
        <p:spPr>
          <a:xfrm>
            <a:off x="489753" y="1197372"/>
            <a:ext cx="5606247" cy="4463255"/>
          </a:xfrm>
        </p:spPr>
        <p:txBody>
          <a:bodyPr anchor="t">
            <a:noAutofit/>
          </a:bodyPr>
          <a:lstStyle/>
          <a:p>
            <a:pPr>
              <a:spcBef>
                <a:spcPts val="0"/>
              </a:spcBef>
            </a:pPr>
            <a:r>
              <a:rPr lang="en-US" sz="1800" dirty="0"/>
              <a:t>Inpatients with delirium (any cause) diagnosed by CAM underwent FDG-PET scans</a:t>
            </a:r>
          </a:p>
          <a:p>
            <a:pPr lvl="1">
              <a:spcBef>
                <a:spcPts val="0"/>
              </a:spcBef>
              <a:spcAft>
                <a:spcPts val="300"/>
              </a:spcAft>
            </a:pPr>
            <a:r>
              <a:rPr lang="en-US" sz="1800" dirty="0"/>
              <a:t>13 of 15 completed initial scan during delirium </a:t>
            </a:r>
          </a:p>
          <a:p>
            <a:pPr lvl="1">
              <a:spcBef>
                <a:spcPts val="0"/>
              </a:spcBef>
              <a:spcAft>
                <a:spcPts val="300"/>
              </a:spcAft>
            </a:pPr>
            <a:r>
              <a:rPr lang="en-US" sz="1800" dirty="0"/>
              <a:t>6 of 7 completed followup after delirium resolution</a:t>
            </a:r>
          </a:p>
          <a:p>
            <a:pPr marL="457200" lvl="1" indent="0">
              <a:spcBef>
                <a:spcPts val="0"/>
              </a:spcBef>
              <a:spcAft>
                <a:spcPts val="300"/>
              </a:spcAft>
              <a:buNone/>
            </a:pPr>
            <a:endParaRPr lang="en-US" sz="1800" dirty="0"/>
          </a:p>
          <a:p>
            <a:pPr>
              <a:spcBef>
                <a:spcPts val="0"/>
              </a:spcBef>
            </a:pPr>
            <a:r>
              <a:rPr lang="en-US" sz="1800" dirty="0"/>
              <a:t>During delirium, all participants had cortical hypometabolism; patterns included  </a:t>
            </a:r>
          </a:p>
          <a:p>
            <a:pPr lvl="1">
              <a:spcBef>
                <a:spcPts val="0"/>
              </a:spcBef>
              <a:spcAft>
                <a:spcPts val="300"/>
              </a:spcAft>
            </a:pPr>
            <a:r>
              <a:rPr lang="en-US" sz="1800" dirty="0"/>
              <a:t>Global cortical hypometabolism (n=2)</a:t>
            </a:r>
          </a:p>
          <a:p>
            <a:pPr lvl="1">
              <a:spcBef>
                <a:spcPts val="0"/>
              </a:spcBef>
              <a:spcAft>
                <a:spcPts val="300"/>
              </a:spcAft>
            </a:pPr>
            <a:r>
              <a:rPr lang="en-US" sz="1800" dirty="0"/>
              <a:t>Bilateral frontal (n=11)</a:t>
            </a:r>
          </a:p>
          <a:p>
            <a:pPr lvl="1">
              <a:spcBef>
                <a:spcPts val="0"/>
              </a:spcBef>
              <a:spcAft>
                <a:spcPts val="300"/>
              </a:spcAft>
            </a:pPr>
            <a:r>
              <a:rPr lang="en-US" sz="1800" dirty="0"/>
              <a:t>Bilateral parietal (n=11)</a:t>
            </a:r>
          </a:p>
          <a:p>
            <a:pPr lvl="1">
              <a:spcBef>
                <a:spcPts val="0"/>
              </a:spcBef>
              <a:spcAft>
                <a:spcPts val="300"/>
              </a:spcAft>
            </a:pPr>
            <a:r>
              <a:rPr lang="en-US" sz="1800" dirty="0"/>
              <a:t>Bilateral temporal (n=8) </a:t>
            </a:r>
          </a:p>
          <a:p>
            <a:pPr lvl="1">
              <a:spcBef>
                <a:spcPts val="0"/>
              </a:spcBef>
              <a:spcAft>
                <a:spcPts val="300"/>
              </a:spcAft>
            </a:pPr>
            <a:r>
              <a:rPr lang="en-US" sz="1800" dirty="0"/>
              <a:t>Occipital lobe( n=2)</a:t>
            </a:r>
          </a:p>
          <a:p>
            <a:pPr lvl="1">
              <a:spcBef>
                <a:spcPts val="0"/>
              </a:spcBef>
              <a:spcAft>
                <a:spcPts val="300"/>
              </a:spcAft>
            </a:pPr>
            <a:r>
              <a:rPr lang="en-US" sz="1800" dirty="0"/>
              <a:t>Left temporal lobe (n=1)</a:t>
            </a:r>
          </a:p>
          <a:p>
            <a:pPr lvl="1">
              <a:spcBef>
                <a:spcPts val="0"/>
              </a:spcBef>
              <a:spcAft>
                <a:spcPts val="300"/>
              </a:spcAft>
            </a:pPr>
            <a:r>
              <a:rPr lang="en-US" sz="1800" dirty="0"/>
              <a:t>Sensorimotor cortex relatively spared/hypermetabolic (n=11)</a:t>
            </a:r>
          </a:p>
          <a:p>
            <a:r>
              <a:rPr lang="en-US" sz="1800" dirty="0"/>
              <a:t>Semi-quantitative analysis demonstrated higher glucose metabolism  after delirium resolution in 5/6 patients in whole brain and PCC (p &lt; 0.05)</a:t>
            </a:r>
          </a:p>
          <a:p>
            <a:pPr>
              <a:spcBef>
                <a:spcPts val="0"/>
              </a:spcBef>
              <a:spcAft>
                <a:spcPts val="300"/>
              </a:spcAft>
            </a:pPr>
            <a:endParaRPr lang="en-US" dirty="0"/>
          </a:p>
          <a:p>
            <a:pPr lvl="1">
              <a:spcBef>
                <a:spcPts val="0"/>
              </a:spcBef>
              <a:spcAft>
                <a:spcPts val="300"/>
              </a:spcAft>
            </a:pPr>
            <a:endParaRPr lang="en-US" dirty="0"/>
          </a:p>
        </p:txBody>
      </p:sp>
      <p:pic>
        <p:nvPicPr>
          <p:cNvPr id="8" name="Picture 7">
            <a:extLst>
              <a:ext uri="{FF2B5EF4-FFF2-40B4-BE49-F238E27FC236}">
                <a16:creationId xmlns:a16="http://schemas.microsoft.com/office/drawing/2014/main" id="{30F2948F-E29A-0A04-148C-6BAB4AFD5146}"/>
              </a:ext>
            </a:extLst>
          </p:cNvPr>
          <p:cNvPicPr>
            <a:picLocks noChangeAspect="1"/>
          </p:cNvPicPr>
          <p:nvPr/>
        </p:nvPicPr>
        <p:blipFill>
          <a:blip r:embed="rId3"/>
          <a:stretch>
            <a:fillRect/>
          </a:stretch>
        </p:blipFill>
        <p:spPr>
          <a:xfrm>
            <a:off x="6221962" y="1449496"/>
            <a:ext cx="5606247" cy="2433290"/>
          </a:xfrm>
          <a:prstGeom prst="rect">
            <a:avLst/>
          </a:prstGeom>
        </p:spPr>
      </p:pic>
      <p:sp>
        <p:nvSpPr>
          <p:cNvPr id="9" name="TextBox 8">
            <a:extLst>
              <a:ext uri="{FF2B5EF4-FFF2-40B4-BE49-F238E27FC236}">
                <a16:creationId xmlns:a16="http://schemas.microsoft.com/office/drawing/2014/main" id="{C96B2074-880A-C095-8C3B-AC24448326FD}"/>
              </a:ext>
            </a:extLst>
          </p:cNvPr>
          <p:cNvSpPr txBox="1"/>
          <p:nvPr/>
        </p:nvSpPr>
        <p:spPr>
          <a:xfrm>
            <a:off x="6720187" y="6460100"/>
            <a:ext cx="5048498" cy="369332"/>
          </a:xfrm>
          <a:prstGeom prst="rect">
            <a:avLst/>
          </a:prstGeom>
          <a:noFill/>
        </p:spPr>
        <p:txBody>
          <a:bodyPr wrap="none" rtlCol="0">
            <a:spAutoFit/>
          </a:bodyPr>
          <a:lstStyle/>
          <a:p>
            <a:r>
              <a:rPr lang="en-US" b="0" i="0" dirty="0">
                <a:solidFill>
                  <a:srgbClr val="212121"/>
                </a:solidFill>
                <a:effectLst/>
                <a:latin typeface="system-ui"/>
              </a:rPr>
              <a:t>Haggstrom LR et al. </a:t>
            </a:r>
            <a:r>
              <a:rPr lang="en-US" b="0" i="1" dirty="0">
                <a:solidFill>
                  <a:srgbClr val="212121"/>
                </a:solidFill>
                <a:effectLst/>
                <a:latin typeface="system-ui"/>
              </a:rPr>
              <a:t>J Cereb Blood Flow Metab</a:t>
            </a:r>
            <a:r>
              <a:rPr lang="en-US" b="0" i="0" dirty="0">
                <a:solidFill>
                  <a:srgbClr val="212121"/>
                </a:solidFill>
                <a:effectLst/>
                <a:latin typeface="system-ui"/>
              </a:rPr>
              <a:t>. 2017</a:t>
            </a:r>
            <a:endParaRPr lang="en-US" dirty="0"/>
          </a:p>
        </p:txBody>
      </p:sp>
      <p:sp>
        <p:nvSpPr>
          <p:cNvPr id="11" name="TextBox 10">
            <a:extLst>
              <a:ext uri="{FF2B5EF4-FFF2-40B4-BE49-F238E27FC236}">
                <a16:creationId xmlns:a16="http://schemas.microsoft.com/office/drawing/2014/main" id="{3A09D392-F0A0-052D-442B-63992F4FA5E4}"/>
              </a:ext>
            </a:extLst>
          </p:cNvPr>
          <p:cNvSpPr txBox="1"/>
          <p:nvPr/>
        </p:nvSpPr>
        <p:spPr>
          <a:xfrm>
            <a:off x="6281487" y="4109614"/>
            <a:ext cx="5487198" cy="707886"/>
          </a:xfrm>
          <a:prstGeom prst="rect">
            <a:avLst/>
          </a:prstGeom>
          <a:noFill/>
          <a:ln>
            <a:solidFill>
              <a:schemeClr val="accent1"/>
            </a:solidFill>
          </a:ln>
        </p:spPr>
        <p:txBody>
          <a:bodyPr wrap="square" rtlCol="0">
            <a:spAutoFit/>
          </a:bodyPr>
          <a:lstStyle/>
          <a:p>
            <a:r>
              <a:rPr lang="en-US" sz="2000" i="1" dirty="0">
                <a:solidFill>
                  <a:schemeClr val="accent1">
                    <a:lumMod val="75000"/>
                  </a:schemeClr>
                </a:solidFill>
              </a:rPr>
              <a:t>Supports hypothesis that delirium results from cerebral metabolic insufficiency</a:t>
            </a:r>
          </a:p>
        </p:txBody>
      </p:sp>
      <p:sp>
        <p:nvSpPr>
          <p:cNvPr id="4" name="Slide Number Placeholder 3">
            <a:extLst>
              <a:ext uri="{FF2B5EF4-FFF2-40B4-BE49-F238E27FC236}">
                <a16:creationId xmlns:a16="http://schemas.microsoft.com/office/drawing/2014/main" id="{BC115E8C-242E-9335-C099-AB72C260E696}"/>
              </a:ext>
            </a:extLst>
          </p:cNvPr>
          <p:cNvSpPr>
            <a:spLocks noGrp="1"/>
          </p:cNvSpPr>
          <p:nvPr>
            <p:ph type="sldNum" sz="quarter" idx="12"/>
          </p:nvPr>
        </p:nvSpPr>
        <p:spPr/>
        <p:txBody>
          <a:bodyPr/>
          <a:lstStyle/>
          <a:p>
            <a:fld id="{48D0106B-E0A5-C243-837E-E56FCD75C14E}" type="slidenum">
              <a:rPr lang="en-US" smtClean="0"/>
              <a:t>35</a:t>
            </a:fld>
            <a:endParaRPr lang="en-US" dirty="0"/>
          </a:p>
        </p:txBody>
      </p:sp>
    </p:spTree>
    <p:extLst>
      <p:ext uri="{BB962C8B-B14F-4D97-AF65-F5344CB8AC3E}">
        <p14:creationId xmlns:p14="http://schemas.microsoft.com/office/powerpoint/2010/main" val="3185774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10EC-C8D6-573D-087E-A395D6A6D58A}"/>
              </a:ext>
            </a:extLst>
          </p:cNvPr>
          <p:cNvSpPr>
            <a:spLocks noGrp="1"/>
          </p:cNvSpPr>
          <p:nvPr>
            <p:ph type="title"/>
          </p:nvPr>
        </p:nvSpPr>
        <p:spPr>
          <a:xfrm>
            <a:off x="583660" y="365125"/>
            <a:ext cx="10770140" cy="1325563"/>
          </a:xfrm>
        </p:spPr>
        <p:txBody>
          <a:bodyPr>
            <a:normAutofit/>
          </a:bodyPr>
          <a:lstStyle/>
          <a:p>
            <a:r>
              <a:rPr lang="en-US" dirty="0">
                <a:latin typeface="+mn-lt"/>
              </a:rPr>
              <a:t>Regional hypometabolism in delirium is independent of illness and dementia</a:t>
            </a:r>
          </a:p>
        </p:txBody>
      </p:sp>
      <p:sp>
        <p:nvSpPr>
          <p:cNvPr id="6" name="Content Placeholder 5">
            <a:extLst>
              <a:ext uri="{FF2B5EF4-FFF2-40B4-BE49-F238E27FC236}">
                <a16:creationId xmlns:a16="http://schemas.microsoft.com/office/drawing/2014/main" id="{6F1E7169-BF76-01E2-FEE8-9E7B44C5D845}"/>
              </a:ext>
            </a:extLst>
          </p:cNvPr>
          <p:cNvSpPr>
            <a:spLocks noGrp="1"/>
          </p:cNvSpPr>
          <p:nvPr>
            <p:ph sz="half" idx="1"/>
          </p:nvPr>
        </p:nvSpPr>
        <p:spPr>
          <a:xfrm>
            <a:off x="6188419" y="1828241"/>
            <a:ext cx="5541310" cy="4472798"/>
          </a:xfrm>
        </p:spPr>
        <p:txBody>
          <a:bodyPr anchor="t">
            <a:normAutofit fontScale="92500" lnSpcReduction="10000"/>
          </a:bodyPr>
          <a:lstStyle/>
          <a:p>
            <a:pPr>
              <a:spcBef>
                <a:spcPts val="0"/>
              </a:spcBef>
            </a:pPr>
            <a:r>
              <a:rPr lang="en-US" sz="2400" dirty="0"/>
              <a:t>Single-center exploratory study </a:t>
            </a:r>
          </a:p>
          <a:p>
            <a:pPr>
              <a:spcBef>
                <a:spcPts val="0"/>
              </a:spcBef>
            </a:pPr>
            <a:r>
              <a:rPr lang="en-US" sz="2400" dirty="0"/>
              <a:t>Acutely ill patients aged ≥ 65 years, no dementia </a:t>
            </a:r>
          </a:p>
          <a:p>
            <a:pPr>
              <a:spcBef>
                <a:spcPts val="0"/>
              </a:spcBef>
            </a:pPr>
            <a:r>
              <a:rPr lang="en-US" sz="2400" dirty="0"/>
              <a:t>CAM-positive delirium (n=10) vs control (n=10)</a:t>
            </a:r>
          </a:p>
          <a:p>
            <a:pPr>
              <a:spcBef>
                <a:spcPts val="0"/>
              </a:spcBef>
            </a:pPr>
            <a:r>
              <a:rPr lang="en-US" sz="2400" dirty="0"/>
              <a:t>Patients with delirium demonstrated hypometabolism in both cortical and subcortical regions </a:t>
            </a:r>
          </a:p>
          <a:p>
            <a:pPr>
              <a:spcBef>
                <a:spcPts val="0"/>
              </a:spcBef>
            </a:pPr>
            <a:r>
              <a:rPr lang="en-US" sz="2400" dirty="0"/>
              <a:t>Regional hypometabolism correlated with increased delirium severity and decreased performance on neuropsychological testing</a:t>
            </a:r>
          </a:p>
          <a:p>
            <a:pPr lvl="1">
              <a:spcBef>
                <a:spcPts val="0"/>
              </a:spcBef>
            </a:pPr>
            <a:r>
              <a:rPr lang="en-US" sz="2000" dirty="0"/>
              <a:t>Left superior parietal cortex </a:t>
            </a:r>
            <a:r>
              <a:rPr lang="en-US" sz="2000" dirty="0">
                <a:solidFill>
                  <a:schemeClr val="bg1">
                    <a:lumMod val="75000"/>
                  </a:schemeClr>
                </a:solidFill>
              </a:rPr>
              <a:t>(A)</a:t>
            </a:r>
          </a:p>
          <a:p>
            <a:pPr lvl="1">
              <a:spcBef>
                <a:spcPts val="0"/>
              </a:spcBef>
            </a:pPr>
            <a:r>
              <a:rPr lang="en-US" sz="2000" dirty="0"/>
              <a:t>Right superior frontal cortex </a:t>
            </a:r>
            <a:r>
              <a:rPr lang="en-US" sz="2000" dirty="0">
                <a:solidFill>
                  <a:schemeClr val="bg1">
                    <a:lumMod val="75000"/>
                  </a:schemeClr>
                </a:solidFill>
              </a:rPr>
              <a:t>(B)</a:t>
            </a:r>
          </a:p>
          <a:p>
            <a:pPr lvl="1">
              <a:spcBef>
                <a:spcPts val="0"/>
              </a:spcBef>
            </a:pPr>
            <a:r>
              <a:rPr lang="en-US" sz="2000" dirty="0"/>
              <a:t>Right posterior cingulate cortex </a:t>
            </a:r>
            <a:r>
              <a:rPr lang="en-US" sz="2000" dirty="0">
                <a:solidFill>
                  <a:schemeClr val="bg1">
                    <a:lumMod val="75000"/>
                  </a:schemeClr>
                </a:solidFill>
              </a:rPr>
              <a:t>(C)</a:t>
            </a:r>
          </a:p>
          <a:p>
            <a:pPr lvl="1">
              <a:spcBef>
                <a:spcPts val="0"/>
              </a:spcBef>
            </a:pPr>
            <a:r>
              <a:rPr lang="en-US" sz="2000" dirty="0"/>
              <a:t>Right infero-lateral anterior temporal cortex </a:t>
            </a:r>
            <a:r>
              <a:rPr lang="en-US" sz="2000" dirty="0">
                <a:solidFill>
                  <a:schemeClr val="bg1">
                    <a:lumMod val="75000"/>
                  </a:schemeClr>
                </a:solidFill>
              </a:rPr>
              <a:t>(D)</a:t>
            </a:r>
          </a:p>
          <a:p>
            <a:pPr lvl="1">
              <a:spcBef>
                <a:spcPts val="0"/>
              </a:spcBef>
            </a:pPr>
            <a:r>
              <a:rPr lang="en-US" sz="2000" dirty="0">
                <a:solidFill>
                  <a:schemeClr val="tx1"/>
                </a:solidFill>
              </a:rPr>
              <a:t>Bilateral thalami </a:t>
            </a:r>
            <a:r>
              <a:rPr lang="en-US" sz="2000" dirty="0">
                <a:solidFill>
                  <a:schemeClr val="bg1">
                    <a:lumMod val="75000"/>
                  </a:schemeClr>
                </a:solidFill>
              </a:rPr>
              <a:t>(E)</a:t>
            </a:r>
          </a:p>
        </p:txBody>
      </p:sp>
      <p:sp>
        <p:nvSpPr>
          <p:cNvPr id="9" name="TextBox 8">
            <a:extLst>
              <a:ext uri="{FF2B5EF4-FFF2-40B4-BE49-F238E27FC236}">
                <a16:creationId xmlns:a16="http://schemas.microsoft.com/office/drawing/2014/main" id="{41BB92F4-1020-405B-92B6-361B01AF0B67}"/>
              </a:ext>
            </a:extLst>
          </p:cNvPr>
          <p:cNvSpPr txBox="1"/>
          <p:nvPr/>
        </p:nvSpPr>
        <p:spPr>
          <a:xfrm>
            <a:off x="6959600" y="6301039"/>
            <a:ext cx="4937760" cy="369332"/>
          </a:xfrm>
          <a:prstGeom prst="rect">
            <a:avLst/>
          </a:prstGeom>
          <a:noFill/>
        </p:spPr>
        <p:txBody>
          <a:bodyPr wrap="square" rtlCol="0">
            <a:spAutoFit/>
          </a:bodyPr>
          <a:lstStyle/>
          <a:p>
            <a:r>
              <a:rPr lang="en-US" dirty="0"/>
              <a:t>Nitchingham et al. Alzheimer’s and Dementia 2022</a:t>
            </a:r>
          </a:p>
        </p:txBody>
      </p:sp>
      <p:pic>
        <p:nvPicPr>
          <p:cNvPr id="11" name="Content Placeholder 10">
            <a:extLst>
              <a:ext uri="{FF2B5EF4-FFF2-40B4-BE49-F238E27FC236}">
                <a16:creationId xmlns:a16="http://schemas.microsoft.com/office/drawing/2014/main" id="{BD896E76-A0EA-0D96-20C9-2E498E58082A}"/>
              </a:ext>
            </a:extLst>
          </p:cNvPr>
          <p:cNvPicPr>
            <a:picLocks noGrp="1" noChangeAspect="1"/>
          </p:cNvPicPr>
          <p:nvPr>
            <p:ph sz="half" idx="2"/>
          </p:nvPr>
        </p:nvPicPr>
        <p:blipFill>
          <a:blip r:embed="rId3"/>
          <a:stretch>
            <a:fillRect/>
          </a:stretch>
        </p:blipFill>
        <p:spPr>
          <a:xfrm>
            <a:off x="462271" y="1828241"/>
            <a:ext cx="5239282" cy="4528109"/>
          </a:xfrm>
          <a:prstGeom prst="rect">
            <a:avLst/>
          </a:prstGeom>
        </p:spPr>
      </p:pic>
      <p:sp>
        <p:nvSpPr>
          <p:cNvPr id="3" name="Slide Number Placeholder 2">
            <a:extLst>
              <a:ext uri="{FF2B5EF4-FFF2-40B4-BE49-F238E27FC236}">
                <a16:creationId xmlns:a16="http://schemas.microsoft.com/office/drawing/2014/main" id="{B49F981E-FE6B-64DA-ABF2-0577BA885AC4}"/>
              </a:ext>
            </a:extLst>
          </p:cNvPr>
          <p:cNvSpPr>
            <a:spLocks noGrp="1"/>
          </p:cNvSpPr>
          <p:nvPr>
            <p:ph type="sldNum" sz="quarter" idx="12"/>
          </p:nvPr>
        </p:nvSpPr>
        <p:spPr/>
        <p:txBody>
          <a:bodyPr/>
          <a:lstStyle/>
          <a:p>
            <a:fld id="{48D0106B-E0A5-C243-837E-E56FCD75C14E}" type="slidenum">
              <a:rPr lang="en-US" smtClean="0"/>
              <a:t>36</a:t>
            </a:fld>
            <a:endParaRPr lang="en-US" dirty="0"/>
          </a:p>
        </p:txBody>
      </p:sp>
    </p:spTree>
    <p:extLst>
      <p:ext uri="{BB962C8B-B14F-4D97-AF65-F5344CB8AC3E}">
        <p14:creationId xmlns:p14="http://schemas.microsoft.com/office/powerpoint/2010/main" val="2920730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25003E6-9784-3C03-CA6A-E610EA67F6A3}"/>
              </a:ext>
            </a:extLst>
          </p:cNvPr>
          <p:cNvSpPr>
            <a:spLocks noGrp="1"/>
          </p:cNvSpPr>
          <p:nvPr>
            <p:ph type="title"/>
          </p:nvPr>
        </p:nvSpPr>
        <p:spPr>
          <a:xfrm>
            <a:off x="598394" y="260177"/>
            <a:ext cx="10515600" cy="1325563"/>
          </a:xfrm>
        </p:spPr>
        <p:txBody>
          <a:bodyPr>
            <a:noAutofit/>
          </a:bodyPr>
          <a:lstStyle/>
          <a:p>
            <a:r>
              <a:rPr lang="en-US" sz="3600" dirty="0">
                <a:latin typeface="Calibri" panose="020F0502020204030204" pitchFamily="34" charset="0"/>
                <a:cs typeface="Calibri" panose="020F0502020204030204" pitchFamily="34" charset="0"/>
              </a:rPr>
              <a:t>Association of postoperative delirium with markers of neurodegeneration and brain amyloidosis</a:t>
            </a:r>
          </a:p>
        </p:txBody>
      </p:sp>
      <p:sp>
        <p:nvSpPr>
          <p:cNvPr id="3" name="Content Placeholder 2">
            <a:extLst>
              <a:ext uri="{FF2B5EF4-FFF2-40B4-BE49-F238E27FC236}">
                <a16:creationId xmlns:a16="http://schemas.microsoft.com/office/drawing/2014/main" id="{8B296E6F-6A15-9CAE-1E90-DB42DD2AA3E0}"/>
              </a:ext>
            </a:extLst>
          </p:cNvPr>
          <p:cNvSpPr>
            <a:spLocks noGrp="1"/>
          </p:cNvSpPr>
          <p:nvPr>
            <p:ph idx="1"/>
          </p:nvPr>
        </p:nvSpPr>
        <p:spPr>
          <a:xfrm>
            <a:off x="598394" y="1500702"/>
            <a:ext cx="5423027" cy="5176709"/>
          </a:xfrm>
        </p:spPr>
        <p:txBody>
          <a:bodyPr anchor="t">
            <a:normAutofit/>
          </a:bodyPr>
          <a:lstStyle/>
          <a:p>
            <a:pPr marL="115888" indent="-115888">
              <a:spcBef>
                <a:spcPts val="0"/>
              </a:spcBef>
            </a:pPr>
            <a:r>
              <a:rPr lang="en-US" sz="1800" dirty="0">
                <a:effectLst/>
                <a:ea typeface="Calibri" panose="020F0502020204030204" pitchFamily="34" charset="0"/>
                <a:cs typeface="Times New Roman" panose="02020603050405020304" pitchFamily="18" charset="0"/>
              </a:rPr>
              <a:t>Older adults, free from dementia or cognitive impairment were enrolled following hip fracture</a:t>
            </a:r>
          </a:p>
          <a:p>
            <a:pPr marL="0" indent="0">
              <a:spcBef>
                <a:spcPts val="0"/>
              </a:spcBef>
              <a:buNone/>
            </a:pPr>
            <a:endParaRPr lang="en-US" sz="1800" dirty="0">
              <a:effectLst/>
              <a:ea typeface="Calibri" panose="020F0502020204030204" pitchFamily="34" charset="0"/>
              <a:cs typeface="Times New Roman" panose="02020603050405020304" pitchFamily="18" charset="0"/>
            </a:endParaRPr>
          </a:p>
          <a:p>
            <a:pPr marL="115888" indent="-115888">
              <a:spcBef>
                <a:spcPts val="0"/>
              </a:spcBef>
            </a:pPr>
            <a:r>
              <a:rPr lang="en-US" sz="1800" dirty="0">
                <a:effectLst/>
                <a:ea typeface="Calibri" panose="020F0502020204030204" pitchFamily="34" charset="0"/>
                <a:cs typeface="Times New Roman" panose="02020603050405020304" pitchFamily="18" charset="0"/>
              </a:rPr>
              <a:t>Delirium was assessed daily by CAM and review </a:t>
            </a:r>
            <a:r>
              <a:rPr lang="en-US" sz="1800" dirty="0">
                <a:ea typeface="Calibri" panose="020F0502020204030204" pitchFamily="34" charset="0"/>
                <a:cs typeface="Times New Roman" panose="02020603050405020304" pitchFamily="18" charset="0"/>
              </a:rPr>
              <a:t>with </a:t>
            </a:r>
            <a:r>
              <a:rPr lang="en-US" sz="1800" dirty="0">
                <a:effectLst/>
                <a:ea typeface="Calibri" panose="020F0502020204030204" pitchFamily="34" charset="0"/>
                <a:cs typeface="Times New Roman" panose="02020603050405020304" pitchFamily="18" charset="0"/>
              </a:rPr>
              <a:t>nursing staff x 3 days; n</a:t>
            </a:r>
            <a:r>
              <a:rPr lang="en-US" sz="1800" dirty="0">
                <a:ea typeface="Calibri" panose="020F0502020204030204" pitchFamily="34" charset="0"/>
                <a:cs typeface="Times New Roman" panose="02020603050405020304" pitchFamily="18" charset="0"/>
              </a:rPr>
              <a:t>=5 (31%) developed delirium</a:t>
            </a:r>
          </a:p>
          <a:p>
            <a:pPr marL="115888" lvl="1" indent="-115888">
              <a:spcBef>
                <a:spcPts val="0"/>
              </a:spcBef>
              <a:buNone/>
            </a:pPr>
            <a:endParaRPr lang="en-US" sz="1800" dirty="0">
              <a:ea typeface="Calibri" panose="020F0502020204030204" pitchFamily="34" charset="0"/>
              <a:cs typeface="Times New Roman" panose="02020603050405020304" pitchFamily="18" charset="0"/>
            </a:endParaRPr>
          </a:p>
          <a:p>
            <a:pPr marL="115888" indent="-115888">
              <a:spcBef>
                <a:spcPts val="0"/>
              </a:spcBef>
            </a:pPr>
            <a:r>
              <a:rPr lang="en-US" sz="1800" baseline="30000" dirty="0">
                <a:ea typeface="Calibri" panose="020F0502020204030204" pitchFamily="34" charset="0"/>
                <a:cs typeface="Times New Roman" panose="02020603050405020304" pitchFamily="18" charset="0"/>
              </a:rPr>
              <a:t>18</a:t>
            </a:r>
            <a:r>
              <a:rPr lang="en-US" sz="1800" dirty="0">
                <a:ea typeface="Calibri" panose="020F0502020204030204" pitchFamily="34" charset="0"/>
                <a:cs typeface="Times New Roman" panose="02020603050405020304" pitchFamily="18" charset="0"/>
              </a:rPr>
              <a:t>F-Flutemetamol scans were obtained 3-5 months after hip fracture (n=16) </a:t>
            </a:r>
          </a:p>
          <a:p>
            <a:pPr marL="115888" indent="-115888">
              <a:spcBef>
                <a:spcPts val="0"/>
              </a:spcBef>
              <a:buNone/>
            </a:pPr>
            <a:endParaRPr lang="en-US" sz="1800" dirty="0">
              <a:effectLst/>
              <a:ea typeface="Calibri" panose="020F0502020204030204" pitchFamily="34" charset="0"/>
              <a:cs typeface="Times New Roman" panose="02020603050405020304" pitchFamily="18" charset="0"/>
            </a:endParaRPr>
          </a:p>
          <a:p>
            <a:pPr marL="115888" indent="-115888">
              <a:spcBef>
                <a:spcPts val="0"/>
              </a:spcBef>
            </a:pPr>
            <a:r>
              <a:rPr lang="en-US" sz="1800" dirty="0">
                <a:effectLst/>
                <a:ea typeface="Calibri" panose="020F0502020204030204" pitchFamily="34" charset="0"/>
                <a:cs typeface="Times New Roman" panose="02020603050405020304" pitchFamily="18" charset="0"/>
              </a:rPr>
              <a:t>All delirium cases (n=5) were amyloid negative, while 45% of non-delirious (n=5)were amyloid positive</a:t>
            </a:r>
          </a:p>
          <a:p>
            <a:pPr marL="115888" indent="-115888">
              <a:spcBef>
                <a:spcPts val="0"/>
              </a:spcBef>
              <a:buNone/>
            </a:pPr>
            <a:endParaRPr lang="en-US" sz="1800" dirty="0">
              <a:effectLst/>
              <a:ea typeface="Calibri" panose="020F0502020204030204" pitchFamily="34" charset="0"/>
              <a:cs typeface="Times New Roman" panose="02020603050405020304" pitchFamily="18" charset="0"/>
            </a:endParaRPr>
          </a:p>
          <a:p>
            <a:pPr marL="115888" indent="-115888">
              <a:spcBef>
                <a:spcPts val="0"/>
              </a:spcBef>
            </a:pPr>
            <a:r>
              <a:rPr lang="en-US" sz="1800" dirty="0">
                <a:ea typeface="Calibri" panose="020F0502020204030204" pitchFamily="34" charset="0"/>
                <a:cs typeface="Times New Roman" panose="02020603050405020304" pitchFamily="18" charset="0"/>
              </a:rPr>
              <a:t>Secondary outcomes for delirium cases:</a:t>
            </a:r>
          </a:p>
          <a:p>
            <a:pPr marL="231775" lvl="2" indent="-115888">
              <a:spcBef>
                <a:spcPts val="0"/>
              </a:spcBef>
            </a:pPr>
            <a:r>
              <a:rPr lang="en-US" sz="1700" dirty="0">
                <a:ea typeface="Calibri" panose="020F0502020204030204" pitchFamily="34" charset="0"/>
                <a:cs typeface="Times New Roman" panose="02020603050405020304" pitchFamily="18" charset="0"/>
              </a:rPr>
              <a:t>L</a:t>
            </a:r>
            <a:r>
              <a:rPr lang="en-US" sz="1700" dirty="0">
                <a:effectLst/>
                <a:ea typeface="Calibri" panose="020F0502020204030204" pitchFamily="34" charset="0"/>
                <a:cs typeface="Times New Roman" panose="02020603050405020304" pitchFamily="18" charset="0"/>
              </a:rPr>
              <a:t>ower gray matter volumes in the amygdala (p &lt; 0.003), middle temporal gyrus and anterior cingulate cortex (p &lt; 0.001)</a:t>
            </a:r>
          </a:p>
          <a:p>
            <a:pPr marL="231775" lvl="2" indent="-115888">
              <a:spcBef>
                <a:spcPts val="0"/>
              </a:spcBef>
            </a:pPr>
            <a:r>
              <a:rPr lang="en-US" sz="1700" dirty="0">
                <a:ea typeface="Calibri" panose="020F0502020204030204" pitchFamily="34" charset="0"/>
                <a:cs typeface="Times New Roman" panose="02020603050405020304" pitchFamily="18" charset="0"/>
              </a:rPr>
              <a:t>I</a:t>
            </a:r>
            <a:r>
              <a:rPr lang="en-US" sz="1700" dirty="0">
                <a:effectLst/>
                <a:ea typeface="Calibri" panose="020F0502020204030204" pitchFamily="34" charset="0"/>
                <a:cs typeface="Times New Roman" panose="02020603050405020304" pitchFamily="18" charset="0"/>
              </a:rPr>
              <a:t>ncreased diffusivity in the genu of the corpus callosum and in the anterior corona radiata (p&lt;0.05)</a:t>
            </a:r>
          </a:p>
          <a:p>
            <a:pPr marL="231775" lvl="2" indent="-115888">
              <a:spcBef>
                <a:spcPts val="0"/>
              </a:spcBef>
            </a:pPr>
            <a:r>
              <a:rPr lang="en-US" sz="1700" dirty="0">
                <a:effectLst/>
                <a:ea typeface="Calibri" panose="020F0502020204030204" pitchFamily="34" charset="0"/>
                <a:cs typeface="Times New Roman" panose="02020603050405020304" pitchFamily="18" charset="0"/>
              </a:rPr>
              <a:t>Higher functional connectivity within the default mode network (p&lt;0.001</a:t>
            </a:r>
            <a:r>
              <a:rPr lang="en-US" sz="1400" dirty="0">
                <a:effectLst/>
                <a:ea typeface="Calibri" panose="020F0502020204030204" pitchFamily="34" charset="0"/>
                <a:cs typeface="Times New Roman" panose="02020603050405020304" pitchFamily="18" charset="0"/>
              </a:rPr>
              <a:t>).</a:t>
            </a:r>
          </a:p>
        </p:txBody>
      </p:sp>
      <p:sp>
        <p:nvSpPr>
          <p:cNvPr id="8" name="Slide Number Placeholder 7">
            <a:extLst>
              <a:ext uri="{FF2B5EF4-FFF2-40B4-BE49-F238E27FC236}">
                <a16:creationId xmlns:a16="http://schemas.microsoft.com/office/drawing/2014/main" id="{D5831F64-2AE0-E531-C6D7-57438F693CDE}"/>
              </a:ext>
            </a:extLst>
          </p:cNvPr>
          <p:cNvSpPr>
            <a:spLocks noGrp="1"/>
          </p:cNvSpPr>
          <p:nvPr>
            <p:ph type="sldNum" sz="quarter" idx="12"/>
          </p:nvPr>
        </p:nvSpPr>
        <p:spPr/>
        <p:txBody>
          <a:bodyPr/>
          <a:lstStyle/>
          <a:p>
            <a:fld id="{48D0106B-E0A5-C243-837E-E56FCD75C14E}" type="slidenum">
              <a:rPr lang="en-US" smtClean="0"/>
              <a:t>37</a:t>
            </a:fld>
            <a:endParaRPr lang="en-US" dirty="0"/>
          </a:p>
        </p:txBody>
      </p:sp>
      <p:sp>
        <p:nvSpPr>
          <p:cNvPr id="6" name="TextBox 5">
            <a:extLst>
              <a:ext uri="{FF2B5EF4-FFF2-40B4-BE49-F238E27FC236}">
                <a16:creationId xmlns:a16="http://schemas.microsoft.com/office/drawing/2014/main" id="{3D1ED209-AC9E-275F-DCEC-7BCDA2F0ED2D}"/>
              </a:ext>
            </a:extLst>
          </p:cNvPr>
          <p:cNvSpPr txBox="1"/>
          <p:nvPr/>
        </p:nvSpPr>
        <p:spPr>
          <a:xfrm>
            <a:off x="6096000" y="4790464"/>
            <a:ext cx="5694650" cy="1754326"/>
          </a:xfrm>
          <a:prstGeom prst="rect">
            <a:avLst/>
          </a:prstGeom>
          <a:noFill/>
          <a:ln>
            <a:solidFill>
              <a:schemeClr val="accent1"/>
            </a:solidFill>
          </a:ln>
        </p:spPr>
        <p:txBody>
          <a:bodyPr wrap="square" rtlCol="0">
            <a:spAutoFit/>
          </a:bodyPr>
          <a:lstStyle/>
          <a:p>
            <a:pPr marL="296862" indent="-285750">
              <a:buFont typeface="Wingdings" pitchFamily="2" charset="2"/>
              <a:buChar char="Ø"/>
            </a:pPr>
            <a:r>
              <a:rPr lang="en-US" dirty="0">
                <a:solidFill>
                  <a:schemeClr val="accent1">
                    <a:lumMod val="75000"/>
                  </a:schemeClr>
                </a:solidFill>
              </a:rPr>
              <a:t>brain amyloidosis is unlikely to be a major cause of poor brain resiliency increasing the risk of POD after nonelective surgery</a:t>
            </a:r>
          </a:p>
          <a:p>
            <a:pPr marL="296862" indent="-285750">
              <a:buFont typeface="Wingdings" pitchFamily="2" charset="2"/>
              <a:buChar char="Ø"/>
            </a:pPr>
            <a:r>
              <a:rPr lang="en-US" dirty="0">
                <a:solidFill>
                  <a:schemeClr val="accent1">
                    <a:lumMod val="75000"/>
                  </a:schemeClr>
                </a:solidFill>
              </a:rPr>
              <a:t>Recall that delirium pathophysiology might be independent of Alzheimer’s disease (Davis DH et al. Brain 2012)</a:t>
            </a:r>
          </a:p>
        </p:txBody>
      </p:sp>
      <p:sp>
        <p:nvSpPr>
          <p:cNvPr id="7" name="TextBox 6">
            <a:extLst>
              <a:ext uri="{FF2B5EF4-FFF2-40B4-BE49-F238E27FC236}">
                <a16:creationId xmlns:a16="http://schemas.microsoft.com/office/drawing/2014/main" id="{87B06216-B139-1E1C-3973-7B639E71B4F1}"/>
              </a:ext>
            </a:extLst>
          </p:cNvPr>
          <p:cNvSpPr txBox="1"/>
          <p:nvPr/>
        </p:nvSpPr>
        <p:spPr>
          <a:xfrm>
            <a:off x="8538417" y="6400412"/>
            <a:ext cx="2575577" cy="276999"/>
          </a:xfrm>
          <a:prstGeom prst="rect">
            <a:avLst/>
          </a:prstGeom>
          <a:noFill/>
        </p:spPr>
        <p:txBody>
          <a:bodyPr wrap="none" rtlCol="0">
            <a:spAutoFit/>
          </a:bodyPr>
          <a:lstStyle/>
          <a:p>
            <a:r>
              <a:rPr lang="en-US" sz="1200" b="0" i="0" dirty="0">
                <a:solidFill>
                  <a:srgbClr val="212121"/>
                </a:solidFill>
                <a:effectLst/>
              </a:rPr>
              <a:t>Rolandi E, et al. </a:t>
            </a:r>
            <a:r>
              <a:rPr lang="en-US" sz="1200" b="0" i="1" dirty="0">
                <a:solidFill>
                  <a:srgbClr val="212121"/>
                </a:solidFill>
                <a:effectLst/>
              </a:rPr>
              <a:t>Neurobiol Aging</a:t>
            </a:r>
            <a:r>
              <a:rPr lang="en-US" sz="1200" b="0" i="0" dirty="0">
                <a:solidFill>
                  <a:srgbClr val="212121"/>
                </a:solidFill>
                <a:effectLst/>
              </a:rPr>
              <a:t>. 2018</a:t>
            </a:r>
            <a:endParaRPr lang="en-US" sz="1200" dirty="0"/>
          </a:p>
        </p:txBody>
      </p:sp>
      <p:pic>
        <p:nvPicPr>
          <p:cNvPr id="9" name="Picture 8">
            <a:extLst>
              <a:ext uri="{FF2B5EF4-FFF2-40B4-BE49-F238E27FC236}">
                <a16:creationId xmlns:a16="http://schemas.microsoft.com/office/drawing/2014/main" id="{EB4D1AA3-92F2-7E0A-6C2A-D9588A7696CB}"/>
              </a:ext>
            </a:extLst>
          </p:cNvPr>
          <p:cNvPicPr>
            <a:picLocks noChangeAspect="1"/>
          </p:cNvPicPr>
          <p:nvPr/>
        </p:nvPicPr>
        <p:blipFill>
          <a:blip r:embed="rId3"/>
          <a:stretch>
            <a:fillRect/>
          </a:stretch>
        </p:blipFill>
        <p:spPr>
          <a:xfrm>
            <a:off x="5934235" y="1500702"/>
            <a:ext cx="6018180" cy="3062912"/>
          </a:xfrm>
          <a:prstGeom prst="rect">
            <a:avLst/>
          </a:prstGeom>
        </p:spPr>
      </p:pic>
    </p:spTree>
    <p:extLst>
      <p:ext uri="{BB962C8B-B14F-4D97-AF65-F5344CB8AC3E}">
        <p14:creationId xmlns:p14="http://schemas.microsoft.com/office/powerpoint/2010/main" val="1477527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F932-8106-A542-3EF5-8F822645B0FF}"/>
              </a:ext>
            </a:extLst>
          </p:cNvPr>
          <p:cNvSpPr>
            <a:spLocks noGrp="1"/>
          </p:cNvSpPr>
          <p:nvPr>
            <p:ph type="title"/>
          </p:nvPr>
        </p:nvSpPr>
        <p:spPr/>
        <p:txBody>
          <a:bodyPr>
            <a:normAutofit/>
          </a:bodyPr>
          <a:lstStyle/>
          <a:p>
            <a:r>
              <a:rPr lang="en-US" sz="4000" dirty="0"/>
              <a:t>Summary of Neuroimaging findings</a:t>
            </a:r>
          </a:p>
        </p:txBody>
      </p:sp>
      <p:sp>
        <p:nvSpPr>
          <p:cNvPr id="3" name="Content Placeholder 2">
            <a:extLst>
              <a:ext uri="{FF2B5EF4-FFF2-40B4-BE49-F238E27FC236}">
                <a16:creationId xmlns:a16="http://schemas.microsoft.com/office/drawing/2014/main" id="{43BE0461-D146-2569-26CB-FDCD1CC886BD}"/>
              </a:ext>
            </a:extLst>
          </p:cNvPr>
          <p:cNvSpPr>
            <a:spLocks noGrp="1"/>
          </p:cNvSpPr>
          <p:nvPr>
            <p:ph idx="1"/>
          </p:nvPr>
        </p:nvSpPr>
        <p:spPr>
          <a:xfrm>
            <a:off x="581193" y="1974757"/>
            <a:ext cx="11029615" cy="1704358"/>
          </a:xfrm>
        </p:spPr>
        <p:txBody>
          <a:bodyPr anchor="t">
            <a:normAutofit/>
          </a:bodyPr>
          <a:lstStyle/>
          <a:p>
            <a:r>
              <a:rPr lang="en-US" sz="2400" dirty="0"/>
              <a:t>Pre-existing brain damage (cerebral atrophy, ischemic lesions, and white matter lesions) is a strong predictor of delirium </a:t>
            </a:r>
          </a:p>
          <a:p>
            <a:r>
              <a:rPr lang="en-US" sz="2400" dirty="0"/>
              <a:t>Changes in perfusion and metabolic activity may reflect microscopic tissue damage and glial activity</a:t>
            </a:r>
          </a:p>
        </p:txBody>
      </p:sp>
      <p:graphicFrame>
        <p:nvGraphicFramePr>
          <p:cNvPr id="4" name="Diagram 3">
            <a:extLst>
              <a:ext uri="{FF2B5EF4-FFF2-40B4-BE49-F238E27FC236}">
                <a16:creationId xmlns:a16="http://schemas.microsoft.com/office/drawing/2014/main" id="{22B7F18C-8C98-9610-44B6-BF1A539BA258}"/>
              </a:ext>
            </a:extLst>
          </p:cNvPr>
          <p:cNvGraphicFramePr/>
          <p:nvPr>
            <p:extLst>
              <p:ext uri="{D42A27DB-BD31-4B8C-83A1-F6EECF244321}">
                <p14:modId xmlns:p14="http://schemas.microsoft.com/office/powerpoint/2010/main" val="660231409"/>
              </p:ext>
            </p:extLst>
          </p:nvPr>
        </p:nvGraphicFramePr>
        <p:xfrm>
          <a:off x="2282750" y="3818964"/>
          <a:ext cx="7626499" cy="366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A7913906-3F8C-9AD0-FC8B-42BACEC21CB5}"/>
              </a:ext>
            </a:extLst>
          </p:cNvPr>
          <p:cNvSpPr>
            <a:spLocks noGrp="1"/>
          </p:cNvSpPr>
          <p:nvPr>
            <p:ph type="sldNum" sz="quarter" idx="12"/>
          </p:nvPr>
        </p:nvSpPr>
        <p:spPr/>
        <p:txBody>
          <a:bodyPr/>
          <a:lstStyle/>
          <a:p>
            <a:fld id="{48D0106B-E0A5-C243-837E-E56FCD75C14E}" type="slidenum">
              <a:rPr lang="en-US" smtClean="0"/>
              <a:t>38</a:t>
            </a:fld>
            <a:endParaRPr lang="en-US" dirty="0"/>
          </a:p>
        </p:txBody>
      </p:sp>
    </p:spTree>
    <p:extLst>
      <p:ext uri="{BB962C8B-B14F-4D97-AF65-F5344CB8AC3E}">
        <p14:creationId xmlns:p14="http://schemas.microsoft.com/office/powerpoint/2010/main" val="856298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8931-FDA8-13DA-A25A-295FA8303988}"/>
              </a:ext>
            </a:extLst>
          </p:cNvPr>
          <p:cNvSpPr>
            <a:spLocks noGrp="1"/>
          </p:cNvSpPr>
          <p:nvPr>
            <p:ph type="title"/>
          </p:nvPr>
        </p:nvSpPr>
        <p:spPr>
          <a:xfrm>
            <a:off x="581192" y="320648"/>
            <a:ext cx="10515600" cy="1325563"/>
          </a:xfrm>
        </p:spPr>
        <p:txBody>
          <a:bodyPr>
            <a:normAutofit/>
          </a:bodyPr>
          <a:lstStyle/>
          <a:p>
            <a:r>
              <a:rPr lang="en-US" sz="4000" dirty="0"/>
              <a:t>Research Challenges</a:t>
            </a:r>
          </a:p>
        </p:txBody>
      </p:sp>
      <p:sp>
        <p:nvSpPr>
          <p:cNvPr id="4" name="TextBox 3">
            <a:extLst>
              <a:ext uri="{FF2B5EF4-FFF2-40B4-BE49-F238E27FC236}">
                <a16:creationId xmlns:a16="http://schemas.microsoft.com/office/drawing/2014/main" id="{D0966674-80B0-E536-F2F6-030D18DF7482}"/>
              </a:ext>
            </a:extLst>
          </p:cNvPr>
          <p:cNvSpPr txBox="1"/>
          <p:nvPr/>
        </p:nvSpPr>
        <p:spPr>
          <a:xfrm>
            <a:off x="581192" y="4601971"/>
            <a:ext cx="4240212" cy="1077218"/>
          </a:xfrm>
          <a:prstGeom prst="rect">
            <a:avLst/>
          </a:prstGeom>
          <a:noFill/>
        </p:spPr>
        <p:txBody>
          <a:bodyPr wrap="square" rtlCol="0">
            <a:spAutoFit/>
          </a:bodyPr>
          <a:lstStyle/>
          <a:p>
            <a:r>
              <a:rPr lang="en-US" sz="1600" dirty="0">
                <a:solidFill>
                  <a:schemeClr val="accent1">
                    <a:lumMod val="75000"/>
                  </a:schemeClr>
                </a:solidFill>
              </a:rPr>
              <a:t>As delirium results from the interaction between predisposing vulnerabilities and precipitating insults, patient selection may influence imaging outcomes</a:t>
            </a:r>
          </a:p>
        </p:txBody>
      </p:sp>
      <p:pic>
        <p:nvPicPr>
          <p:cNvPr id="6" name="Picture 2" descr="SCAN002">
            <a:extLst>
              <a:ext uri="{FF2B5EF4-FFF2-40B4-BE49-F238E27FC236}">
                <a16:creationId xmlns:a16="http://schemas.microsoft.com/office/drawing/2014/main" id="{AD109F30-BF4D-5594-6AB6-10A571EE303E}"/>
              </a:ext>
            </a:extLst>
          </p:cNvPr>
          <p:cNvPicPr>
            <a:picLocks noChangeAspect="1" noChangeArrowheads="1"/>
          </p:cNvPicPr>
          <p:nvPr/>
        </p:nvPicPr>
        <p:blipFill>
          <a:blip r:embed="rId3">
            <a:lum bright="-30000" contrast="54000"/>
            <a:extLst>
              <a:ext uri="{28A0092B-C50C-407E-A947-70E740481C1C}">
                <a14:useLocalDpi xmlns:a14="http://schemas.microsoft.com/office/drawing/2010/main" val="0"/>
              </a:ext>
            </a:extLst>
          </a:blip>
          <a:srcRect/>
          <a:stretch>
            <a:fillRect/>
          </a:stretch>
        </p:blipFill>
        <p:spPr bwMode="auto">
          <a:xfrm>
            <a:off x="581192" y="1582353"/>
            <a:ext cx="4240212" cy="27983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90429-ADDB-D4F4-3C53-D008E761E1D6}"/>
              </a:ext>
            </a:extLst>
          </p:cNvPr>
          <p:cNvSpPr txBox="1"/>
          <p:nvPr/>
        </p:nvSpPr>
        <p:spPr>
          <a:xfrm>
            <a:off x="448292" y="6168020"/>
            <a:ext cx="4078874" cy="369332"/>
          </a:xfrm>
          <a:prstGeom prst="rect">
            <a:avLst/>
          </a:prstGeom>
          <a:noFill/>
        </p:spPr>
        <p:txBody>
          <a:bodyPr wrap="none" rtlCol="0">
            <a:spAutoFit/>
          </a:bodyPr>
          <a:lstStyle/>
          <a:p>
            <a:r>
              <a:rPr lang="en-US" altLang="en-US" sz="1800" dirty="0"/>
              <a:t>Inouye SK et al.  JAMA 1996; 275:852-857</a:t>
            </a:r>
            <a:endParaRPr lang="en-US" dirty="0"/>
          </a:p>
        </p:txBody>
      </p:sp>
      <p:sp>
        <p:nvSpPr>
          <p:cNvPr id="9" name="Content Placeholder 8">
            <a:extLst>
              <a:ext uri="{FF2B5EF4-FFF2-40B4-BE49-F238E27FC236}">
                <a16:creationId xmlns:a16="http://schemas.microsoft.com/office/drawing/2014/main" id="{3BE45290-746C-E687-B75B-735C4152EFDD}"/>
              </a:ext>
            </a:extLst>
          </p:cNvPr>
          <p:cNvSpPr>
            <a:spLocks noGrp="1"/>
          </p:cNvSpPr>
          <p:nvPr>
            <p:ph idx="1"/>
          </p:nvPr>
        </p:nvSpPr>
        <p:spPr>
          <a:xfrm>
            <a:off x="4989891" y="1582353"/>
            <a:ext cx="6734362" cy="4328372"/>
          </a:xfrm>
        </p:spPr>
        <p:txBody>
          <a:bodyPr anchor="t">
            <a:noAutofit/>
          </a:bodyPr>
          <a:lstStyle/>
          <a:p>
            <a:pPr>
              <a:spcBef>
                <a:spcPts val="0"/>
              </a:spcBef>
            </a:pPr>
            <a:r>
              <a:rPr lang="en-US" sz="2400" dirty="0"/>
              <a:t>Variable study designs can affect the comparability of results</a:t>
            </a:r>
          </a:p>
          <a:p>
            <a:pPr lvl="1">
              <a:spcBef>
                <a:spcPts val="0"/>
              </a:spcBef>
            </a:pPr>
            <a:r>
              <a:rPr lang="en-US" dirty="0"/>
              <a:t>Use of specific populations (i.e. elective vs. non-elective surgical, ICU) can limit generalizability </a:t>
            </a:r>
          </a:p>
          <a:p>
            <a:pPr lvl="1">
              <a:spcBef>
                <a:spcPts val="0"/>
              </a:spcBef>
            </a:pPr>
            <a:r>
              <a:rPr lang="en-US" dirty="0"/>
              <a:t>Choice of biomarker, biomarker analysis</a:t>
            </a:r>
          </a:p>
          <a:p>
            <a:pPr>
              <a:spcBef>
                <a:spcPts val="0"/>
              </a:spcBef>
            </a:pPr>
            <a:r>
              <a:rPr lang="en-US" sz="2400" dirty="0"/>
              <a:t>Small sample sizes</a:t>
            </a:r>
          </a:p>
          <a:p>
            <a:pPr>
              <a:spcBef>
                <a:spcPts val="0"/>
              </a:spcBef>
            </a:pPr>
            <a:r>
              <a:rPr lang="en-US" sz="2400" dirty="0"/>
              <a:t>Bias of advanced imaging (or CSF studies) - patient recruitment is restricted to those able to tolerate/participate scanning (CSF collection)</a:t>
            </a:r>
          </a:p>
          <a:p>
            <a:pPr>
              <a:spcBef>
                <a:spcPts val="0"/>
              </a:spcBef>
            </a:pPr>
            <a:r>
              <a:rPr lang="en-US" sz="2400" dirty="0"/>
              <a:t>Challenges of collecting data while patient is symptomatic</a:t>
            </a:r>
          </a:p>
          <a:p>
            <a:pPr>
              <a:spcBef>
                <a:spcPts val="0"/>
              </a:spcBef>
            </a:pPr>
            <a:r>
              <a:rPr lang="en-US" sz="2400" dirty="0"/>
              <a:t>Longitudinal “change over time” studies require a baseline before delirium episode</a:t>
            </a:r>
          </a:p>
        </p:txBody>
      </p:sp>
      <p:sp>
        <p:nvSpPr>
          <p:cNvPr id="3" name="Slide Number Placeholder 2">
            <a:extLst>
              <a:ext uri="{FF2B5EF4-FFF2-40B4-BE49-F238E27FC236}">
                <a16:creationId xmlns:a16="http://schemas.microsoft.com/office/drawing/2014/main" id="{1BF18363-9B99-3399-A945-F2F6BADB8238}"/>
              </a:ext>
            </a:extLst>
          </p:cNvPr>
          <p:cNvSpPr>
            <a:spLocks noGrp="1"/>
          </p:cNvSpPr>
          <p:nvPr>
            <p:ph type="sldNum" sz="quarter" idx="12"/>
          </p:nvPr>
        </p:nvSpPr>
        <p:spPr/>
        <p:txBody>
          <a:bodyPr/>
          <a:lstStyle/>
          <a:p>
            <a:fld id="{48D0106B-E0A5-C243-837E-E56FCD75C14E}" type="slidenum">
              <a:rPr lang="en-US" smtClean="0"/>
              <a:t>39</a:t>
            </a:fld>
            <a:endParaRPr lang="en-US" dirty="0"/>
          </a:p>
        </p:txBody>
      </p:sp>
    </p:spTree>
    <p:extLst>
      <p:ext uri="{BB962C8B-B14F-4D97-AF65-F5344CB8AC3E}">
        <p14:creationId xmlns:p14="http://schemas.microsoft.com/office/powerpoint/2010/main" val="130172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5DAD98F-7980-5941-9800-9946224E2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661596" y="0"/>
            <a:ext cx="45304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DF7459B-2A01-B041-8728-45B163A76E89}"/>
              </a:ext>
            </a:extLst>
          </p:cNvPr>
          <p:cNvSpPr>
            <a:spLocks noGrp="1"/>
          </p:cNvSpPr>
          <p:nvPr>
            <p:ph type="title"/>
          </p:nvPr>
        </p:nvSpPr>
        <p:spPr>
          <a:xfrm>
            <a:off x="799767" y="2729790"/>
            <a:ext cx="6861830" cy="1665747"/>
          </a:xfrm>
          <a:solidFill>
            <a:schemeClr val="bg1"/>
          </a:solidFill>
        </p:spPr>
        <p:txBody>
          <a:bodyPr>
            <a:noAutofit/>
          </a:bodyPr>
          <a:lstStyle/>
          <a:p>
            <a:r>
              <a:rPr lang="en-US" sz="4800" dirty="0">
                <a:latin typeface="+mn-lt"/>
                <a:cs typeface="Arial" panose="020B0604020202020204" pitchFamily="34" charset="0"/>
              </a:rPr>
              <a:t>Delirium and Dementia </a:t>
            </a:r>
            <a:r>
              <a:rPr lang="en-US" sz="4400" dirty="0">
                <a:latin typeface="Arial" panose="020B0604020202020204" pitchFamily="34" charset="0"/>
                <a:cs typeface="Arial" panose="020B0604020202020204" pitchFamily="34" charset="0"/>
              </a:rPr>
              <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36754B8-EE72-DD47-8E2D-AB794D275A08}"/>
              </a:ext>
            </a:extLst>
          </p:cNvPr>
          <p:cNvSpPr>
            <a:spLocks noGrp="1"/>
          </p:cNvSpPr>
          <p:nvPr>
            <p:ph type="body" idx="1"/>
          </p:nvPr>
        </p:nvSpPr>
        <p:spPr>
          <a:xfrm>
            <a:off x="996059" y="3844278"/>
            <a:ext cx="10515600" cy="1500187"/>
          </a:xfrm>
        </p:spPr>
        <p:txBody>
          <a:bodyPr>
            <a:normAutofit/>
          </a:bodyPr>
          <a:lstStyle/>
          <a:p>
            <a:r>
              <a:rPr lang="en-US" sz="4000" dirty="0"/>
              <a:t>Neuropathological Biomarkers</a:t>
            </a:r>
          </a:p>
        </p:txBody>
      </p:sp>
      <p:sp>
        <p:nvSpPr>
          <p:cNvPr id="3" name="Slide Number Placeholder 2">
            <a:extLst>
              <a:ext uri="{FF2B5EF4-FFF2-40B4-BE49-F238E27FC236}">
                <a16:creationId xmlns:a16="http://schemas.microsoft.com/office/drawing/2014/main" id="{015EB7C0-1006-3F23-693A-C283F3A7B1B7}"/>
              </a:ext>
            </a:extLst>
          </p:cNvPr>
          <p:cNvSpPr>
            <a:spLocks noGrp="1"/>
          </p:cNvSpPr>
          <p:nvPr>
            <p:ph type="sldNum" sz="quarter" idx="12"/>
          </p:nvPr>
        </p:nvSpPr>
        <p:spPr/>
        <p:txBody>
          <a:bodyPr/>
          <a:lstStyle/>
          <a:p>
            <a:fld id="{F6D36576-85EA-B04E-81D6-3CCC80DA6FBA}" type="slidenum">
              <a:rPr lang="en-US" smtClean="0"/>
              <a:t>4</a:t>
            </a:fld>
            <a:endParaRPr lang="en-US"/>
          </a:p>
        </p:txBody>
      </p:sp>
    </p:spTree>
    <p:extLst>
      <p:ext uri="{BB962C8B-B14F-4D97-AF65-F5344CB8AC3E}">
        <p14:creationId xmlns:p14="http://schemas.microsoft.com/office/powerpoint/2010/main" val="1111878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BD88-8300-F3B4-8668-C4020674F2FF}"/>
              </a:ext>
            </a:extLst>
          </p:cNvPr>
          <p:cNvSpPr>
            <a:spLocks noGrp="1"/>
          </p:cNvSpPr>
          <p:nvPr>
            <p:ph type="title"/>
          </p:nvPr>
        </p:nvSpPr>
        <p:spPr>
          <a:xfrm>
            <a:off x="581192" y="297180"/>
            <a:ext cx="10515600" cy="1325563"/>
          </a:xfrm>
        </p:spPr>
        <p:txBody>
          <a:bodyPr>
            <a:normAutofit/>
          </a:bodyPr>
          <a:lstStyle/>
          <a:p>
            <a:r>
              <a:rPr lang="en-US" sz="4000" dirty="0">
                <a:latin typeface="Calibri" panose="020F0502020204030204" pitchFamily="34" charset="0"/>
                <a:cs typeface="Calibri" panose="020F0502020204030204" pitchFamily="34" charset="0"/>
              </a:rPr>
              <a:t>Research priorities</a:t>
            </a:r>
          </a:p>
        </p:txBody>
      </p:sp>
      <p:sp>
        <p:nvSpPr>
          <p:cNvPr id="3" name="Content Placeholder 2">
            <a:extLst>
              <a:ext uri="{FF2B5EF4-FFF2-40B4-BE49-F238E27FC236}">
                <a16:creationId xmlns:a16="http://schemas.microsoft.com/office/drawing/2014/main" id="{F46642CB-9DDB-AA0A-6E8F-48A50D240901}"/>
              </a:ext>
            </a:extLst>
          </p:cNvPr>
          <p:cNvSpPr>
            <a:spLocks noGrp="1"/>
          </p:cNvSpPr>
          <p:nvPr>
            <p:ph idx="1"/>
          </p:nvPr>
        </p:nvSpPr>
        <p:spPr>
          <a:xfrm>
            <a:off x="581192" y="1410511"/>
            <a:ext cx="11029615" cy="5150309"/>
          </a:xfrm>
        </p:spPr>
        <p:txBody>
          <a:bodyPr anchor="t">
            <a:normAutofit/>
          </a:bodyPr>
          <a:lstStyle/>
          <a:p>
            <a:r>
              <a:rPr lang="en-US" sz="2400" dirty="0"/>
              <a:t>Better </a:t>
            </a:r>
            <a:r>
              <a:rPr lang="en-US" sz="2400" b="1" dirty="0">
                <a:solidFill>
                  <a:schemeClr val="accent1">
                    <a:lumMod val="75000"/>
                  </a:schemeClr>
                </a:solidFill>
              </a:rPr>
              <a:t>matching of patient demographics </a:t>
            </a:r>
            <a:r>
              <a:rPr lang="en-US" sz="2400" dirty="0"/>
              <a:t>could help strengthen findings</a:t>
            </a:r>
            <a:endParaRPr lang="en-US" sz="2200" dirty="0"/>
          </a:p>
          <a:p>
            <a:r>
              <a:rPr lang="en-US" sz="2400" dirty="0"/>
              <a:t>Studies examining </a:t>
            </a:r>
            <a:r>
              <a:rPr lang="en-US" sz="2400" b="1" dirty="0">
                <a:solidFill>
                  <a:schemeClr val="accent1">
                    <a:lumMod val="75000"/>
                  </a:schemeClr>
                </a:solidFill>
              </a:rPr>
              <a:t>changes over time  </a:t>
            </a:r>
            <a:r>
              <a:rPr lang="en-US" sz="2400" dirty="0"/>
              <a:t>may demonstrate stronger relationships than cross-sectional studies</a:t>
            </a:r>
          </a:p>
          <a:p>
            <a:r>
              <a:rPr lang="en-US" sz="2400" b="1" dirty="0">
                <a:solidFill>
                  <a:schemeClr val="accent1">
                    <a:lumMod val="75000"/>
                  </a:schemeClr>
                </a:solidFill>
              </a:rPr>
              <a:t>Longitudinal studies </a:t>
            </a:r>
            <a:r>
              <a:rPr lang="en-US" sz="2400" dirty="0"/>
              <a:t>may help define transient effects of delirium from pre-existing vulnerabilities (i.e., dementia), and enables investigation of long-term brain changes associated with delirium</a:t>
            </a:r>
          </a:p>
          <a:p>
            <a:r>
              <a:rPr lang="en-US" sz="2400" b="1" dirty="0">
                <a:solidFill>
                  <a:schemeClr val="accent1">
                    <a:lumMod val="75000"/>
                  </a:schemeClr>
                </a:solidFill>
              </a:rPr>
              <a:t>Larger sample sizes </a:t>
            </a:r>
            <a:r>
              <a:rPr lang="en-US" sz="2400" dirty="0"/>
              <a:t>would help confirm findings</a:t>
            </a:r>
          </a:p>
          <a:p>
            <a:r>
              <a:rPr lang="en-US" sz="2400" dirty="0"/>
              <a:t>Studies involving vulnerable patients such as those with acute illness and dementia would be more </a:t>
            </a:r>
            <a:r>
              <a:rPr lang="en-US" sz="2400" b="1" dirty="0">
                <a:solidFill>
                  <a:schemeClr val="accent1">
                    <a:lumMod val="75000"/>
                  </a:schemeClr>
                </a:solidFill>
              </a:rPr>
              <a:t>representative of the clinical population </a:t>
            </a:r>
            <a:r>
              <a:rPr lang="en-US" sz="2400" dirty="0"/>
              <a:t>most affected by delirium</a:t>
            </a:r>
          </a:p>
          <a:p>
            <a:endParaRPr lang="en-US" sz="2400" dirty="0"/>
          </a:p>
        </p:txBody>
      </p:sp>
      <p:sp>
        <p:nvSpPr>
          <p:cNvPr id="4" name="Slide Number Placeholder 3">
            <a:extLst>
              <a:ext uri="{FF2B5EF4-FFF2-40B4-BE49-F238E27FC236}">
                <a16:creationId xmlns:a16="http://schemas.microsoft.com/office/drawing/2014/main" id="{295B5033-55CC-7D00-175C-75A32AC0A712}"/>
              </a:ext>
            </a:extLst>
          </p:cNvPr>
          <p:cNvSpPr>
            <a:spLocks noGrp="1"/>
          </p:cNvSpPr>
          <p:nvPr>
            <p:ph type="sldNum" sz="quarter" idx="12"/>
          </p:nvPr>
        </p:nvSpPr>
        <p:spPr/>
        <p:txBody>
          <a:bodyPr/>
          <a:lstStyle/>
          <a:p>
            <a:fld id="{48D0106B-E0A5-C243-837E-E56FCD75C14E}" type="slidenum">
              <a:rPr lang="en-US" smtClean="0"/>
              <a:t>40</a:t>
            </a:fld>
            <a:endParaRPr lang="en-US" dirty="0"/>
          </a:p>
        </p:txBody>
      </p:sp>
    </p:spTree>
    <p:extLst>
      <p:ext uri="{BB962C8B-B14F-4D97-AF65-F5344CB8AC3E}">
        <p14:creationId xmlns:p14="http://schemas.microsoft.com/office/powerpoint/2010/main" val="282741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01A2-16C8-3A58-AF51-D4F1982BB38E}"/>
              </a:ext>
            </a:extLst>
          </p:cNvPr>
          <p:cNvSpPr>
            <a:spLocks noGrp="1"/>
          </p:cNvSpPr>
          <p:nvPr>
            <p:ph type="title"/>
          </p:nvPr>
        </p:nvSpPr>
        <p:spPr>
          <a:xfrm>
            <a:off x="454376" y="303596"/>
            <a:ext cx="10515600" cy="1325563"/>
          </a:xfrm>
        </p:spPr>
        <p:txBody>
          <a:bodyPr>
            <a:normAutofit/>
          </a:bodyPr>
          <a:lstStyle/>
          <a:p>
            <a:r>
              <a:rPr lang="en-US" sz="4000" dirty="0">
                <a:latin typeface="Calibri" panose="020F0502020204030204" pitchFamily="34" charset="0"/>
                <a:cs typeface="Calibri" panose="020F0502020204030204" pitchFamily="34" charset="0"/>
              </a:rPr>
              <a:t>ACKNOWLEDGMENTS</a:t>
            </a:r>
          </a:p>
        </p:txBody>
      </p:sp>
      <p:grpSp>
        <p:nvGrpSpPr>
          <p:cNvPr id="3" name="Group 2">
            <a:extLst>
              <a:ext uri="{FF2B5EF4-FFF2-40B4-BE49-F238E27FC236}">
                <a16:creationId xmlns:a16="http://schemas.microsoft.com/office/drawing/2014/main" id="{C1CF78BE-70FB-45CC-8DF0-AB2B609CA15A}"/>
              </a:ext>
            </a:extLst>
          </p:cNvPr>
          <p:cNvGrpSpPr/>
          <p:nvPr/>
        </p:nvGrpSpPr>
        <p:grpSpPr>
          <a:xfrm>
            <a:off x="454376" y="1541832"/>
            <a:ext cx="11886276" cy="4856560"/>
            <a:chOff x="647807" y="1885693"/>
            <a:chExt cx="11886276" cy="4856560"/>
          </a:xfrm>
        </p:grpSpPr>
        <p:sp>
          <p:nvSpPr>
            <p:cNvPr id="4" name="TextBox 3">
              <a:extLst>
                <a:ext uri="{FF2B5EF4-FFF2-40B4-BE49-F238E27FC236}">
                  <a16:creationId xmlns:a16="http://schemas.microsoft.com/office/drawing/2014/main" id="{0A0BA27D-1D7B-D22B-1A25-D0842B22A3DC}"/>
                </a:ext>
              </a:extLst>
            </p:cNvPr>
            <p:cNvSpPr txBox="1"/>
            <p:nvPr/>
          </p:nvSpPr>
          <p:spPr>
            <a:xfrm>
              <a:off x="1380360" y="2956601"/>
              <a:ext cx="3802380"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ea typeface="+mn-ea"/>
                  <a:cs typeface="Arial" panose="020B0604020202020204" pitchFamily="34" charset="0"/>
                </a:rPr>
                <a:t>SAGES Study Group</a:t>
              </a:r>
              <a:r>
                <a:rPr kumimoji="0" lang="en-US" sz="2000" b="1" i="0" u="none" strike="noStrike" kern="1200" cap="none" spc="0" normalizeH="0" baseline="0" noProof="0" dirty="0">
                  <a:ln>
                    <a:noFill/>
                  </a:ln>
                  <a:solidFill>
                    <a:prstClr val="black"/>
                  </a:solidFill>
                  <a:effectLst/>
                  <a:uLnTx/>
                  <a:uFillTx/>
                  <a:ea typeface="+mn-ea"/>
                  <a:cs typeface="Arial" panose="020B0604020202020204" pitchFamily="34" charset="0"/>
                </a:rPr>
                <a:t>: </a:t>
              </a:r>
              <a:endPar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3038" indent="-173038">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Richard Jones, ScD</a:t>
              </a:r>
              <a:endParaRPr lang="en-US" sz="2000" dirty="0">
                <a:solidFill>
                  <a:prstClr val="black"/>
                </a:solidFill>
                <a:cs typeface="Arial" panose="020B0604020202020204" pitchFamily="34" charset="0"/>
              </a:endParaRPr>
            </a:p>
            <a:p>
              <a:pPr marL="173038" indent="-173038">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 </a:t>
              </a:r>
              <a:r>
                <a:rPr lang="en-US" sz="2000" dirty="0">
                  <a:solidFill>
                    <a:prstClr val="black"/>
                  </a:solidFill>
                  <a:cs typeface="Arial" panose="020B0604020202020204" pitchFamily="34" charset="0"/>
                </a:rPr>
                <a:t>Eva Schmitt, PhD</a:t>
              </a:r>
            </a:p>
            <a:p>
              <a:pPr marL="173038" indent="-173038">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Steven Arnold, MD </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Michele Cavallari, MD, PhD</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Bradford Dickerson, MD</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Edward R. Marcantonio, MD, SM</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Towia Libermann, PhD</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Alvaro Pascual‐Leone, MD, PhD </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Mouhsin Shafi, MD, PhD</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Alex Touroutoglou, PhD</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Thomas Travison, PhD</a:t>
              </a:r>
            </a:p>
          </p:txBody>
        </p:sp>
        <p:sp>
          <p:nvSpPr>
            <p:cNvPr id="5" name="TextBox 4">
              <a:extLst>
                <a:ext uri="{FF2B5EF4-FFF2-40B4-BE49-F238E27FC236}">
                  <a16:creationId xmlns:a16="http://schemas.microsoft.com/office/drawing/2014/main" id="{56A54B4C-D6D9-E4DE-6EB3-EF05874F1C96}"/>
                </a:ext>
              </a:extLst>
            </p:cNvPr>
            <p:cNvSpPr txBox="1"/>
            <p:nvPr/>
          </p:nvSpPr>
          <p:spPr>
            <a:xfrm>
              <a:off x="6588429" y="2956601"/>
              <a:ext cx="594565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ea typeface="+mn-ea"/>
                  <a:cs typeface="Arial" panose="020B0604020202020204" pitchFamily="34" charset="0"/>
                </a:rPr>
                <a:t>ABC Working Group</a:t>
              </a: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 </a:t>
              </a:r>
            </a:p>
            <a:p>
              <a:pPr marL="207963" marR="0" lvl="0" indent="-2079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Tammy Hshieh, MD, MPH </a:t>
              </a:r>
            </a:p>
            <a:p>
              <a:pPr marL="207963" marR="0" lvl="0" indent="-2079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Zachary Kunicki, PhD</a:t>
              </a:r>
            </a:p>
            <a:p>
              <a:pPr marL="207963" marR="0" lvl="0" indent="-2079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Eran Metzger, MD</a:t>
              </a:r>
            </a:p>
            <a:p>
              <a:pPr marL="207963" marR="0" lvl="0" indent="-2079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Patricia Tabloski, PhD, GNP‐BC, FAAN </a:t>
              </a:r>
            </a:p>
            <a:p>
              <a:pPr marL="207963" marR="0" lvl="0" indent="-2079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Douglas Tommet, MS</a:t>
              </a:r>
            </a:p>
            <a:p>
              <a:pPr marL="207963" marR="0" lvl="0" indent="-20796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rPr>
                <a:t>Sarinnapha Vasunilashorn, PhD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prstClr val="black"/>
                  </a:solidFill>
                </a:rPr>
                <a:t>NIDUS</a:t>
              </a:r>
            </a:p>
            <a:p>
              <a:pPr marL="173038" marR="0" lvl="0" indent="-163513"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dirty="0">
                  <a:solidFill>
                    <a:prstClr val="black"/>
                  </a:solidFill>
                </a:rPr>
                <a:t>Molly </a:t>
              </a:r>
              <a:r>
                <a:rPr lang="en-US" dirty="0" err="1">
                  <a:solidFill>
                    <a:prstClr val="black"/>
                  </a:solidFill>
                </a:rPr>
                <a:t>Mackler</a:t>
              </a:r>
              <a:r>
                <a:rPr lang="en-US" dirty="0">
                  <a:solidFill>
                    <a:prstClr val="black"/>
                  </a:solidFill>
                </a:rPr>
                <a:t>, MHS</a:t>
              </a:r>
            </a:p>
          </p:txBody>
        </p:sp>
        <p:sp>
          <p:nvSpPr>
            <p:cNvPr id="6" name="TextBox 5">
              <a:extLst>
                <a:ext uri="{FF2B5EF4-FFF2-40B4-BE49-F238E27FC236}">
                  <a16:creationId xmlns:a16="http://schemas.microsoft.com/office/drawing/2014/main" id="{6430266B-B0E2-2D2D-A65B-7A5EDCDA8DB6}"/>
                </a:ext>
              </a:extLst>
            </p:cNvPr>
            <p:cNvSpPr txBox="1"/>
            <p:nvPr/>
          </p:nvSpPr>
          <p:spPr>
            <a:xfrm>
              <a:off x="647807" y="1885693"/>
              <a:ext cx="11048787" cy="1446550"/>
            </a:xfrm>
            <a:prstGeom prst="rect">
              <a:avLst/>
            </a:prstGeom>
            <a:noFill/>
          </p:spPr>
          <p:txBody>
            <a:bodyPr wrap="square" rtlCol="0">
              <a:spAutoFit/>
            </a:bodyPr>
            <a:lstStyle/>
            <a:p>
              <a:r>
                <a:rPr lang="en-US" sz="2000" dirty="0"/>
                <a:t>National Institute on Aging for funding our work in delirium </a:t>
              </a:r>
              <a:r>
                <a:rPr lang="en-US" sz="2000" i="1" dirty="0"/>
                <a:t>(Drs. Luci Roberts, Molly Wagster, Sue Zieman). </a:t>
              </a:r>
              <a:r>
                <a:rPr lang="en-US" sz="2000" dirty="0"/>
                <a:t>Special thanks to </a:t>
              </a:r>
              <a:r>
                <a:rPr lang="en-US" sz="2000" b="1" dirty="0"/>
                <a:t>Dr.  Sharon Inouye </a:t>
              </a:r>
              <a:r>
                <a:rPr lang="en-US" sz="2000" dirty="0"/>
                <a:t>for her inspiration and leadership in the field of delirium. We are grateful to the many patients, families, nurses, physicians who participated in these studies. </a:t>
              </a:r>
            </a:p>
            <a:p>
              <a:pPr algn="ctr"/>
              <a:endParaRPr lang="en-US" sz="2800" dirty="0"/>
            </a:p>
          </p:txBody>
        </p:sp>
      </p:grpSp>
      <p:pic>
        <p:nvPicPr>
          <p:cNvPr id="7" name="Picture 3" descr="A:\Administrative\PPG Operations\SAGES logo\SAGES logo.jpg">
            <a:extLst>
              <a:ext uri="{FF2B5EF4-FFF2-40B4-BE49-F238E27FC236}">
                <a16:creationId xmlns:a16="http://schemas.microsoft.com/office/drawing/2014/main" id="{6C6FD402-C2A2-0A28-5E53-78BE5BD47CC7}"/>
              </a:ext>
            </a:extLst>
          </p:cNvPr>
          <p:cNvPicPr>
            <a:picLocks noChangeAspect="1" noChangeArrowheads="1"/>
          </p:cNvPicPr>
          <p:nvPr/>
        </p:nvPicPr>
        <p:blipFill>
          <a:blip r:embed="rId2" cstate="print"/>
          <a:srcRect/>
          <a:stretch>
            <a:fillRect/>
          </a:stretch>
        </p:blipFill>
        <p:spPr bwMode="auto">
          <a:xfrm>
            <a:off x="3501284" y="2691158"/>
            <a:ext cx="1136258" cy="829468"/>
          </a:xfrm>
          <a:prstGeom prst="rect">
            <a:avLst/>
          </a:prstGeom>
          <a:noFill/>
        </p:spPr>
      </p:pic>
      <p:pic>
        <p:nvPicPr>
          <p:cNvPr id="8" name="Picture 7">
            <a:extLst>
              <a:ext uri="{FF2B5EF4-FFF2-40B4-BE49-F238E27FC236}">
                <a16:creationId xmlns:a16="http://schemas.microsoft.com/office/drawing/2014/main" id="{CBC49C2A-4E09-3689-1A6D-47178850D7BE}"/>
              </a:ext>
            </a:extLst>
          </p:cNvPr>
          <p:cNvPicPr>
            <a:picLocks noChangeAspect="1"/>
          </p:cNvPicPr>
          <p:nvPr/>
        </p:nvPicPr>
        <p:blipFill>
          <a:blip r:embed="rId3"/>
          <a:stretch>
            <a:fillRect/>
          </a:stretch>
        </p:blipFill>
        <p:spPr>
          <a:xfrm>
            <a:off x="6735856" y="5953839"/>
            <a:ext cx="4269215" cy="904161"/>
          </a:xfrm>
          <a:prstGeom prst="rect">
            <a:avLst/>
          </a:prstGeom>
        </p:spPr>
      </p:pic>
      <p:sp>
        <p:nvSpPr>
          <p:cNvPr id="9" name="Slide Number Placeholder 8">
            <a:extLst>
              <a:ext uri="{FF2B5EF4-FFF2-40B4-BE49-F238E27FC236}">
                <a16:creationId xmlns:a16="http://schemas.microsoft.com/office/drawing/2014/main" id="{A20227BD-662B-601E-37A1-EA634274D7F7}"/>
              </a:ext>
            </a:extLst>
          </p:cNvPr>
          <p:cNvSpPr>
            <a:spLocks noGrp="1"/>
          </p:cNvSpPr>
          <p:nvPr>
            <p:ph type="sldNum" sz="quarter" idx="12"/>
          </p:nvPr>
        </p:nvSpPr>
        <p:spPr/>
        <p:txBody>
          <a:bodyPr/>
          <a:lstStyle/>
          <a:p>
            <a:fld id="{48D0106B-E0A5-C243-837E-E56FCD75C14E}" type="slidenum">
              <a:rPr lang="en-US" smtClean="0"/>
              <a:t>41</a:t>
            </a:fld>
            <a:endParaRPr lang="en-US" dirty="0"/>
          </a:p>
        </p:txBody>
      </p:sp>
      <p:pic>
        <p:nvPicPr>
          <p:cNvPr id="10" name="Picture 9">
            <a:extLst>
              <a:ext uri="{FF2B5EF4-FFF2-40B4-BE49-F238E27FC236}">
                <a16:creationId xmlns:a16="http://schemas.microsoft.com/office/drawing/2014/main" id="{E031E3D2-FCD9-78F5-DE28-74FEBF9D160C}"/>
              </a:ext>
            </a:extLst>
          </p:cNvPr>
          <p:cNvPicPr>
            <a:picLocks noChangeAspect="1"/>
          </p:cNvPicPr>
          <p:nvPr/>
        </p:nvPicPr>
        <p:blipFill>
          <a:blip r:embed="rId4"/>
          <a:stretch>
            <a:fillRect/>
          </a:stretch>
        </p:blipFill>
        <p:spPr>
          <a:xfrm>
            <a:off x="10338605" y="4913153"/>
            <a:ext cx="743553" cy="904161"/>
          </a:xfrm>
          <a:prstGeom prst="rect">
            <a:avLst/>
          </a:prstGeom>
        </p:spPr>
      </p:pic>
    </p:spTree>
    <p:extLst>
      <p:ext uri="{BB962C8B-B14F-4D97-AF65-F5344CB8AC3E}">
        <p14:creationId xmlns:p14="http://schemas.microsoft.com/office/powerpoint/2010/main" val="1811763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C2B5B-7467-EA4D-A2A1-AE0663E787DF}"/>
              </a:ext>
            </a:extLst>
          </p:cNvPr>
          <p:cNvSpPr>
            <a:spLocks noGrp="1"/>
          </p:cNvSpPr>
          <p:nvPr>
            <p:ph type="title"/>
          </p:nvPr>
        </p:nvSpPr>
        <p:spPr/>
        <p:txBody>
          <a:bodyPr/>
          <a:lstStyle/>
          <a:p>
            <a:r>
              <a:rPr lang="en-US" dirty="0"/>
              <a:t>Questions or Comments?</a:t>
            </a:r>
          </a:p>
        </p:txBody>
      </p:sp>
      <p:pic>
        <p:nvPicPr>
          <p:cNvPr id="2" name="Picture 1">
            <a:extLst>
              <a:ext uri="{FF2B5EF4-FFF2-40B4-BE49-F238E27FC236}">
                <a16:creationId xmlns:a16="http://schemas.microsoft.com/office/drawing/2014/main" id="{2823A741-4220-9FD8-C85C-C0BCF05A7E51}"/>
              </a:ext>
            </a:extLst>
          </p:cNvPr>
          <p:cNvPicPr>
            <a:picLocks noChangeAspect="1"/>
          </p:cNvPicPr>
          <p:nvPr/>
        </p:nvPicPr>
        <p:blipFill>
          <a:blip r:embed="rId2"/>
          <a:stretch>
            <a:fillRect/>
          </a:stretch>
        </p:blipFill>
        <p:spPr>
          <a:xfrm>
            <a:off x="3736367" y="1539349"/>
            <a:ext cx="4279225" cy="4640685"/>
          </a:xfrm>
          <a:prstGeom prst="rect">
            <a:avLst/>
          </a:prstGeom>
        </p:spPr>
      </p:pic>
      <p:sp>
        <p:nvSpPr>
          <p:cNvPr id="3" name="TextBox 2">
            <a:extLst>
              <a:ext uri="{FF2B5EF4-FFF2-40B4-BE49-F238E27FC236}">
                <a16:creationId xmlns:a16="http://schemas.microsoft.com/office/drawing/2014/main" id="{7AF59625-4745-3398-C45F-90852ED330CB}"/>
              </a:ext>
            </a:extLst>
          </p:cNvPr>
          <p:cNvSpPr txBox="1"/>
          <p:nvPr/>
        </p:nvSpPr>
        <p:spPr>
          <a:xfrm>
            <a:off x="8929991" y="5810702"/>
            <a:ext cx="2664832" cy="369332"/>
          </a:xfrm>
          <a:prstGeom prst="rect">
            <a:avLst/>
          </a:prstGeom>
          <a:noFill/>
        </p:spPr>
        <p:txBody>
          <a:bodyPr wrap="none" rtlCol="0">
            <a:spAutoFit/>
          </a:bodyPr>
          <a:lstStyle/>
          <a:p>
            <a:r>
              <a:rPr lang="en-US" dirty="0" err="1"/>
              <a:t>tfong@bidmc.harvard.edu</a:t>
            </a:r>
            <a:endParaRPr lang="en-US" dirty="0"/>
          </a:p>
        </p:txBody>
      </p:sp>
      <p:sp>
        <p:nvSpPr>
          <p:cNvPr id="5" name="Slide Number Placeholder 4">
            <a:extLst>
              <a:ext uri="{FF2B5EF4-FFF2-40B4-BE49-F238E27FC236}">
                <a16:creationId xmlns:a16="http://schemas.microsoft.com/office/drawing/2014/main" id="{4624AE63-3173-26F8-E857-2AD79D261761}"/>
              </a:ext>
            </a:extLst>
          </p:cNvPr>
          <p:cNvSpPr>
            <a:spLocks noGrp="1"/>
          </p:cNvSpPr>
          <p:nvPr>
            <p:ph type="sldNum" sz="quarter" idx="12"/>
          </p:nvPr>
        </p:nvSpPr>
        <p:spPr/>
        <p:txBody>
          <a:bodyPr/>
          <a:lstStyle/>
          <a:p>
            <a:fld id="{F6D36576-85EA-B04E-81D6-3CCC80DA6FBA}" type="slidenum">
              <a:rPr lang="en-US" smtClean="0"/>
              <a:t>42</a:t>
            </a:fld>
            <a:endParaRPr lang="en-US"/>
          </a:p>
        </p:txBody>
      </p:sp>
    </p:spTree>
    <p:extLst>
      <p:ext uri="{BB962C8B-B14F-4D97-AF65-F5344CB8AC3E}">
        <p14:creationId xmlns:p14="http://schemas.microsoft.com/office/powerpoint/2010/main" val="3650552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7ABA9E-353C-A31F-E9CF-53785813DDA9}"/>
              </a:ext>
            </a:extLst>
          </p:cNvPr>
          <p:cNvSpPr>
            <a:spLocks noGrp="1"/>
          </p:cNvSpPr>
          <p:nvPr>
            <p:ph type="sldNum" sz="quarter" idx="12"/>
          </p:nvPr>
        </p:nvSpPr>
        <p:spPr/>
        <p:txBody>
          <a:bodyPr/>
          <a:lstStyle/>
          <a:p>
            <a:fld id="{F6D36576-85EA-B04E-81D6-3CCC80DA6FBA}" type="slidenum">
              <a:rPr lang="en-US" smtClean="0"/>
              <a:t>43</a:t>
            </a:fld>
            <a:endParaRPr lang="en-US"/>
          </a:p>
        </p:txBody>
      </p:sp>
    </p:spTree>
    <p:extLst>
      <p:ext uri="{BB962C8B-B14F-4D97-AF65-F5344CB8AC3E}">
        <p14:creationId xmlns:p14="http://schemas.microsoft.com/office/powerpoint/2010/main" val="1596334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BC4A-A1B4-A449-BBFC-2B942F37FA7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0AB5AC6-4F51-CF9B-2AFE-868088EAF2C7}"/>
              </a:ext>
            </a:extLst>
          </p:cNvPr>
          <p:cNvSpPr>
            <a:spLocks noGrp="1"/>
          </p:cNvSpPr>
          <p:nvPr>
            <p:ph type="sldNum" sz="quarter" idx="12"/>
          </p:nvPr>
        </p:nvSpPr>
        <p:spPr/>
        <p:txBody>
          <a:bodyPr/>
          <a:lstStyle/>
          <a:p>
            <a:fld id="{F6D36576-85EA-B04E-81D6-3CCC80DA6FBA}" type="slidenum">
              <a:rPr lang="en-US" smtClean="0"/>
              <a:t>44</a:t>
            </a:fld>
            <a:endParaRPr lang="en-US"/>
          </a:p>
        </p:txBody>
      </p:sp>
    </p:spTree>
    <p:extLst>
      <p:ext uri="{BB962C8B-B14F-4D97-AF65-F5344CB8AC3E}">
        <p14:creationId xmlns:p14="http://schemas.microsoft.com/office/powerpoint/2010/main" val="12149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342F-4227-B84D-8C6E-C24CA97857F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BF14E91-0D4F-A789-7F1F-FF129D5A9E9A}"/>
              </a:ext>
            </a:extLst>
          </p:cNvPr>
          <p:cNvSpPr>
            <a:spLocks noGrp="1"/>
          </p:cNvSpPr>
          <p:nvPr>
            <p:ph type="sldNum" sz="quarter" idx="12"/>
          </p:nvPr>
        </p:nvSpPr>
        <p:spPr/>
        <p:txBody>
          <a:bodyPr/>
          <a:lstStyle/>
          <a:p>
            <a:fld id="{F6D36576-85EA-B04E-81D6-3CCC80DA6FBA}" type="slidenum">
              <a:rPr lang="en-US" smtClean="0"/>
              <a:t>45</a:t>
            </a:fld>
            <a:endParaRPr lang="en-US"/>
          </a:p>
        </p:txBody>
      </p:sp>
    </p:spTree>
    <p:extLst>
      <p:ext uri="{BB962C8B-B14F-4D97-AF65-F5344CB8AC3E}">
        <p14:creationId xmlns:p14="http://schemas.microsoft.com/office/powerpoint/2010/main" val="3306818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C1FCB26-5C8B-684D-9404-E93485923061}"/>
              </a:ext>
            </a:extLst>
          </p:cNvPr>
          <p:cNvPicPr>
            <a:picLocks noGrp="1" noChangeAspect="1"/>
          </p:cNvPicPr>
          <p:nvPr>
            <p:ph idx="1"/>
          </p:nvPr>
        </p:nvPicPr>
        <p:blipFill>
          <a:blip r:embed="rId2"/>
          <a:stretch>
            <a:fillRect/>
          </a:stretch>
        </p:blipFill>
        <p:spPr>
          <a:xfrm>
            <a:off x="3578001" y="0"/>
            <a:ext cx="4907662" cy="6563872"/>
          </a:xfrm>
          <a:prstGeom prst="rect">
            <a:avLst/>
          </a:prstGeom>
        </p:spPr>
      </p:pic>
      <p:sp>
        <p:nvSpPr>
          <p:cNvPr id="5" name="Title 4">
            <a:extLst>
              <a:ext uri="{FF2B5EF4-FFF2-40B4-BE49-F238E27FC236}">
                <a16:creationId xmlns:a16="http://schemas.microsoft.com/office/drawing/2014/main" id="{14923AB7-E826-AD47-A268-1EDF5673E483}"/>
              </a:ext>
            </a:extLst>
          </p:cNvPr>
          <p:cNvSpPr>
            <a:spLocks noGrp="1"/>
          </p:cNvSpPr>
          <p:nvPr>
            <p:ph type="title"/>
          </p:nvPr>
        </p:nvSpPr>
        <p:spPr>
          <a:xfrm>
            <a:off x="478747" y="343075"/>
            <a:ext cx="10515600" cy="1325563"/>
          </a:xfrm>
        </p:spPr>
        <p:txBody>
          <a:bodyPr/>
          <a:lstStyle/>
          <a:p>
            <a:r>
              <a:rPr lang="en-US" dirty="0"/>
              <a:t>Fluid Biomarkers </a:t>
            </a:r>
            <a:br>
              <a:rPr lang="en-US" dirty="0"/>
            </a:br>
            <a:r>
              <a:rPr lang="en-US" dirty="0"/>
              <a:t>of AD</a:t>
            </a:r>
          </a:p>
        </p:txBody>
      </p:sp>
      <p:sp>
        <p:nvSpPr>
          <p:cNvPr id="8" name="TextBox 7">
            <a:extLst>
              <a:ext uri="{FF2B5EF4-FFF2-40B4-BE49-F238E27FC236}">
                <a16:creationId xmlns:a16="http://schemas.microsoft.com/office/drawing/2014/main" id="{3323C79E-AE8F-2543-8DA5-5BA0E8DE99E0}"/>
              </a:ext>
            </a:extLst>
          </p:cNvPr>
          <p:cNvSpPr txBox="1"/>
          <p:nvPr/>
        </p:nvSpPr>
        <p:spPr>
          <a:xfrm>
            <a:off x="352729" y="6308209"/>
            <a:ext cx="3872753" cy="369332"/>
          </a:xfrm>
          <a:prstGeom prst="rect">
            <a:avLst/>
          </a:prstGeom>
          <a:noFill/>
        </p:spPr>
        <p:txBody>
          <a:bodyPr wrap="square" rtlCol="0">
            <a:spAutoFit/>
          </a:bodyPr>
          <a:lstStyle/>
          <a:p>
            <a:r>
              <a:rPr lang="en-US" dirty="0"/>
              <a:t>Neural cells and AD pathology</a:t>
            </a:r>
          </a:p>
        </p:txBody>
      </p:sp>
      <p:sp>
        <p:nvSpPr>
          <p:cNvPr id="9" name="TextBox 8">
            <a:extLst>
              <a:ext uri="{FF2B5EF4-FFF2-40B4-BE49-F238E27FC236}">
                <a16:creationId xmlns:a16="http://schemas.microsoft.com/office/drawing/2014/main" id="{6857C38C-0163-C045-9E65-A48206E49619}"/>
              </a:ext>
            </a:extLst>
          </p:cNvPr>
          <p:cNvSpPr txBox="1"/>
          <p:nvPr/>
        </p:nvSpPr>
        <p:spPr>
          <a:xfrm>
            <a:off x="7261413" y="6341604"/>
            <a:ext cx="4930587" cy="369332"/>
          </a:xfrm>
          <a:prstGeom prst="rect">
            <a:avLst/>
          </a:prstGeom>
          <a:noFill/>
        </p:spPr>
        <p:txBody>
          <a:bodyPr wrap="square" rtlCol="0">
            <a:spAutoFit/>
          </a:bodyPr>
          <a:lstStyle/>
          <a:p>
            <a:r>
              <a:rPr lang="en-US" dirty="0"/>
              <a:t>Zetterberg, H.. </a:t>
            </a:r>
            <a:r>
              <a:rPr lang="en-US" i="1" dirty="0"/>
              <a:t>Mol Psychiatry</a:t>
            </a:r>
            <a:r>
              <a:rPr lang="en-US" dirty="0"/>
              <a:t> </a:t>
            </a:r>
            <a:r>
              <a:rPr lang="en-US" b="1" dirty="0"/>
              <a:t>26, </a:t>
            </a:r>
            <a:r>
              <a:rPr lang="en-US" dirty="0"/>
              <a:t>296–308 (2021).</a:t>
            </a:r>
          </a:p>
        </p:txBody>
      </p:sp>
      <p:sp>
        <p:nvSpPr>
          <p:cNvPr id="22" name="Rectangle 21">
            <a:extLst>
              <a:ext uri="{FF2B5EF4-FFF2-40B4-BE49-F238E27FC236}">
                <a16:creationId xmlns:a16="http://schemas.microsoft.com/office/drawing/2014/main" id="{CFBD974B-E5EF-DD4D-8958-72CFAB8E3951}"/>
              </a:ext>
            </a:extLst>
          </p:cNvPr>
          <p:cNvSpPr/>
          <p:nvPr/>
        </p:nvSpPr>
        <p:spPr>
          <a:xfrm>
            <a:off x="6325345" y="4852116"/>
            <a:ext cx="1177690" cy="170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0D3A54-6133-9C4B-AA81-BE4510D7030F}"/>
              </a:ext>
            </a:extLst>
          </p:cNvPr>
          <p:cNvSpPr/>
          <p:nvPr/>
        </p:nvSpPr>
        <p:spPr>
          <a:xfrm>
            <a:off x="5875523" y="6379707"/>
            <a:ext cx="1065749" cy="27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FB55801-439F-D840-85A6-74473B3FC589}"/>
              </a:ext>
            </a:extLst>
          </p:cNvPr>
          <p:cNvSpPr/>
          <p:nvPr/>
        </p:nvSpPr>
        <p:spPr>
          <a:xfrm>
            <a:off x="5257126" y="6516745"/>
            <a:ext cx="36576" cy="36576"/>
          </a:xfrm>
          <a:prstGeom prst="ellipse">
            <a:avLst/>
          </a:prstGeom>
          <a:solidFill>
            <a:srgbClr val="D4C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75608ED-46B0-5147-9223-8333E6A04B1B}"/>
              </a:ext>
            </a:extLst>
          </p:cNvPr>
          <p:cNvSpPr/>
          <p:nvPr/>
        </p:nvSpPr>
        <p:spPr>
          <a:xfrm rot="811135">
            <a:off x="6223885" y="267127"/>
            <a:ext cx="959742" cy="34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69082C5D-485B-A141-AA92-952F236D54C8}"/>
              </a:ext>
            </a:extLst>
          </p:cNvPr>
          <p:cNvGrpSpPr/>
          <p:nvPr/>
        </p:nvGrpSpPr>
        <p:grpSpPr>
          <a:xfrm>
            <a:off x="2805345" y="651925"/>
            <a:ext cx="7501078" cy="4385351"/>
            <a:chOff x="2186120" y="684107"/>
            <a:chExt cx="7501078" cy="4385351"/>
          </a:xfrm>
        </p:grpSpPr>
        <p:grpSp>
          <p:nvGrpSpPr>
            <p:cNvPr id="23" name="Group 22">
              <a:extLst>
                <a:ext uri="{FF2B5EF4-FFF2-40B4-BE49-F238E27FC236}">
                  <a16:creationId xmlns:a16="http://schemas.microsoft.com/office/drawing/2014/main" id="{0DD30B38-6ADC-8449-87E5-60BF7A38A952}"/>
                </a:ext>
              </a:extLst>
            </p:cNvPr>
            <p:cNvGrpSpPr/>
            <p:nvPr/>
          </p:nvGrpSpPr>
          <p:grpSpPr>
            <a:xfrm>
              <a:off x="3005246" y="4127272"/>
              <a:ext cx="5916703" cy="942186"/>
              <a:chOff x="3005246" y="4127272"/>
              <a:chExt cx="5916703" cy="942186"/>
            </a:xfrm>
          </p:grpSpPr>
          <p:sp>
            <p:nvSpPr>
              <p:cNvPr id="20" name="TextBox 19">
                <a:extLst>
                  <a:ext uri="{FF2B5EF4-FFF2-40B4-BE49-F238E27FC236}">
                    <a16:creationId xmlns:a16="http://schemas.microsoft.com/office/drawing/2014/main" id="{44FCCB61-A38B-3A41-9FD0-11888EF4867D}"/>
                  </a:ext>
                </a:extLst>
              </p:cNvPr>
              <p:cNvSpPr txBox="1"/>
              <p:nvPr/>
            </p:nvSpPr>
            <p:spPr>
              <a:xfrm>
                <a:off x="3172022" y="4869403"/>
                <a:ext cx="822350" cy="200055"/>
              </a:xfrm>
              <a:prstGeom prst="rect">
                <a:avLst/>
              </a:prstGeom>
              <a:solidFill>
                <a:schemeClr val="bg1"/>
              </a:solidFill>
            </p:spPr>
            <p:txBody>
              <a:bodyPr wrap="square" tIns="0" rtlCol="0">
                <a:spAutoFit/>
              </a:bodyPr>
              <a:lstStyle/>
              <a:p>
                <a:r>
                  <a:rPr lang="en-US" sz="1000" dirty="0"/>
                  <a:t>CSF t-tau</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FAEAA7C-8A10-D74F-89D7-919507969A17}"/>
                      </a:ext>
                    </a:extLst>
                  </p:cNvPr>
                  <p:cNvSpPr txBox="1"/>
                  <p:nvPr/>
                </p:nvSpPr>
                <p:spPr>
                  <a:xfrm>
                    <a:off x="3118842" y="4127272"/>
                    <a:ext cx="1854025" cy="246221"/>
                  </a:xfrm>
                  <a:prstGeom prst="rect">
                    <a:avLst/>
                  </a:prstGeom>
                  <a:noFill/>
                </p:spPr>
                <p:txBody>
                  <a:bodyPr wrap="square" rtlCol="0">
                    <a:spAutoFit/>
                  </a:bodyPr>
                  <a:lstStyle/>
                  <a:p>
                    <a:r>
                      <a:rPr lang="en-US" sz="1000" dirty="0">
                        <a:solidFill>
                          <a:srgbClr val="C00000"/>
                        </a:solidFill>
                      </a:rPr>
                      <a:t>1. Direct markers of A</a:t>
                    </a:r>
                    <a14:m>
                      <m:oMath xmlns:m="http://schemas.openxmlformats.org/officeDocument/2006/math">
                        <m:r>
                          <a:rPr lang="en-US" sz="1000" i="1" smtClean="0">
                            <a:solidFill>
                              <a:srgbClr val="C00000"/>
                            </a:solidFill>
                            <a:latin typeface="Cambria Math" panose="02040503050406030204" pitchFamily="18" charset="0"/>
                            <a:ea typeface="Cambria Math" panose="02040503050406030204" pitchFamily="18" charset="0"/>
                          </a:rPr>
                          <m:t>𝛽</m:t>
                        </m:r>
                      </m:oMath>
                    </a14:m>
                    <a:endParaRPr lang="en-US" sz="1000" dirty="0">
                      <a:solidFill>
                        <a:srgbClr val="C00000"/>
                      </a:solidFill>
                    </a:endParaRPr>
                  </a:p>
                </p:txBody>
              </p:sp>
            </mc:Choice>
            <mc:Fallback xmlns="">
              <p:sp>
                <p:nvSpPr>
                  <p:cNvPr id="10" name="TextBox 9">
                    <a:extLst>
                      <a:ext uri="{FF2B5EF4-FFF2-40B4-BE49-F238E27FC236}">
                        <a16:creationId xmlns:a16="http://schemas.microsoft.com/office/drawing/2014/main" id="{2FAEAA7C-8A10-D74F-89D7-919507969A17}"/>
                      </a:ext>
                    </a:extLst>
                  </p:cNvPr>
                  <p:cNvSpPr txBox="1">
                    <a:spLocks noRot="1" noChangeAspect="1" noMove="1" noResize="1" noEditPoints="1" noAdjustHandles="1" noChangeArrowheads="1" noChangeShapeType="1" noTextEdit="1"/>
                  </p:cNvSpPr>
                  <p:nvPr/>
                </p:nvSpPr>
                <p:spPr>
                  <a:xfrm>
                    <a:off x="3118842" y="4127272"/>
                    <a:ext cx="1854025" cy="246221"/>
                  </a:xfrm>
                  <a:prstGeom prst="rect">
                    <a:avLst/>
                  </a:prstGeom>
                  <a:blipFill>
                    <a:blip r:embed="rId3"/>
                    <a:stretch>
                      <a:fillRect b="-15000"/>
                    </a:stretch>
                  </a:blipFill>
                </p:spPr>
                <p:txBody>
                  <a:bodyPr/>
                  <a:lstStyle/>
                  <a:p>
                    <a:r>
                      <a:rPr lang="en-US">
                        <a:noFill/>
                      </a:rPr>
                      <a:t> </a:t>
                    </a:r>
                  </a:p>
                </p:txBody>
              </p:sp>
            </mc:Fallback>
          </mc:AlternateContent>
          <p:sp>
            <p:nvSpPr>
              <p:cNvPr id="11" name="Left Bracket 10">
                <a:extLst>
                  <a:ext uri="{FF2B5EF4-FFF2-40B4-BE49-F238E27FC236}">
                    <a16:creationId xmlns:a16="http://schemas.microsoft.com/office/drawing/2014/main" id="{648FDEA2-A451-2746-90E5-F63F12F00882}"/>
                  </a:ext>
                </a:extLst>
              </p:cNvPr>
              <p:cNvSpPr/>
              <p:nvPr/>
            </p:nvSpPr>
            <p:spPr>
              <a:xfrm>
                <a:off x="3058858" y="4262995"/>
                <a:ext cx="113164" cy="296392"/>
              </a:xfrm>
              <a:prstGeom prst="leftBracket">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B1E09737-ED03-8C45-A5A5-A880498C9BAC}"/>
                  </a:ext>
                </a:extLst>
              </p:cNvPr>
              <p:cNvSpPr txBox="1"/>
              <p:nvPr/>
            </p:nvSpPr>
            <p:spPr>
              <a:xfrm>
                <a:off x="3005246" y="4715901"/>
                <a:ext cx="316989" cy="246221"/>
              </a:xfrm>
              <a:prstGeom prst="rect">
                <a:avLst/>
              </a:prstGeom>
              <a:noFill/>
            </p:spPr>
            <p:txBody>
              <a:bodyPr wrap="square" rtlCol="0">
                <a:spAutoFit/>
              </a:bodyPr>
              <a:lstStyle/>
              <a:p>
                <a:r>
                  <a:rPr lang="en-US" sz="1000" dirty="0">
                    <a:solidFill>
                      <a:srgbClr val="C00000"/>
                    </a:solidFill>
                  </a:rPr>
                  <a:t>2. </a:t>
                </a:r>
              </a:p>
            </p:txBody>
          </p:sp>
          <p:sp>
            <p:nvSpPr>
              <p:cNvPr id="21" name="TextBox 20">
                <a:extLst>
                  <a:ext uri="{FF2B5EF4-FFF2-40B4-BE49-F238E27FC236}">
                    <a16:creationId xmlns:a16="http://schemas.microsoft.com/office/drawing/2014/main" id="{B425D6BC-02A3-0F44-B8AB-050538D914FE}"/>
                  </a:ext>
                </a:extLst>
              </p:cNvPr>
              <p:cNvSpPr txBox="1"/>
              <p:nvPr/>
            </p:nvSpPr>
            <p:spPr>
              <a:xfrm>
                <a:off x="6985866" y="4205444"/>
                <a:ext cx="1936083" cy="707886"/>
              </a:xfrm>
              <a:prstGeom prst="rect">
                <a:avLst/>
              </a:prstGeom>
              <a:noFill/>
            </p:spPr>
            <p:txBody>
              <a:bodyPr wrap="square" rtlCol="0">
                <a:spAutoFit/>
              </a:bodyPr>
              <a:lstStyle/>
              <a:p>
                <a:r>
                  <a:rPr lang="en-US" sz="1000" dirty="0">
                    <a:solidFill>
                      <a:srgbClr val="C00000"/>
                    </a:solidFill>
                  </a:rPr>
                  <a:t>3. Axons are rich in tau and neurofilament light (</a:t>
                </a:r>
                <a:r>
                  <a:rPr lang="en-US" sz="1000" dirty="0" err="1">
                    <a:solidFill>
                      <a:srgbClr val="C00000"/>
                    </a:solidFill>
                  </a:rPr>
                  <a:t>NfL</a:t>
                </a:r>
                <a:r>
                  <a:rPr lang="en-US" sz="1000" dirty="0">
                    <a:solidFill>
                      <a:srgbClr val="C00000"/>
                    </a:solidFill>
                  </a:rPr>
                  <a:t>) that leak into the CSF and blood during neuroaxonal degeneration.</a:t>
                </a:r>
              </a:p>
            </p:txBody>
          </p:sp>
        </p:grpSp>
        <p:sp>
          <p:nvSpPr>
            <p:cNvPr id="28" name="TextBox 27">
              <a:extLst>
                <a:ext uri="{FF2B5EF4-FFF2-40B4-BE49-F238E27FC236}">
                  <a16:creationId xmlns:a16="http://schemas.microsoft.com/office/drawing/2014/main" id="{E9631897-6229-0B4E-B49A-377168883C85}"/>
                </a:ext>
              </a:extLst>
            </p:cNvPr>
            <p:cNvSpPr txBox="1"/>
            <p:nvPr/>
          </p:nvSpPr>
          <p:spPr>
            <a:xfrm>
              <a:off x="7751115" y="2816455"/>
              <a:ext cx="1936083" cy="400110"/>
            </a:xfrm>
            <a:prstGeom prst="rect">
              <a:avLst/>
            </a:prstGeom>
            <a:noFill/>
          </p:spPr>
          <p:txBody>
            <a:bodyPr wrap="square" rtlCol="0">
              <a:spAutoFit/>
            </a:bodyPr>
            <a:lstStyle/>
            <a:p>
              <a:r>
                <a:rPr lang="en-US" sz="1000" dirty="0">
                  <a:solidFill>
                    <a:srgbClr val="C00000"/>
                  </a:solidFill>
                </a:rPr>
                <a:t>4. Astrocytic biomarkers – inflammation and degeneration </a:t>
              </a:r>
            </a:p>
          </p:txBody>
        </p:sp>
        <p:sp>
          <p:nvSpPr>
            <p:cNvPr id="29" name="TextBox 28">
              <a:extLst>
                <a:ext uri="{FF2B5EF4-FFF2-40B4-BE49-F238E27FC236}">
                  <a16:creationId xmlns:a16="http://schemas.microsoft.com/office/drawing/2014/main" id="{C27C0356-80C1-C240-911B-14CCA3BC33D9}"/>
                </a:ext>
              </a:extLst>
            </p:cNvPr>
            <p:cNvSpPr txBox="1"/>
            <p:nvPr/>
          </p:nvSpPr>
          <p:spPr>
            <a:xfrm>
              <a:off x="2186120" y="1748908"/>
              <a:ext cx="1545313" cy="400110"/>
            </a:xfrm>
            <a:prstGeom prst="rect">
              <a:avLst/>
            </a:prstGeom>
            <a:noFill/>
          </p:spPr>
          <p:txBody>
            <a:bodyPr wrap="square" rtlCol="0">
              <a:spAutoFit/>
            </a:bodyPr>
            <a:lstStyle/>
            <a:p>
              <a:r>
                <a:rPr lang="en-US" sz="1000" dirty="0">
                  <a:solidFill>
                    <a:srgbClr val="C00000"/>
                  </a:solidFill>
                </a:rPr>
                <a:t>5. Microglial biomarkers – neuroinflammation</a:t>
              </a:r>
            </a:p>
          </p:txBody>
        </p:sp>
        <p:sp>
          <p:nvSpPr>
            <p:cNvPr id="32" name="Rectangle 31">
              <a:extLst>
                <a:ext uri="{FF2B5EF4-FFF2-40B4-BE49-F238E27FC236}">
                  <a16:creationId xmlns:a16="http://schemas.microsoft.com/office/drawing/2014/main" id="{E0026B56-E188-B843-9539-88F307D42A9B}"/>
                </a:ext>
              </a:extLst>
            </p:cNvPr>
            <p:cNvSpPr/>
            <p:nvPr/>
          </p:nvSpPr>
          <p:spPr>
            <a:xfrm>
              <a:off x="6144588" y="684107"/>
              <a:ext cx="808620" cy="43511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F12D37A-0A47-2647-93A3-1422323D6957}"/>
                </a:ext>
              </a:extLst>
            </p:cNvPr>
            <p:cNvSpPr/>
            <p:nvPr/>
          </p:nvSpPr>
          <p:spPr>
            <a:xfrm>
              <a:off x="6785363" y="2516637"/>
              <a:ext cx="544951" cy="24143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5F2D4CA-B105-F740-9492-18E5D1FF84BC}"/>
                </a:ext>
              </a:extLst>
            </p:cNvPr>
            <p:cNvSpPr/>
            <p:nvPr/>
          </p:nvSpPr>
          <p:spPr>
            <a:xfrm>
              <a:off x="4438994" y="3057471"/>
              <a:ext cx="548643" cy="24622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0239B9F-8BA0-FB48-86F4-383EB5D66977}"/>
                </a:ext>
              </a:extLst>
            </p:cNvPr>
            <p:cNvSpPr/>
            <p:nvPr/>
          </p:nvSpPr>
          <p:spPr>
            <a:xfrm>
              <a:off x="5973080" y="3851852"/>
              <a:ext cx="348967" cy="17026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16B8E508-8DFB-2C49-83DF-8E3FD30C7478}"/>
              </a:ext>
            </a:extLst>
          </p:cNvPr>
          <p:cNvSpPr/>
          <p:nvPr/>
        </p:nvSpPr>
        <p:spPr>
          <a:xfrm>
            <a:off x="3817586" y="4583857"/>
            <a:ext cx="73152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BD0282E-64AB-B943-BBFE-5AC6FAF90F57}"/>
              </a:ext>
            </a:extLst>
          </p:cNvPr>
          <p:cNvSpPr/>
          <p:nvPr/>
        </p:nvSpPr>
        <p:spPr>
          <a:xfrm>
            <a:off x="6848106" y="1535080"/>
            <a:ext cx="73152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8FF32E1-2D6F-D721-61CB-7768A78282DD}"/>
              </a:ext>
            </a:extLst>
          </p:cNvPr>
          <p:cNvSpPr>
            <a:spLocks noGrp="1"/>
          </p:cNvSpPr>
          <p:nvPr>
            <p:ph type="sldNum" sz="quarter" idx="12"/>
          </p:nvPr>
        </p:nvSpPr>
        <p:spPr/>
        <p:txBody>
          <a:bodyPr/>
          <a:lstStyle/>
          <a:p>
            <a:fld id="{F6D36576-85EA-B04E-81D6-3CCC80DA6FBA}" type="slidenum">
              <a:rPr lang="en-US" smtClean="0"/>
              <a:t>46</a:t>
            </a:fld>
            <a:endParaRPr lang="en-US"/>
          </a:p>
        </p:txBody>
      </p:sp>
    </p:spTree>
    <p:extLst>
      <p:ext uri="{BB962C8B-B14F-4D97-AF65-F5344CB8AC3E}">
        <p14:creationId xmlns:p14="http://schemas.microsoft.com/office/powerpoint/2010/main" val="3776658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247FC-6C56-9A4D-BA8F-3007FAADBCEF}"/>
              </a:ext>
            </a:extLst>
          </p:cNvPr>
          <p:cNvPicPr>
            <a:picLocks noChangeAspect="1"/>
          </p:cNvPicPr>
          <p:nvPr/>
        </p:nvPicPr>
        <p:blipFill rotWithShape="1">
          <a:blip r:embed="rId2"/>
          <a:srcRect l="3389" t="2257" r="3184" b="1206"/>
          <a:stretch/>
        </p:blipFill>
        <p:spPr>
          <a:xfrm>
            <a:off x="1143126" y="368374"/>
            <a:ext cx="9905747" cy="6121252"/>
          </a:xfrm>
          <a:prstGeom prst="rect">
            <a:avLst/>
          </a:prstGeom>
        </p:spPr>
      </p:pic>
      <p:sp>
        <p:nvSpPr>
          <p:cNvPr id="4" name="Text Placeholder 3">
            <a:extLst>
              <a:ext uri="{FF2B5EF4-FFF2-40B4-BE49-F238E27FC236}">
                <a16:creationId xmlns:a16="http://schemas.microsoft.com/office/drawing/2014/main" id="{D36754B8-EE72-DD47-8E2D-AB794D275A08}"/>
              </a:ext>
            </a:extLst>
          </p:cNvPr>
          <p:cNvSpPr>
            <a:spLocks noGrp="1"/>
          </p:cNvSpPr>
          <p:nvPr>
            <p:ph type="body" idx="1"/>
          </p:nvPr>
        </p:nvSpPr>
        <p:spPr>
          <a:xfrm>
            <a:off x="2441263" y="3778285"/>
            <a:ext cx="7139059" cy="773071"/>
          </a:xfrm>
          <a:solidFill>
            <a:schemeClr val="bg1">
              <a:alpha val="85000"/>
            </a:schemeClr>
          </a:solidFill>
          <a:ln>
            <a:noFill/>
          </a:ln>
        </p:spPr>
        <p:txBody>
          <a:bodyPr>
            <a:normAutofit/>
          </a:bodyPr>
          <a:lstStyle/>
          <a:p>
            <a:r>
              <a:rPr lang="en-US" sz="4000" dirty="0">
                <a:solidFill>
                  <a:schemeClr val="tx1"/>
                </a:solidFill>
              </a:rPr>
              <a:t>Plasma and CSF biomarkers of AD</a:t>
            </a:r>
          </a:p>
        </p:txBody>
      </p:sp>
      <p:sp>
        <p:nvSpPr>
          <p:cNvPr id="7" name="Slide Number Placeholder 6">
            <a:extLst>
              <a:ext uri="{FF2B5EF4-FFF2-40B4-BE49-F238E27FC236}">
                <a16:creationId xmlns:a16="http://schemas.microsoft.com/office/drawing/2014/main" id="{B82C8A2E-7DA6-195A-3DA9-A24D941B00BE}"/>
              </a:ext>
            </a:extLst>
          </p:cNvPr>
          <p:cNvSpPr>
            <a:spLocks noGrp="1"/>
          </p:cNvSpPr>
          <p:nvPr>
            <p:ph type="sldNum" sz="quarter" idx="12"/>
          </p:nvPr>
        </p:nvSpPr>
        <p:spPr/>
        <p:txBody>
          <a:bodyPr/>
          <a:lstStyle/>
          <a:p>
            <a:fld id="{F6D36576-85EA-B04E-81D6-3CCC80DA6FBA}" type="slidenum">
              <a:rPr lang="en-US" smtClean="0"/>
              <a:t>47</a:t>
            </a:fld>
            <a:endParaRPr lang="en-US"/>
          </a:p>
        </p:txBody>
      </p:sp>
    </p:spTree>
    <p:extLst>
      <p:ext uri="{BB962C8B-B14F-4D97-AF65-F5344CB8AC3E}">
        <p14:creationId xmlns:p14="http://schemas.microsoft.com/office/powerpoint/2010/main" val="1431367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B36F-EB36-0ED0-69A7-9B7D212D5E1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Biomarkers: timing and other considerations</a:t>
            </a:r>
          </a:p>
        </p:txBody>
      </p:sp>
      <p:sp>
        <p:nvSpPr>
          <p:cNvPr id="3" name="Content Placeholder 2">
            <a:extLst>
              <a:ext uri="{FF2B5EF4-FFF2-40B4-BE49-F238E27FC236}">
                <a16:creationId xmlns:a16="http://schemas.microsoft.com/office/drawing/2014/main" id="{8AEE7F77-86E0-F2F8-F122-A8D6DF3D6470}"/>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E2A00E35-B162-6C71-81CB-BC8A91C5972E}"/>
              </a:ext>
            </a:extLst>
          </p:cNvPr>
          <p:cNvGrpSpPr/>
          <p:nvPr/>
        </p:nvGrpSpPr>
        <p:grpSpPr>
          <a:xfrm>
            <a:off x="2429949" y="1291214"/>
            <a:ext cx="6803395" cy="2912008"/>
            <a:chOff x="5540719" y="1132518"/>
            <a:chExt cx="6155469" cy="2912008"/>
          </a:xfrm>
        </p:grpSpPr>
        <p:graphicFrame>
          <p:nvGraphicFramePr>
            <p:cNvPr id="5" name="Diagram 4">
              <a:extLst>
                <a:ext uri="{FF2B5EF4-FFF2-40B4-BE49-F238E27FC236}">
                  <a16:creationId xmlns:a16="http://schemas.microsoft.com/office/drawing/2014/main" id="{668837BF-7D46-49A7-4D86-3FC118D69B2D}"/>
                </a:ext>
              </a:extLst>
            </p:cNvPr>
            <p:cNvGraphicFramePr/>
            <p:nvPr>
              <p:extLst>
                <p:ext uri="{D42A27DB-BD31-4B8C-83A1-F6EECF244321}">
                  <p14:modId xmlns:p14="http://schemas.microsoft.com/office/powerpoint/2010/main" val="291071546"/>
                </p:ext>
              </p:extLst>
            </p:nvPr>
          </p:nvGraphicFramePr>
          <p:xfrm>
            <a:off x="5540719" y="1132518"/>
            <a:ext cx="4806779" cy="2912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A4D622B-5CD3-2283-D960-6F02E8ACE3A8}"/>
                </a:ext>
              </a:extLst>
            </p:cNvPr>
            <p:cNvSpPr txBox="1"/>
            <p:nvPr/>
          </p:nvSpPr>
          <p:spPr>
            <a:xfrm>
              <a:off x="5540719" y="3222575"/>
              <a:ext cx="6155469" cy="646331"/>
            </a:xfrm>
            <a:prstGeom prst="rect">
              <a:avLst/>
            </a:prstGeom>
            <a:noFill/>
          </p:spPr>
          <p:txBody>
            <a:bodyPr wrap="square" rtlCol="0">
              <a:spAutoFit/>
            </a:bodyPr>
            <a:lstStyle/>
            <a:p>
              <a:r>
                <a:rPr lang="en-US" dirty="0"/>
                <a:t>Risk prediction	 Disease marker 	   Consequences</a:t>
              </a:r>
            </a:p>
            <a:p>
              <a:endParaRPr lang="en-US" dirty="0"/>
            </a:p>
          </p:txBody>
        </p:sp>
      </p:grpSp>
      <p:sp>
        <p:nvSpPr>
          <p:cNvPr id="7" name="Slide Number Placeholder 6">
            <a:extLst>
              <a:ext uri="{FF2B5EF4-FFF2-40B4-BE49-F238E27FC236}">
                <a16:creationId xmlns:a16="http://schemas.microsoft.com/office/drawing/2014/main" id="{0958F83B-03A4-6392-3B43-45248EBEE4F9}"/>
              </a:ext>
            </a:extLst>
          </p:cNvPr>
          <p:cNvSpPr>
            <a:spLocks noGrp="1"/>
          </p:cNvSpPr>
          <p:nvPr>
            <p:ph type="sldNum" sz="quarter" idx="12"/>
          </p:nvPr>
        </p:nvSpPr>
        <p:spPr/>
        <p:txBody>
          <a:bodyPr/>
          <a:lstStyle/>
          <a:p>
            <a:fld id="{F6D36576-85EA-B04E-81D6-3CCC80DA6FBA}" type="slidenum">
              <a:rPr lang="en-US" smtClean="0"/>
              <a:t>48</a:t>
            </a:fld>
            <a:endParaRPr lang="en-US"/>
          </a:p>
        </p:txBody>
      </p:sp>
    </p:spTree>
    <p:extLst>
      <p:ext uri="{BB962C8B-B14F-4D97-AF65-F5344CB8AC3E}">
        <p14:creationId xmlns:p14="http://schemas.microsoft.com/office/powerpoint/2010/main" val="1340423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A74CD6-EBCF-F355-2CE6-D911517BF4CA}"/>
              </a:ext>
            </a:extLst>
          </p:cNvPr>
          <p:cNvPicPr>
            <a:picLocks noChangeAspect="1"/>
          </p:cNvPicPr>
          <p:nvPr/>
        </p:nvPicPr>
        <p:blipFill>
          <a:blip r:embed="rId3"/>
          <a:stretch>
            <a:fillRect/>
          </a:stretch>
        </p:blipFill>
        <p:spPr>
          <a:xfrm>
            <a:off x="6330276" y="420556"/>
            <a:ext cx="5115803" cy="2202516"/>
          </a:xfrm>
          <a:prstGeom prst="rect">
            <a:avLst/>
          </a:prstGeom>
        </p:spPr>
      </p:pic>
      <p:pic>
        <p:nvPicPr>
          <p:cNvPr id="5" name="Picture 4">
            <a:extLst>
              <a:ext uri="{FF2B5EF4-FFF2-40B4-BE49-F238E27FC236}">
                <a16:creationId xmlns:a16="http://schemas.microsoft.com/office/drawing/2014/main" id="{19C3A82B-6353-2755-EBBB-5487FD097C35}"/>
              </a:ext>
            </a:extLst>
          </p:cNvPr>
          <p:cNvPicPr>
            <a:picLocks noChangeAspect="1"/>
          </p:cNvPicPr>
          <p:nvPr/>
        </p:nvPicPr>
        <p:blipFill>
          <a:blip r:embed="rId4"/>
          <a:stretch>
            <a:fillRect/>
          </a:stretch>
        </p:blipFill>
        <p:spPr>
          <a:xfrm>
            <a:off x="385053" y="317635"/>
            <a:ext cx="5358319" cy="1983684"/>
          </a:xfrm>
          <a:prstGeom prst="rect">
            <a:avLst/>
          </a:prstGeom>
        </p:spPr>
      </p:pic>
      <p:pic>
        <p:nvPicPr>
          <p:cNvPr id="6" name="Picture 5">
            <a:extLst>
              <a:ext uri="{FF2B5EF4-FFF2-40B4-BE49-F238E27FC236}">
                <a16:creationId xmlns:a16="http://schemas.microsoft.com/office/drawing/2014/main" id="{55C2B805-9123-4906-65C0-429AF10A3192}"/>
              </a:ext>
            </a:extLst>
          </p:cNvPr>
          <p:cNvPicPr>
            <a:picLocks noChangeAspect="1"/>
          </p:cNvPicPr>
          <p:nvPr/>
        </p:nvPicPr>
        <p:blipFill>
          <a:blip r:embed="rId5"/>
          <a:stretch>
            <a:fillRect/>
          </a:stretch>
        </p:blipFill>
        <p:spPr>
          <a:xfrm>
            <a:off x="9668753" y="317635"/>
            <a:ext cx="1644515" cy="419876"/>
          </a:xfrm>
          <a:prstGeom prst="rect">
            <a:avLst/>
          </a:prstGeom>
        </p:spPr>
      </p:pic>
      <p:sp>
        <p:nvSpPr>
          <p:cNvPr id="7" name="TextBox 6">
            <a:extLst>
              <a:ext uri="{FF2B5EF4-FFF2-40B4-BE49-F238E27FC236}">
                <a16:creationId xmlns:a16="http://schemas.microsoft.com/office/drawing/2014/main" id="{7B3CC03D-4617-A4EF-A8DD-2C48B025E656}"/>
              </a:ext>
            </a:extLst>
          </p:cNvPr>
          <p:cNvSpPr txBox="1"/>
          <p:nvPr/>
        </p:nvSpPr>
        <p:spPr>
          <a:xfrm>
            <a:off x="6584899" y="2628663"/>
            <a:ext cx="4980561" cy="2031325"/>
          </a:xfrm>
          <a:prstGeom prst="rect">
            <a:avLst/>
          </a:prstGeom>
          <a:noFill/>
        </p:spPr>
        <p:txBody>
          <a:bodyPr wrap="square" rtlCol="0">
            <a:spAutoFit/>
          </a:bodyPr>
          <a:lstStyle/>
          <a:p>
            <a:pPr marL="173038" indent="-163513">
              <a:buFont typeface="Arial" panose="020B0604020202020204" pitchFamily="34" charset="0"/>
              <a:buChar char="•"/>
            </a:pPr>
            <a:r>
              <a:rPr lang="en-US" dirty="0"/>
              <a:t>Elective non-cardiac surgery, age &gt; 70, n=553</a:t>
            </a:r>
          </a:p>
          <a:p>
            <a:pPr marL="173038" indent="-163513">
              <a:buFont typeface="Arial" panose="020B0604020202020204" pitchFamily="34" charset="0"/>
              <a:buChar char="•"/>
            </a:pPr>
            <a:r>
              <a:rPr lang="en-US" dirty="0"/>
              <a:t>Blood collected on POD 2</a:t>
            </a:r>
          </a:p>
          <a:p>
            <a:pPr marL="173038" indent="-163513">
              <a:buFont typeface="Arial" panose="020B0604020202020204" pitchFamily="34" charset="0"/>
              <a:buChar char="•"/>
            </a:pPr>
            <a:r>
              <a:rPr lang="en-US" dirty="0"/>
              <a:t>CRP was significantly associated with delirium incidence, severity, and duration only among APOEƐ4 carriers.</a:t>
            </a:r>
          </a:p>
          <a:p>
            <a:pPr marL="173038" indent="-163513">
              <a:buFont typeface="Arial" panose="020B0604020202020204" pitchFamily="34" charset="0"/>
              <a:buChar char="•"/>
            </a:pPr>
            <a:r>
              <a:rPr lang="en-US" dirty="0"/>
              <a:t>APOE may function as a mediator of the relationship between CRP and dementia.</a:t>
            </a:r>
          </a:p>
        </p:txBody>
      </p:sp>
      <p:sp>
        <p:nvSpPr>
          <p:cNvPr id="8" name="TextBox 7">
            <a:extLst>
              <a:ext uri="{FF2B5EF4-FFF2-40B4-BE49-F238E27FC236}">
                <a16:creationId xmlns:a16="http://schemas.microsoft.com/office/drawing/2014/main" id="{8150A5C8-5946-2E34-9635-1BE9B130D0CD}"/>
              </a:ext>
            </a:extLst>
          </p:cNvPr>
          <p:cNvSpPr txBox="1"/>
          <p:nvPr/>
        </p:nvSpPr>
        <p:spPr>
          <a:xfrm>
            <a:off x="385053" y="2352282"/>
            <a:ext cx="5476673" cy="3970318"/>
          </a:xfrm>
          <a:prstGeom prst="rect">
            <a:avLst/>
          </a:prstGeom>
          <a:noFill/>
        </p:spPr>
        <p:txBody>
          <a:bodyPr wrap="square" rtlCol="0">
            <a:spAutoFit/>
          </a:bodyPr>
          <a:lstStyle/>
          <a:p>
            <a:pPr marL="173038" indent="-163513">
              <a:buFont typeface="Arial" panose="020B0604020202020204" pitchFamily="34" charset="0"/>
              <a:buChar char="•"/>
            </a:pPr>
            <a:r>
              <a:rPr lang="en-US" dirty="0"/>
              <a:t>Participants age &gt;65, seen in ED, n=156</a:t>
            </a:r>
          </a:p>
          <a:p>
            <a:pPr marL="173038" indent="-163513">
              <a:buFont typeface="Arial" panose="020B0604020202020204" pitchFamily="34" charset="0"/>
              <a:buChar char="•"/>
            </a:pPr>
            <a:r>
              <a:rPr lang="en-US" dirty="0"/>
              <a:t>Blood collected at time of enrollment</a:t>
            </a:r>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endParaRPr lang="en-US" dirty="0"/>
          </a:p>
          <a:p>
            <a:pPr marL="173038" indent="-163513">
              <a:buFont typeface="Arial" panose="020B0604020202020204" pitchFamily="34" charset="0"/>
              <a:buChar char="•"/>
            </a:pPr>
            <a:r>
              <a:rPr lang="en-US" dirty="0"/>
              <a:t>Primary outcome:  delirium  </a:t>
            </a:r>
          </a:p>
          <a:p>
            <a:pPr marL="173038" indent="-163513">
              <a:buFont typeface="Arial" panose="020B0604020202020204" pitchFamily="34" charset="0"/>
              <a:buChar char="•"/>
            </a:pPr>
            <a:r>
              <a:rPr lang="en-US" dirty="0"/>
              <a:t>IL-6 is independently associated with more prominent ED delirium duration in subjects without dementia</a:t>
            </a:r>
          </a:p>
        </p:txBody>
      </p:sp>
      <p:pic>
        <p:nvPicPr>
          <p:cNvPr id="9" name="Picture 8">
            <a:extLst>
              <a:ext uri="{FF2B5EF4-FFF2-40B4-BE49-F238E27FC236}">
                <a16:creationId xmlns:a16="http://schemas.microsoft.com/office/drawing/2014/main" id="{50A7D9EA-A725-F0D6-8A6A-8E9FD6E2ECA1}"/>
              </a:ext>
            </a:extLst>
          </p:cNvPr>
          <p:cNvPicPr>
            <a:picLocks noChangeAspect="1"/>
          </p:cNvPicPr>
          <p:nvPr/>
        </p:nvPicPr>
        <p:blipFill rotWithShape="1">
          <a:blip r:embed="rId6"/>
          <a:srcRect r="18145"/>
          <a:stretch/>
        </p:blipFill>
        <p:spPr>
          <a:xfrm>
            <a:off x="293452" y="3024983"/>
            <a:ext cx="5066510" cy="2333086"/>
          </a:xfrm>
          <a:prstGeom prst="rect">
            <a:avLst/>
          </a:prstGeom>
        </p:spPr>
      </p:pic>
      <p:sp>
        <p:nvSpPr>
          <p:cNvPr id="10" name="Slide Number Placeholder 9">
            <a:extLst>
              <a:ext uri="{FF2B5EF4-FFF2-40B4-BE49-F238E27FC236}">
                <a16:creationId xmlns:a16="http://schemas.microsoft.com/office/drawing/2014/main" id="{92A19972-02E6-F3CC-5465-BD5BB3A0587E}"/>
              </a:ext>
            </a:extLst>
          </p:cNvPr>
          <p:cNvSpPr>
            <a:spLocks noGrp="1"/>
          </p:cNvSpPr>
          <p:nvPr>
            <p:ph type="sldNum" sz="quarter" idx="12"/>
          </p:nvPr>
        </p:nvSpPr>
        <p:spPr/>
        <p:txBody>
          <a:bodyPr/>
          <a:lstStyle/>
          <a:p>
            <a:fld id="{F6D36576-85EA-B04E-81D6-3CCC80DA6FBA}" type="slidenum">
              <a:rPr lang="en-US" smtClean="0"/>
              <a:t>49</a:t>
            </a:fld>
            <a:endParaRPr lang="en-US"/>
          </a:p>
        </p:txBody>
      </p:sp>
    </p:spTree>
    <p:extLst>
      <p:ext uri="{BB962C8B-B14F-4D97-AF65-F5344CB8AC3E}">
        <p14:creationId xmlns:p14="http://schemas.microsoft.com/office/powerpoint/2010/main" val="87066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0C0DC3-5594-5D41-8D5F-7AF8D70232A2}"/>
              </a:ext>
            </a:extLst>
          </p:cNvPr>
          <p:cNvSpPr>
            <a:spLocks noGrp="1"/>
          </p:cNvSpPr>
          <p:nvPr>
            <p:ph idx="4294967295"/>
          </p:nvPr>
        </p:nvSpPr>
        <p:spPr>
          <a:xfrm>
            <a:off x="273133" y="2965657"/>
            <a:ext cx="5961412" cy="3178622"/>
          </a:xfrm>
        </p:spPr>
        <p:txBody>
          <a:bodyPr>
            <a:normAutofit fontScale="85000" lnSpcReduction="10000"/>
          </a:bodyPr>
          <a:lstStyle/>
          <a:p>
            <a:pPr marL="285750" indent="-285750"/>
            <a:r>
              <a:rPr lang="en-US" dirty="0"/>
              <a:t>In this cohort of 553 individuals age 85 years and older, followed up to 10 years, delirium increased the risk of incident dementia (odds ratio 8.7, 95% CI 2.1-35)</a:t>
            </a:r>
            <a:r>
              <a:rPr lang="en-US" sz="2000" dirty="0"/>
              <a:t> </a:t>
            </a:r>
          </a:p>
          <a:p>
            <a:pPr marL="285750" indent="-285750"/>
            <a:r>
              <a:rPr lang="en-US" dirty="0"/>
              <a:t>delirium was associated with worsening dementia severity, new functional deficits, and accelerated decline in cognitive scores but did NOT appear to be mediated by classical </a:t>
            </a:r>
            <a:r>
              <a:rPr lang="en-US" dirty="0" err="1"/>
              <a:t>neuropathologies</a:t>
            </a:r>
            <a:r>
              <a:rPr lang="en-US" dirty="0"/>
              <a:t> associated with dementia</a:t>
            </a:r>
            <a:endParaRPr lang="en-US" sz="3200" dirty="0"/>
          </a:p>
        </p:txBody>
      </p:sp>
      <p:pic>
        <p:nvPicPr>
          <p:cNvPr id="7" name="Picture 6">
            <a:extLst>
              <a:ext uri="{FF2B5EF4-FFF2-40B4-BE49-F238E27FC236}">
                <a16:creationId xmlns:a16="http://schemas.microsoft.com/office/drawing/2014/main" id="{00B2A11A-94B5-3C47-93ED-5E804511A534}"/>
              </a:ext>
            </a:extLst>
          </p:cNvPr>
          <p:cNvPicPr>
            <a:picLocks noChangeAspect="1"/>
          </p:cNvPicPr>
          <p:nvPr/>
        </p:nvPicPr>
        <p:blipFill>
          <a:blip r:embed="rId2"/>
          <a:stretch>
            <a:fillRect/>
          </a:stretch>
        </p:blipFill>
        <p:spPr>
          <a:xfrm>
            <a:off x="519793" y="38609"/>
            <a:ext cx="8226098" cy="2606415"/>
          </a:xfrm>
          <a:prstGeom prst="rect">
            <a:avLst/>
          </a:prstGeom>
        </p:spPr>
      </p:pic>
      <p:pic>
        <p:nvPicPr>
          <p:cNvPr id="8" name="Picture 7">
            <a:extLst>
              <a:ext uri="{FF2B5EF4-FFF2-40B4-BE49-F238E27FC236}">
                <a16:creationId xmlns:a16="http://schemas.microsoft.com/office/drawing/2014/main" id="{86FAE6DB-5159-2744-ABF7-86CCBC1305A0}"/>
              </a:ext>
            </a:extLst>
          </p:cNvPr>
          <p:cNvPicPr>
            <a:picLocks noChangeAspect="1"/>
          </p:cNvPicPr>
          <p:nvPr/>
        </p:nvPicPr>
        <p:blipFill>
          <a:blip r:embed="rId3"/>
          <a:stretch>
            <a:fillRect/>
          </a:stretch>
        </p:blipFill>
        <p:spPr>
          <a:xfrm>
            <a:off x="2566307" y="759471"/>
            <a:ext cx="8801100" cy="914400"/>
          </a:xfrm>
          <a:prstGeom prst="rect">
            <a:avLst/>
          </a:prstGeom>
        </p:spPr>
      </p:pic>
      <p:pic>
        <p:nvPicPr>
          <p:cNvPr id="9" name="Picture 8">
            <a:extLst>
              <a:ext uri="{FF2B5EF4-FFF2-40B4-BE49-F238E27FC236}">
                <a16:creationId xmlns:a16="http://schemas.microsoft.com/office/drawing/2014/main" id="{D7926ADD-7CC0-F54E-889B-E90BDAA9F9D4}"/>
              </a:ext>
            </a:extLst>
          </p:cNvPr>
          <p:cNvPicPr>
            <a:picLocks noChangeAspect="1"/>
          </p:cNvPicPr>
          <p:nvPr/>
        </p:nvPicPr>
        <p:blipFill>
          <a:blip r:embed="rId4"/>
          <a:stretch>
            <a:fillRect/>
          </a:stretch>
        </p:blipFill>
        <p:spPr>
          <a:xfrm>
            <a:off x="6234545" y="2965657"/>
            <a:ext cx="5829288" cy="3499255"/>
          </a:xfrm>
          <a:prstGeom prst="rect">
            <a:avLst/>
          </a:prstGeom>
        </p:spPr>
      </p:pic>
      <p:sp>
        <p:nvSpPr>
          <p:cNvPr id="2" name="Slide Number Placeholder 1">
            <a:extLst>
              <a:ext uri="{FF2B5EF4-FFF2-40B4-BE49-F238E27FC236}">
                <a16:creationId xmlns:a16="http://schemas.microsoft.com/office/drawing/2014/main" id="{8A04483A-14E3-7FDD-E1A4-799F5A651909}"/>
              </a:ext>
            </a:extLst>
          </p:cNvPr>
          <p:cNvSpPr>
            <a:spLocks noGrp="1"/>
          </p:cNvSpPr>
          <p:nvPr>
            <p:ph type="sldNum" sz="quarter" idx="12"/>
          </p:nvPr>
        </p:nvSpPr>
        <p:spPr/>
        <p:txBody>
          <a:bodyPr/>
          <a:lstStyle/>
          <a:p>
            <a:fld id="{F6D36576-85EA-B04E-81D6-3CCC80DA6FBA}" type="slidenum">
              <a:rPr lang="en-US" smtClean="0"/>
              <a:t>5</a:t>
            </a:fld>
            <a:endParaRPr lang="en-US"/>
          </a:p>
        </p:txBody>
      </p:sp>
    </p:spTree>
    <p:extLst>
      <p:ext uri="{BB962C8B-B14F-4D97-AF65-F5344CB8AC3E}">
        <p14:creationId xmlns:p14="http://schemas.microsoft.com/office/powerpoint/2010/main" val="4017614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1799-5379-322B-9C00-D29C1F4FD30D}"/>
              </a:ext>
            </a:extLst>
          </p:cNvPr>
          <p:cNvSpPr>
            <a:spLocks noGrp="1"/>
          </p:cNvSpPr>
          <p:nvPr>
            <p:ph type="title"/>
          </p:nvPr>
        </p:nvSpPr>
        <p:spPr>
          <a:xfrm>
            <a:off x="454731" y="374853"/>
            <a:ext cx="10515600" cy="1325563"/>
          </a:xfrm>
        </p:spPr>
        <p:txBody>
          <a:bodyPr>
            <a:normAutofit/>
          </a:bodyPr>
          <a:lstStyle/>
          <a:p>
            <a:r>
              <a:rPr lang="en-US" dirty="0">
                <a:latin typeface="+mn-lt"/>
              </a:rPr>
              <a:t>Resting state connectivity in Delirium </a:t>
            </a:r>
          </a:p>
        </p:txBody>
      </p:sp>
      <p:pic>
        <p:nvPicPr>
          <p:cNvPr id="10" name="Content Placeholder 4">
            <a:extLst>
              <a:ext uri="{FF2B5EF4-FFF2-40B4-BE49-F238E27FC236}">
                <a16:creationId xmlns:a16="http://schemas.microsoft.com/office/drawing/2014/main" id="{159C2ADF-A861-06D5-5BE3-5B46A1DC06EB}"/>
              </a:ext>
            </a:extLst>
          </p:cNvPr>
          <p:cNvPicPr>
            <a:picLocks noGrp="1" noChangeAspect="1"/>
          </p:cNvPicPr>
          <p:nvPr>
            <p:ph sz="half" idx="1"/>
          </p:nvPr>
        </p:nvPicPr>
        <p:blipFill rotWithShape="1">
          <a:blip r:embed="rId2"/>
          <a:srcRect l="4435" t="4611" r="3337" b="20531"/>
          <a:stretch/>
        </p:blipFill>
        <p:spPr>
          <a:xfrm>
            <a:off x="497435" y="1622636"/>
            <a:ext cx="5670260" cy="3612727"/>
          </a:xfrm>
          <a:prstGeom prst="rect">
            <a:avLst/>
          </a:prstGeom>
        </p:spPr>
      </p:pic>
      <p:sp>
        <p:nvSpPr>
          <p:cNvPr id="6" name="Content Placeholder 5">
            <a:extLst>
              <a:ext uri="{FF2B5EF4-FFF2-40B4-BE49-F238E27FC236}">
                <a16:creationId xmlns:a16="http://schemas.microsoft.com/office/drawing/2014/main" id="{B3C004CC-6E2D-E44A-AE0B-E5B82629FB67}"/>
              </a:ext>
            </a:extLst>
          </p:cNvPr>
          <p:cNvSpPr>
            <a:spLocks noGrp="1"/>
          </p:cNvSpPr>
          <p:nvPr>
            <p:ph sz="half" idx="2"/>
          </p:nvPr>
        </p:nvSpPr>
        <p:spPr>
          <a:xfrm>
            <a:off x="6314877" y="1700416"/>
            <a:ext cx="5422392" cy="4604890"/>
          </a:xfrm>
        </p:spPr>
        <p:txBody>
          <a:bodyPr anchor="t">
            <a:normAutofit lnSpcReduction="10000"/>
          </a:bodyPr>
          <a:lstStyle/>
          <a:p>
            <a:pPr>
              <a:spcBef>
                <a:spcPts val="0"/>
              </a:spcBef>
            </a:pPr>
            <a:r>
              <a:rPr lang="en-US" sz="2400" dirty="0"/>
              <a:t>Delirious patients (n=22) able to tolerate MRI</a:t>
            </a:r>
          </a:p>
          <a:p>
            <a:pPr>
              <a:spcBef>
                <a:spcPts val="0"/>
              </a:spcBef>
            </a:pPr>
            <a:r>
              <a:rPr lang="en-US" sz="2400" dirty="0"/>
              <a:t>N=14 underwent repeat fMRI following resolution of delirium (median 5.8 days). </a:t>
            </a:r>
          </a:p>
          <a:p>
            <a:pPr>
              <a:spcBef>
                <a:spcPts val="0"/>
              </a:spcBef>
            </a:pPr>
            <a:r>
              <a:rPr lang="en-US" sz="2400" dirty="0"/>
              <a:t>Control patients (N=22) showed inverse correlation in functional connectivity between the dorsolateral prefrontal cortex and posterior cingulate cortex (PCC)</a:t>
            </a:r>
          </a:p>
          <a:p>
            <a:pPr>
              <a:spcBef>
                <a:spcPts val="0"/>
              </a:spcBef>
            </a:pPr>
            <a:r>
              <a:rPr lang="en-US" sz="2400" dirty="0"/>
              <a:t>In delirious patients, the DLFPC and PCC connectivity was strongly correlated (p &lt; 0.05) and persisted following resolution of delirium</a:t>
            </a:r>
          </a:p>
        </p:txBody>
      </p:sp>
      <p:sp>
        <p:nvSpPr>
          <p:cNvPr id="11" name="TextBox 10">
            <a:extLst>
              <a:ext uri="{FF2B5EF4-FFF2-40B4-BE49-F238E27FC236}">
                <a16:creationId xmlns:a16="http://schemas.microsoft.com/office/drawing/2014/main" id="{604DDD22-A414-5362-2565-586C4A6A5A6E}"/>
              </a:ext>
            </a:extLst>
          </p:cNvPr>
          <p:cNvSpPr txBox="1"/>
          <p:nvPr/>
        </p:nvSpPr>
        <p:spPr>
          <a:xfrm>
            <a:off x="8369450" y="6209954"/>
            <a:ext cx="3515001" cy="369332"/>
          </a:xfrm>
          <a:prstGeom prst="rect">
            <a:avLst/>
          </a:prstGeom>
          <a:noFill/>
        </p:spPr>
        <p:txBody>
          <a:bodyPr wrap="none" rtlCol="0">
            <a:spAutoFit/>
          </a:bodyPr>
          <a:lstStyle/>
          <a:p>
            <a:r>
              <a:rPr lang="en-US" dirty="0"/>
              <a:t>Choi SH et al. Am J Psychiatry. 2012</a:t>
            </a:r>
          </a:p>
        </p:txBody>
      </p:sp>
      <p:sp>
        <p:nvSpPr>
          <p:cNvPr id="3" name="Slide Number Placeholder 2">
            <a:extLst>
              <a:ext uri="{FF2B5EF4-FFF2-40B4-BE49-F238E27FC236}">
                <a16:creationId xmlns:a16="http://schemas.microsoft.com/office/drawing/2014/main" id="{EEF1A6A7-5586-761B-4325-55A22D75E00C}"/>
              </a:ext>
            </a:extLst>
          </p:cNvPr>
          <p:cNvSpPr>
            <a:spLocks noGrp="1"/>
          </p:cNvSpPr>
          <p:nvPr>
            <p:ph type="sldNum" sz="quarter" idx="12"/>
          </p:nvPr>
        </p:nvSpPr>
        <p:spPr/>
        <p:txBody>
          <a:bodyPr/>
          <a:lstStyle/>
          <a:p>
            <a:fld id="{48D0106B-E0A5-C243-837E-E56FCD75C14E}" type="slidenum">
              <a:rPr lang="en-US" smtClean="0"/>
              <a:t>50</a:t>
            </a:fld>
            <a:endParaRPr lang="en-US" dirty="0"/>
          </a:p>
        </p:txBody>
      </p:sp>
    </p:spTree>
    <p:extLst>
      <p:ext uri="{BB962C8B-B14F-4D97-AF65-F5344CB8AC3E}">
        <p14:creationId xmlns:p14="http://schemas.microsoft.com/office/powerpoint/2010/main" val="1371005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4E95-FBEC-C86E-D19A-46D55D5D1005}"/>
              </a:ext>
            </a:extLst>
          </p:cNvPr>
          <p:cNvSpPr>
            <a:spLocks noGrp="1"/>
          </p:cNvSpPr>
          <p:nvPr>
            <p:ph type="title"/>
          </p:nvPr>
        </p:nvSpPr>
        <p:spPr>
          <a:xfrm>
            <a:off x="581193" y="365125"/>
            <a:ext cx="10772607" cy="1325563"/>
          </a:xfrm>
        </p:spPr>
        <p:txBody>
          <a:bodyPr>
            <a:normAutofit/>
          </a:bodyPr>
          <a:lstStyle/>
          <a:p>
            <a:r>
              <a:rPr lang="en-US" dirty="0">
                <a:latin typeface="+mn-lt"/>
              </a:rPr>
              <a:t>Disruption of the default mode network in delirium</a:t>
            </a:r>
          </a:p>
        </p:txBody>
      </p:sp>
      <p:sp>
        <p:nvSpPr>
          <p:cNvPr id="3" name="Content Placeholder 2">
            <a:extLst>
              <a:ext uri="{FF2B5EF4-FFF2-40B4-BE49-F238E27FC236}">
                <a16:creationId xmlns:a16="http://schemas.microsoft.com/office/drawing/2014/main" id="{3F889409-2823-8D8B-2C0B-012BA957EF86}"/>
              </a:ext>
            </a:extLst>
          </p:cNvPr>
          <p:cNvSpPr>
            <a:spLocks noGrp="1"/>
          </p:cNvSpPr>
          <p:nvPr>
            <p:ph sz="half" idx="1"/>
          </p:nvPr>
        </p:nvSpPr>
        <p:spPr>
          <a:xfrm>
            <a:off x="581193" y="1844866"/>
            <a:ext cx="5422390" cy="1246717"/>
          </a:xfrm>
        </p:spPr>
        <p:txBody>
          <a:bodyPr anchor="t">
            <a:noAutofit/>
          </a:bodyPr>
          <a:lstStyle/>
          <a:p>
            <a:pPr>
              <a:lnSpc>
                <a:spcPct val="100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Hip fracture patients &gt; 70 years old (n=58) </a:t>
            </a:r>
          </a:p>
          <a:p>
            <a:pPr lvl="1">
              <a:lnSpc>
                <a:spcPct val="100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Delirium dx by psychiatrist (n=25, 43%) </a:t>
            </a:r>
          </a:p>
          <a:p>
            <a:pPr>
              <a:lnSpc>
                <a:spcPct val="100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resting-state fMRI </a:t>
            </a:r>
            <a:r>
              <a:rPr lang="en-US" sz="2000" dirty="0">
                <a:latin typeface="Calibri" panose="020F0502020204030204" pitchFamily="34" charset="0"/>
                <a:ea typeface="Calibri" panose="020F0502020204030204" pitchFamily="34" charset="0"/>
                <a:cs typeface="Calibri" panose="020F0502020204030204" pitchFamily="34" charset="0"/>
              </a:rPr>
              <a:t>obtained prior to surgery and again </a:t>
            </a:r>
            <a:r>
              <a:rPr lang="en-US" sz="2000" dirty="0">
                <a:effectLst/>
                <a:latin typeface="Calibri" panose="020F0502020204030204" pitchFamily="34" charset="0"/>
                <a:ea typeface="Calibri" panose="020F0502020204030204" pitchFamily="34" charset="0"/>
                <a:cs typeface="Calibri" panose="020F0502020204030204" pitchFamily="34" charset="0"/>
              </a:rPr>
              <a:t>after surgery (14 delirium, </a:t>
            </a:r>
            <a:r>
              <a:rPr lang="en-US" sz="2000" dirty="0">
                <a:latin typeface="Calibri" panose="020F0502020204030204" pitchFamily="34" charset="0"/>
                <a:ea typeface="Calibri" panose="020F0502020204030204" pitchFamily="34" charset="0"/>
                <a:cs typeface="Calibri" panose="020F0502020204030204" pitchFamily="34" charset="0"/>
              </a:rPr>
              <a:t>18 control)</a:t>
            </a:r>
            <a:endParaRPr lang="en-US" sz="2000" dirty="0">
              <a:solidFill>
                <a:srgbClr val="212121"/>
              </a:solidFill>
              <a:effectLst/>
              <a:latin typeface="Calibri" panose="020F0502020204030204" pitchFamily="34" charset="0"/>
              <a:cs typeface="Calibri" panose="020F0502020204030204" pitchFamily="34" charset="0"/>
            </a:endParaRPr>
          </a:p>
          <a:p>
            <a:pPr>
              <a:spcBef>
                <a:spcPts val="0"/>
              </a:spcBef>
              <a:spcAft>
                <a:spcPts val="0"/>
              </a:spcAft>
            </a:pPr>
            <a:endParaRPr lang="en-US" sz="2000" b="0" i="0" dirty="0">
              <a:solidFill>
                <a:srgbClr val="212121"/>
              </a:solidFill>
              <a:effectLst/>
              <a:latin typeface="system-ui"/>
            </a:endParaRPr>
          </a:p>
        </p:txBody>
      </p:sp>
      <p:sp>
        <p:nvSpPr>
          <p:cNvPr id="11" name="TextBox 10">
            <a:extLst>
              <a:ext uri="{FF2B5EF4-FFF2-40B4-BE49-F238E27FC236}">
                <a16:creationId xmlns:a16="http://schemas.microsoft.com/office/drawing/2014/main" id="{E5745B3E-8CB7-CF5E-3BF8-60555CA5CB36}"/>
              </a:ext>
            </a:extLst>
          </p:cNvPr>
          <p:cNvSpPr txBox="1"/>
          <p:nvPr/>
        </p:nvSpPr>
        <p:spPr>
          <a:xfrm>
            <a:off x="8310780" y="6488668"/>
            <a:ext cx="3707362" cy="369332"/>
          </a:xfrm>
          <a:prstGeom prst="rect">
            <a:avLst/>
          </a:prstGeom>
          <a:noFill/>
        </p:spPr>
        <p:txBody>
          <a:bodyPr wrap="none" rtlCol="0">
            <a:spAutoFit/>
          </a:bodyPr>
          <a:lstStyle/>
          <a:p>
            <a:r>
              <a:rPr lang="en-US" sz="1800" dirty="0"/>
              <a:t>Oh J et al. Aust N Z J Psychiatry. 2019</a:t>
            </a:r>
          </a:p>
        </p:txBody>
      </p:sp>
      <p:pic>
        <p:nvPicPr>
          <p:cNvPr id="12" name="Content Placeholder 11">
            <a:extLst>
              <a:ext uri="{FF2B5EF4-FFF2-40B4-BE49-F238E27FC236}">
                <a16:creationId xmlns:a16="http://schemas.microsoft.com/office/drawing/2014/main" id="{475C2D7E-9482-51ED-DB5B-7445BBD98D28}"/>
              </a:ext>
            </a:extLst>
          </p:cNvPr>
          <p:cNvPicPr>
            <a:picLocks noGrp="1" noChangeAspect="1"/>
          </p:cNvPicPr>
          <p:nvPr>
            <p:ph sz="half" idx="2"/>
          </p:nvPr>
        </p:nvPicPr>
        <p:blipFill>
          <a:blip r:embed="rId2"/>
          <a:stretch>
            <a:fillRect/>
          </a:stretch>
        </p:blipFill>
        <p:spPr>
          <a:xfrm>
            <a:off x="6096000" y="1359745"/>
            <a:ext cx="5422900" cy="1928317"/>
          </a:xfrm>
          <a:prstGeom prst="rect">
            <a:avLst/>
          </a:prstGeom>
        </p:spPr>
      </p:pic>
      <p:sp>
        <p:nvSpPr>
          <p:cNvPr id="14" name="TextBox 13">
            <a:extLst>
              <a:ext uri="{FF2B5EF4-FFF2-40B4-BE49-F238E27FC236}">
                <a16:creationId xmlns:a16="http://schemas.microsoft.com/office/drawing/2014/main" id="{2955214B-3BF5-3A67-34BE-6C51EAF9D9CA}"/>
              </a:ext>
            </a:extLst>
          </p:cNvPr>
          <p:cNvSpPr txBox="1"/>
          <p:nvPr/>
        </p:nvSpPr>
        <p:spPr>
          <a:xfrm>
            <a:off x="6278379" y="3523363"/>
            <a:ext cx="5589444" cy="2554545"/>
          </a:xfrm>
          <a:prstGeom prst="rect">
            <a:avLst/>
          </a:prstGeom>
          <a:noFill/>
        </p:spPr>
        <p:txBody>
          <a:bodyPr wrap="square" rtlCol="0">
            <a:spAutoFit/>
          </a:bodyPr>
          <a:lstStyle/>
          <a:p>
            <a:pPr marL="342900" indent="-342900">
              <a:spcBef>
                <a:spcPts val="0"/>
              </a:spcBef>
              <a:spcAft>
                <a:spcPts val="0"/>
              </a:spcAft>
              <a:buClr>
                <a:schemeClr val="tx1"/>
              </a:buClr>
              <a:buFont typeface="Arial" panose="020B0604020202020204" pitchFamily="34" charset="0"/>
              <a:buChar char="•"/>
            </a:pPr>
            <a:r>
              <a:rPr lang="en-US" sz="2000" b="0" i="0" dirty="0">
                <a:solidFill>
                  <a:srgbClr val="212121"/>
                </a:solidFill>
                <a:effectLst/>
                <a:latin typeface="Calibri" panose="020F0502020204030204" pitchFamily="34" charset="0"/>
                <a:cs typeface="Calibri" panose="020F0502020204030204" pitchFamily="34" charset="0"/>
              </a:rPr>
              <a:t>PCC and mPFC strongly connected to DLPFC. </a:t>
            </a:r>
          </a:p>
          <a:p>
            <a:pPr marL="342900" indent="-342900">
              <a:spcBef>
                <a:spcPts val="0"/>
              </a:spcBef>
              <a:spcAft>
                <a:spcPts val="0"/>
              </a:spcAft>
              <a:buClr>
                <a:schemeClr val="tx1"/>
              </a:buClr>
              <a:buFont typeface="Arial" panose="020B0604020202020204" pitchFamily="34" charset="0"/>
              <a:buChar char="•"/>
            </a:pPr>
            <a:r>
              <a:rPr lang="en-US" sz="2000" b="0" i="0" dirty="0">
                <a:solidFill>
                  <a:srgbClr val="212121"/>
                </a:solidFill>
                <a:effectLst/>
                <a:latin typeface="Calibri" panose="020F0502020204030204" pitchFamily="34" charset="0"/>
                <a:cs typeface="Calibri" panose="020F0502020204030204" pitchFamily="34" charset="0"/>
              </a:rPr>
              <a:t>PCC hyperconnectivity with IPL; mPFC with FPC;  mPFC had hyperconnectivity with frontopolar cortex and hypoconnectivity with SFG</a:t>
            </a:r>
          </a:p>
          <a:p>
            <a:pPr marL="342900" indent="-342900">
              <a:spcBef>
                <a:spcPts val="0"/>
              </a:spcBef>
              <a:spcAft>
                <a:spcPts val="0"/>
              </a:spcAft>
              <a:buClr>
                <a:schemeClr val="tx1"/>
              </a:buClr>
              <a:buFont typeface="Arial" panose="020B0604020202020204" pitchFamily="34" charset="0"/>
              <a:buChar char="•"/>
            </a:pPr>
            <a:r>
              <a:rPr lang="en-US" sz="2000" b="0" i="0" dirty="0">
                <a:solidFill>
                  <a:srgbClr val="212121"/>
                </a:solidFill>
                <a:effectLst/>
                <a:latin typeface="Calibri" panose="020F0502020204030204" pitchFamily="34" charset="0"/>
                <a:cs typeface="Calibri" panose="020F0502020204030204" pitchFamily="34" charset="0"/>
              </a:rPr>
              <a:t>Increased connectivity of the striatum with ACC and insula </a:t>
            </a:r>
          </a:p>
          <a:p>
            <a:pPr marL="342900" indent="-342900">
              <a:spcBef>
                <a:spcPts val="0"/>
              </a:spcBef>
              <a:spcAft>
                <a:spcPts val="0"/>
              </a:spcAft>
              <a:buClr>
                <a:schemeClr val="tx1"/>
              </a:buClr>
              <a:buFont typeface="Arial" panose="020B0604020202020204" pitchFamily="34" charset="0"/>
              <a:buChar char="•"/>
            </a:pPr>
            <a:r>
              <a:rPr lang="en-US" sz="2000" b="0" i="0" dirty="0">
                <a:solidFill>
                  <a:srgbClr val="212121"/>
                </a:solidFill>
                <a:effectLst/>
                <a:latin typeface="Calibri" panose="020F0502020204030204" pitchFamily="34" charset="0"/>
                <a:cs typeface="Calibri" panose="020F0502020204030204" pitchFamily="34" charset="0"/>
              </a:rPr>
              <a:t>Disconnections between the lower subcortical regions and the striatum/thalamus</a:t>
            </a:r>
            <a:endParaRPr lang="en-US"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D20BDDE8-3D5F-301E-737E-E0AFD1FCB52F}"/>
              </a:ext>
            </a:extLst>
          </p:cNvPr>
          <p:cNvPicPr>
            <a:picLocks noChangeAspect="1"/>
          </p:cNvPicPr>
          <p:nvPr/>
        </p:nvPicPr>
        <p:blipFill>
          <a:blip r:embed="rId3"/>
          <a:stretch>
            <a:fillRect/>
          </a:stretch>
        </p:blipFill>
        <p:spPr>
          <a:xfrm>
            <a:off x="475837" y="3290348"/>
            <a:ext cx="5589445" cy="3198320"/>
          </a:xfrm>
          <a:prstGeom prst="rect">
            <a:avLst/>
          </a:prstGeom>
        </p:spPr>
      </p:pic>
      <p:sp>
        <p:nvSpPr>
          <p:cNvPr id="4" name="Slide Number Placeholder 3">
            <a:extLst>
              <a:ext uri="{FF2B5EF4-FFF2-40B4-BE49-F238E27FC236}">
                <a16:creationId xmlns:a16="http://schemas.microsoft.com/office/drawing/2014/main" id="{D0EF6CEE-12C9-EA7D-1799-CB8430EEB6C6}"/>
              </a:ext>
            </a:extLst>
          </p:cNvPr>
          <p:cNvSpPr>
            <a:spLocks noGrp="1"/>
          </p:cNvSpPr>
          <p:nvPr>
            <p:ph type="sldNum" sz="quarter" idx="12"/>
          </p:nvPr>
        </p:nvSpPr>
        <p:spPr/>
        <p:txBody>
          <a:bodyPr/>
          <a:lstStyle/>
          <a:p>
            <a:fld id="{48D0106B-E0A5-C243-837E-E56FCD75C14E}" type="slidenum">
              <a:rPr lang="en-US" smtClean="0"/>
              <a:t>51</a:t>
            </a:fld>
            <a:endParaRPr lang="en-US" dirty="0"/>
          </a:p>
        </p:txBody>
      </p:sp>
    </p:spTree>
    <p:extLst>
      <p:ext uri="{BB962C8B-B14F-4D97-AF65-F5344CB8AC3E}">
        <p14:creationId xmlns:p14="http://schemas.microsoft.com/office/powerpoint/2010/main" val="409671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FE260C-D476-924E-A00F-5B346BAA0861}"/>
              </a:ext>
            </a:extLst>
          </p:cNvPr>
          <p:cNvPicPr>
            <a:picLocks noChangeAspect="1"/>
          </p:cNvPicPr>
          <p:nvPr/>
        </p:nvPicPr>
        <p:blipFill>
          <a:blip r:embed="rId2"/>
          <a:stretch>
            <a:fillRect/>
          </a:stretch>
        </p:blipFill>
        <p:spPr>
          <a:xfrm>
            <a:off x="300263" y="255420"/>
            <a:ext cx="8811079" cy="2982003"/>
          </a:xfrm>
          <a:prstGeom prst="rect">
            <a:avLst/>
          </a:prstGeom>
        </p:spPr>
      </p:pic>
      <p:sp>
        <p:nvSpPr>
          <p:cNvPr id="9" name="TextBox 8">
            <a:extLst>
              <a:ext uri="{FF2B5EF4-FFF2-40B4-BE49-F238E27FC236}">
                <a16:creationId xmlns:a16="http://schemas.microsoft.com/office/drawing/2014/main" id="{0E14DFBE-FB97-FB44-8064-17F79087EE36}"/>
              </a:ext>
            </a:extLst>
          </p:cNvPr>
          <p:cNvSpPr txBox="1"/>
          <p:nvPr/>
        </p:nvSpPr>
        <p:spPr>
          <a:xfrm>
            <a:off x="674045" y="3540370"/>
            <a:ext cx="10394062"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Harmonized data from 987 individual brain donors from 3 observational cohort studies with population-based sampling were used to examine whether the accelerated cognitive decline observed after delirium is independent of the pathologic processes of classic dementia</a:t>
            </a:r>
          </a:p>
        </p:txBody>
      </p:sp>
      <p:sp>
        <p:nvSpPr>
          <p:cNvPr id="2" name="TextBox 1">
            <a:extLst>
              <a:ext uri="{FF2B5EF4-FFF2-40B4-BE49-F238E27FC236}">
                <a16:creationId xmlns:a16="http://schemas.microsoft.com/office/drawing/2014/main" id="{7F664EEB-A272-5D46-9264-24180ACF9EF0}"/>
              </a:ext>
            </a:extLst>
          </p:cNvPr>
          <p:cNvSpPr txBox="1"/>
          <p:nvPr/>
        </p:nvSpPr>
        <p:spPr>
          <a:xfrm>
            <a:off x="8511697" y="6417914"/>
            <a:ext cx="3680303" cy="369332"/>
          </a:xfrm>
          <a:prstGeom prst="rect">
            <a:avLst/>
          </a:prstGeom>
          <a:noFill/>
        </p:spPr>
        <p:txBody>
          <a:bodyPr wrap="none" rtlCol="0">
            <a:spAutoFit/>
          </a:bodyPr>
          <a:lstStyle/>
          <a:p>
            <a:r>
              <a:rPr lang="en-US" i="1" dirty="0"/>
              <a:t>JAMA Psychiatry. </a:t>
            </a:r>
            <a:r>
              <a:rPr lang="en-US" dirty="0"/>
              <a:t>2017;74(3):244-251</a:t>
            </a:r>
          </a:p>
        </p:txBody>
      </p:sp>
      <p:sp>
        <p:nvSpPr>
          <p:cNvPr id="3" name="Slide Number Placeholder 2">
            <a:extLst>
              <a:ext uri="{FF2B5EF4-FFF2-40B4-BE49-F238E27FC236}">
                <a16:creationId xmlns:a16="http://schemas.microsoft.com/office/drawing/2014/main" id="{810CB5C4-C061-E801-1FBB-07B9925CA030}"/>
              </a:ext>
            </a:extLst>
          </p:cNvPr>
          <p:cNvSpPr>
            <a:spLocks noGrp="1"/>
          </p:cNvSpPr>
          <p:nvPr>
            <p:ph type="sldNum" sz="quarter" idx="12"/>
          </p:nvPr>
        </p:nvSpPr>
        <p:spPr/>
        <p:txBody>
          <a:bodyPr/>
          <a:lstStyle/>
          <a:p>
            <a:fld id="{F6D36576-85EA-B04E-81D6-3CCC80DA6FBA}" type="slidenum">
              <a:rPr lang="en-US" smtClean="0"/>
              <a:t>6</a:t>
            </a:fld>
            <a:endParaRPr lang="en-US"/>
          </a:p>
        </p:txBody>
      </p:sp>
    </p:spTree>
    <p:extLst>
      <p:ext uri="{BB962C8B-B14F-4D97-AF65-F5344CB8AC3E}">
        <p14:creationId xmlns:p14="http://schemas.microsoft.com/office/powerpoint/2010/main" val="17493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A9B7C-A905-1949-983A-8F5D3D52F664}"/>
              </a:ext>
            </a:extLst>
          </p:cNvPr>
          <p:cNvPicPr>
            <a:picLocks noChangeAspect="1"/>
          </p:cNvPicPr>
          <p:nvPr/>
        </p:nvPicPr>
        <p:blipFill>
          <a:blip r:embed="rId3"/>
          <a:stretch>
            <a:fillRect/>
          </a:stretch>
        </p:blipFill>
        <p:spPr>
          <a:xfrm>
            <a:off x="0" y="619383"/>
            <a:ext cx="12192000" cy="5230323"/>
          </a:xfrm>
          <a:prstGeom prst="rect">
            <a:avLst/>
          </a:prstGeom>
        </p:spPr>
      </p:pic>
      <p:sp>
        <p:nvSpPr>
          <p:cNvPr id="2" name="Slide Number Placeholder 1">
            <a:extLst>
              <a:ext uri="{FF2B5EF4-FFF2-40B4-BE49-F238E27FC236}">
                <a16:creationId xmlns:a16="http://schemas.microsoft.com/office/drawing/2014/main" id="{170D8606-A787-A85D-C263-D44CAEEDAA60}"/>
              </a:ext>
            </a:extLst>
          </p:cNvPr>
          <p:cNvSpPr>
            <a:spLocks noGrp="1"/>
          </p:cNvSpPr>
          <p:nvPr>
            <p:ph type="sldNum" sz="quarter" idx="12"/>
          </p:nvPr>
        </p:nvSpPr>
        <p:spPr/>
        <p:txBody>
          <a:bodyPr/>
          <a:lstStyle/>
          <a:p>
            <a:fld id="{F6D36576-85EA-B04E-81D6-3CCC80DA6FBA}" type="slidenum">
              <a:rPr lang="en-US" smtClean="0"/>
              <a:t>7</a:t>
            </a:fld>
            <a:endParaRPr lang="en-US"/>
          </a:p>
        </p:txBody>
      </p:sp>
    </p:spTree>
    <p:extLst>
      <p:ext uri="{BB962C8B-B14F-4D97-AF65-F5344CB8AC3E}">
        <p14:creationId xmlns:p14="http://schemas.microsoft.com/office/powerpoint/2010/main" val="1796085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7BCA421F-B4B5-4CD2-1335-D258A21F5524}"/>
              </a:ext>
            </a:extLst>
          </p:cNvPr>
          <p:cNvPicPr>
            <a:picLocks noChangeAspect="1"/>
          </p:cNvPicPr>
          <p:nvPr/>
        </p:nvPicPr>
        <p:blipFill>
          <a:blip r:embed="rId2"/>
          <a:stretch>
            <a:fillRect/>
          </a:stretch>
        </p:blipFill>
        <p:spPr>
          <a:xfrm>
            <a:off x="6646985" y="0"/>
            <a:ext cx="5137065" cy="6870693"/>
          </a:xfrm>
          <a:prstGeom prst="rect">
            <a:avLst/>
          </a:prstGeom>
        </p:spPr>
      </p:pic>
      <p:sp>
        <p:nvSpPr>
          <p:cNvPr id="2" name="Title 1">
            <a:extLst>
              <a:ext uri="{FF2B5EF4-FFF2-40B4-BE49-F238E27FC236}">
                <a16:creationId xmlns:a16="http://schemas.microsoft.com/office/drawing/2014/main" id="{FDF7459B-2A01-B041-8728-45B163A76E89}"/>
              </a:ext>
            </a:extLst>
          </p:cNvPr>
          <p:cNvSpPr>
            <a:spLocks noGrp="1"/>
          </p:cNvSpPr>
          <p:nvPr>
            <p:ph type="title"/>
          </p:nvPr>
        </p:nvSpPr>
        <p:spPr>
          <a:xfrm>
            <a:off x="712512" y="2729789"/>
            <a:ext cx="6861830" cy="1665747"/>
          </a:xfrm>
          <a:solidFill>
            <a:schemeClr val="bg1"/>
          </a:solidFill>
        </p:spPr>
        <p:txBody>
          <a:bodyPr>
            <a:normAutofit/>
          </a:bodyPr>
          <a:lstStyle/>
          <a:p>
            <a:r>
              <a:rPr lang="en-US" sz="4800" b="1" dirty="0"/>
              <a:t>Delirium and Dementia </a:t>
            </a:r>
            <a:r>
              <a:rPr lang="en-US" dirty="0"/>
              <a:t/>
            </a:r>
            <a:br>
              <a:rPr lang="en-US" dirty="0"/>
            </a:br>
            <a:endParaRPr lang="en-US" dirty="0"/>
          </a:p>
        </p:txBody>
      </p:sp>
      <p:sp>
        <p:nvSpPr>
          <p:cNvPr id="4" name="Text Placeholder 3">
            <a:extLst>
              <a:ext uri="{FF2B5EF4-FFF2-40B4-BE49-F238E27FC236}">
                <a16:creationId xmlns:a16="http://schemas.microsoft.com/office/drawing/2014/main" id="{D36754B8-EE72-DD47-8E2D-AB794D275A08}"/>
              </a:ext>
            </a:extLst>
          </p:cNvPr>
          <p:cNvSpPr>
            <a:spLocks noGrp="1"/>
          </p:cNvSpPr>
          <p:nvPr>
            <p:ph type="body" idx="1"/>
          </p:nvPr>
        </p:nvSpPr>
        <p:spPr>
          <a:xfrm>
            <a:off x="3848986" y="3645442"/>
            <a:ext cx="8777593" cy="1500187"/>
          </a:xfrm>
        </p:spPr>
        <p:txBody>
          <a:bodyPr>
            <a:normAutofit/>
          </a:bodyPr>
          <a:lstStyle/>
          <a:p>
            <a:r>
              <a:rPr lang="en-US" sz="4000" dirty="0"/>
              <a:t>Fluid Biomarkers</a:t>
            </a:r>
          </a:p>
        </p:txBody>
      </p:sp>
      <p:sp>
        <p:nvSpPr>
          <p:cNvPr id="6" name="Slide Number Placeholder 5">
            <a:extLst>
              <a:ext uri="{FF2B5EF4-FFF2-40B4-BE49-F238E27FC236}">
                <a16:creationId xmlns:a16="http://schemas.microsoft.com/office/drawing/2014/main" id="{82691469-C480-41EF-F9CC-E2073B0D65DC}"/>
              </a:ext>
            </a:extLst>
          </p:cNvPr>
          <p:cNvSpPr>
            <a:spLocks noGrp="1"/>
          </p:cNvSpPr>
          <p:nvPr>
            <p:ph type="sldNum" sz="quarter" idx="12"/>
          </p:nvPr>
        </p:nvSpPr>
        <p:spPr/>
        <p:txBody>
          <a:bodyPr/>
          <a:lstStyle/>
          <a:p>
            <a:fld id="{F6D36576-85EA-B04E-81D6-3CCC80DA6FBA}" type="slidenum">
              <a:rPr lang="en-US" smtClean="0"/>
              <a:t>8</a:t>
            </a:fld>
            <a:endParaRPr lang="en-US"/>
          </a:p>
        </p:txBody>
      </p:sp>
    </p:spTree>
    <p:extLst>
      <p:ext uri="{BB962C8B-B14F-4D97-AF65-F5344CB8AC3E}">
        <p14:creationId xmlns:p14="http://schemas.microsoft.com/office/powerpoint/2010/main" val="924671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0D4896-22AA-292D-1FF8-D6DF062B5ADD}"/>
              </a:ext>
            </a:extLst>
          </p:cNvPr>
          <p:cNvSpPr>
            <a:spLocks noGrp="1"/>
          </p:cNvSpPr>
          <p:nvPr>
            <p:ph type="title"/>
          </p:nvPr>
        </p:nvSpPr>
        <p:spPr>
          <a:xfrm>
            <a:off x="744415" y="134292"/>
            <a:ext cx="7051431" cy="990709"/>
          </a:xfrm>
        </p:spPr>
        <p:txBody>
          <a:bodyPr>
            <a:normAutofit/>
          </a:bodyPr>
          <a:lstStyle/>
          <a:p>
            <a:r>
              <a:rPr lang="en-US" dirty="0"/>
              <a:t>Fluid biomarkers of AD</a:t>
            </a:r>
          </a:p>
        </p:txBody>
      </p:sp>
      <p:pic>
        <p:nvPicPr>
          <p:cNvPr id="7" name="Content Placeholder 6">
            <a:extLst>
              <a:ext uri="{FF2B5EF4-FFF2-40B4-BE49-F238E27FC236}">
                <a16:creationId xmlns:a16="http://schemas.microsoft.com/office/drawing/2014/main" id="{5529572E-93CB-554D-3037-2B72DF0CB96D}"/>
              </a:ext>
            </a:extLst>
          </p:cNvPr>
          <p:cNvPicPr>
            <a:picLocks noGrp="1" noChangeAspect="1"/>
          </p:cNvPicPr>
          <p:nvPr>
            <p:ph idx="1"/>
          </p:nvPr>
        </p:nvPicPr>
        <p:blipFill>
          <a:blip r:embed="rId3"/>
          <a:stretch>
            <a:fillRect/>
          </a:stretch>
        </p:blipFill>
        <p:spPr>
          <a:xfrm>
            <a:off x="2205858" y="915498"/>
            <a:ext cx="7780283" cy="5469848"/>
          </a:xfrm>
          <a:prstGeom prst="rect">
            <a:avLst/>
          </a:prstGeom>
        </p:spPr>
      </p:pic>
      <p:sp>
        <p:nvSpPr>
          <p:cNvPr id="8" name="TextBox 7">
            <a:extLst>
              <a:ext uri="{FF2B5EF4-FFF2-40B4-BE49-F238E27FC236}">
                <a16:creationId xmlns:a16="http://schemas.microsoft.com/office/drawing/2014/main" id="{4F6CED87-79DB-1DC7-7C91-F5BB5966C491}"/>
              </a:ext>
            </a:extLst>
          </p:cNvPr>
          <p:cNvSpPr txBox="1"/>
          <p:nvPr/>
        </p:nvSpPr>
        <p:spPr>
          <a:xfrm>
            <a:off x="8734096" y="6492875"/>
            <a:ext cx="3379451" cy="307777"/>
          </a:xfrm>
          <a:prstGeom prst="rect">
            <a:avLst/>
          </a:prstGeom>
          <a:noFill/>
        </p:spPr>
        <p:txBody>
          <a:bodyPr wrap="none" rtlCol="0">
            <a:spAutoFit/>
          </a:bodyPr>
          <a:lstStyle/>
          <a:p>
            <a:r>
              <a:rPr lang="en-US" sz="1400" b="0" i="0" dirty="0" err="1">
                <a:solidFill>
                  <a:srgbClr val="212121"/>
                </a:solidFill>
                <a:effectLst/>
                <a:latin typeface="Arial" panose="020B0604020202020204" pitchFamily="34" charset="0"/>
                <a:cs typeface="Arial" panose="020B0604020202020204" pitchFamily="34" charset="0"/>
              </a:rPr>
              <a:t>Delaby</a:t>
            </a:r>
            <a:r>
              <a:rPr lang="en-US" sz="1400" b="0" i="0" dirty="0">
                <a:solidFill>
                  <a:srgbClr val="212121"/>
                </a:solidFill>
                <a:effectLst/>
                <a:latin typeface="Arial" panose="020B0604020202020204" pitchFamily="34" charset="0"/>
                <a:cs typeface="Arial" panose="020B0604020202020204" pitchFamily="34" charset="0"/>
              </a:rPr>
              <a:t> C et al. </a:t>
            </a:r>
            <a:r>
              <a:rPr lang="en-US" sz="1400" b="0" i="1" dirty="0">
                <a:solidFill>
                  <a:srgbClr val="212121"/>
                </a:solidFill>
                <a:effectLst/>
                <a:latin typeface="Arial" panose="020B0604020202020204" pitchFamily="34" charset="0"/>
                <a:cs typeface="Arial" panose="020B0604020202020204" pitchFamily="34" charset="0"/>
              </a:rPr>
              <a:t>Rev Neurol (Paris)</a:t>
            </a:r>
            <a:r>
              <a:rPr lang="en-US" sz="1400" b="0" i="0" dirty="0">
                <a:solidFill>
                  <a:srgbClr val="212121"/>
                </a:solidFill>
                <a:effectLst/>
                <a:latin typeface="Arial" panose="020B0604020202020204" pitchFamily="34" charset="0"/>
                <a:cs typeface="Arial" panose="020B0604020202020204" pitchFamily="34" charset="0"/>
              </a:rPr>
              <a:t>. 2023</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871BAA3-0DAF-B59D-3AF2-31ABEFA1CD42}"/>
              </a:ext>
            </a:extLst>
          </p:cNvPr>
          <p:cNvSpPr txBox="1"/>
          <p:nvPr/>
        </p:nvSpPr>
        <p:spPr>
          <a:xfrm>
            <a:off x="8229600" y="1125001"/>
            <a:ext cx="80021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CSF</a:t>
            </a:r>
          </a:p>
        </p:txBody>
      </p:sp>
      <p:sp>
        <p:nvSpPr>
          <p:cNvPr id="10" name="Slide Number Placeholder 9">
            <a:extLst>
              <a:ext uri="{FF2B5EF4-FFF2-40B4-BE49-F238E27FC236}">
                <a16:creationId xmlns:a16="http://schemas.microsoft.com/office/drawing/2014/main" id="{0AD64A5D-0D13-4599-645E-E84BE138B34B}"/>
              </a:ext>
            </a:extLst>
          </p:cNvPr>
          <p:cNvSpPr>
            <a:spLocks noGrp="1"/>
          </p:cNvSpPr>
          <p:nvPr>
            <p:ph type="sldNum" sz="quarter" idx="12"/>
          </p:nvPr>
        </p:nvSpPr>
        <p:spPr/>
        <p:txBody>
          <a:bodyPr/>
          <a:lstStyle/>
          <a:p>
            <a:fld id="{F6D36576-85EA-B04E-81D6-3CCC80DA6FBA}" type="slidenum">
              <a:rPr lang="en-US" smtClean="0"/>
              <a:t>9</a:t>
            </a:fld>
            <a:endParaRPr lang="en-US"/>
          </a:p>
        </p:txBody>
      </p:sp>
    </p:spTree>
    <p:extLst>
      <p:ext uri="{BB962C8B-B14F-4D97-AF65-F5344CB8AC3E}">
        <p14:creationId xmlns:p14="http://schemas.microsoft.com/office/powerpoint/2010/main" val="2116998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34518</TotalTime>
  <Words>3845</Words>
  <Application>Microsoft Office PowerPoint</Application>
  <PresentationFormat>Widescreen</PresentationFormat>
  <Paragraphs>465</Paragraphs>
  <Slides>51</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AdvP0036</vt:lpstr>
      <vt:lpstr>-apple-system</vt:lpstr>
      <vt:lpstr>Arial</vt:lpstr>
      <vt:lpstr>Calibri</vt:lpstr>
      <vt:lpstr>Calibri Light</vt:lpstr>
      <vt:lpstr>Cambria</vt:lpstr>
      <vt:lpstr>Cambria Math</vt:lpstr>
      <vt:lpstr>system-ui</vt:lpstr>
      <vt:lpstr>Times New Roman</vt:lpstr>
      <vt:lpstr>Wingdings</vt:lpstr>
      <vt:lpstr>Office Theme</vt:lpstr>
      <vt:lpstr>  Biomarkers at the Interface of Delirium and Dementia</vt:lpstr>
      <vt:lpstr>Overview</vt:lpstr>
      <vt:lpstr>PowerPoint Presentation</vt:lpstr>
      <vt:lpstr>Delirium and Dementia  </vt:lpstr>
      <vt:lpstr>PowerPoint Presentation</vt:lpstr>
      <vt:lpstr>PowerPoint Presentation</vt:lpstr>
      <vt:lpstr>PowerPoint Presentation</vt:lpstr>
      <vt:lpstr>Delirium and Dementia  </vt:lpstr>
      <vt:lpstr>Fluid biomarkers of AD</vt:lpstr>
      <vt:lpstr>Amyloid Tau Neurodegeneration (ATN) framework </vt:lpstr>
      <vt:lpstr>AD biomarkers change over time</vt:lpstr>
      <vt:lpstr>PowerPoint Presentation</vt:lpstr>
      <vt:lpstr>PowerPoint Presentation</vt:lpstr>
      <vt:lpstr>PowerPoint Presentation</vt:lpstr>
      <vt:lpstr>PowerPoint Presentation</vt:lpstr>
      <vt:lpstr>Neuroinflammation and microglial activation</vt:lpstr>
      <vt:lpstr>PowerPoint Presentation</vt:lpstr>
      <vt:lpstr>Neural Injury</vt:lpstr>
      <vt:lpstr>PowerPoint Presentation</vt:lpstr>
      <vt:lpstr>PowerPoint Presentation</vt:lpstr>
      <vt:lpstr>PowerPoint Presentation</vt:lpstr>
      <vt:lpstr>PowerPoint Presentation</vt:lpstr>
      <vt:lpstr>Summary of fluid biomarker evidence</vt:lpstr>
      <vt:lpstr>Delirium and Dementia  </vt:lpstr>
      <vt:lpstr>Neuroanatomic basis for delirium symptoms</vt:lpstr>
      <vt:lpstr>Brain volume and Cerebral Atrophy</vt:lpstr>
      <vt:lpstr>Reduced Grey Matter Volume is a risk for delirium</vt:lpstr>
      <vt:lpstr>Grey matter volume loss is associated with Delirium</vt:lpstr>
      <vt:lpstr>White matter hyperintensities</vt:lpstr>
      <vt:lpstr>Diffusion Tensor Imaging</vt:lpstr>
      <vt:lpstr>Delirium duration is associated with white matter disruption </vt:lpstr>
      <vt:lpstr>Diffusion tensor imaging identifies neural substrates of vulnerability to delirium</vt:lpstr>
      <vt:lpstr>MRI brain phenotypes might predict delirium</vt:lpstr>
      <vt:lpstr>Changes in cerebral perfusion </vt:lpstr>
      <vt:lpstr>Cerebral hypometabolism</vt:lpstr>
      <vt:lpstr>Regional hypometabolism in delirium is independent of illness and dementia</vt:lpstr>
      <vt:lpstr>Association of postoperative delirium with markers of neurodegeneration and brain amyloidosis</vt:lpstr>
      <vt:lpstr>Summary of Neuroimaging findings</vt:lpstr>
      <vt:lpstr>Research Challenges</vt:lpstr>
      <vt:lpstr>Research priorities</vt:lpstr>
      <vt:lpstr>ACKNOWLEDGMENTS</vt:lpstr>
      <vt:lpstr>Questions or Comments?</vt:lpstr>
      <vt:lpstr>PowerPoint Presentation</vt:lpstr>
      <vt:lpstr>PowerPoint Presentation</vt:lpstr>
      <vt:lpstr>PowerPoint Presentation</vt:lpstr>
      <vt:lpstr>Fluid Biomarkers  of AD</vt:lpstr>
      <vt:lpstr>PowerPoint Presentation</vt:lpstr>
      <vt:lpstr>Biomarkers: timing and other considerations</vt:lpstr>
      <vt:lpstr>PowerPoint Presentation</vt:lpstr>
      <vt:lpstr>Resting state connectivity in Delirium </vt:lpstr>
      <vt:lpstr>Disruption of the default mode network in delirium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Delirium and Dementia: Biomarkers and Mechanisms</dc:title>
  <dc:creator>Fong,Tamara  (HMFP - Neurology)</dc:creator>
  <cp:lastModifiedBy>Madison Walker</cp:lastModifiedBy>
  <cp:revision>47</cp:revision>
  <dcterms:created xsi:type="dcterms:W3CDTF">2021-10-19T13:39:27Z</dcterms:created>
  <dcterms:modified xsi:type="dcterms:W3CDTF">2023-09-26T17:53:06Z</dcterms:modified>
</cp:coreProperties>
</file>