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72" r:id="rId3"/>
  </p:sldMasterIdLst>
  <p:notesMasterIdLst>
    <p:notesMasterId r:id="rId5"/>
  </p:notesMasterIdLst>
  <p:sldIdLst>
    <p:sldId id="289" r:id="rId4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6BC"/>
    <a:srgbClr val="3B5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/>
    <p:restoredTop sz="94686"/>
  </p:normalViewPr>
  <p:slideViewPr>
    <p:cSldViewPr>
      <p:cViewPr varScale="1">
        <p:scale>
          <a:sx n="144" d="100"/>
          <a:sy n="144" d="100"/>
        </p:scale>
        <p:origin x="50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5449FE-DB3A-45FC-97A2-B9725029D7AC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13553-79F1-40AB-80CA-D6ADD148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43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13553-79F1-40AB-80CA-D6ADD1481B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8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4756150"/>
            <a:ext cx="213360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6814-8EE9-4FD0-8566-FC8E5DC4C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479CF-6C88-4C93-AF29-984A49289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9D0B-BFCA-407C-8350-03471DCF3B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9859-DD0C-42CE-A4CD-8A302198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D0B6-8F84-4806-99DB-A67BE51F7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C8B009-269E-4AB9-AE80-086A419C1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EBC8-F178-455F-9D0C-FC2D851AB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6CFC-E4E5-4640-ADA6-43E7E0063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C5940-508B-4478-836F-6A339FEB1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70A1-6939-40B2-A53A-68CE814DF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0D35-A15D-4E55-ADAE-B3488F69F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E213-1A72-4089-98DC-8347A6258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7734-4481-42D9-8F0A-ED6B5EA6A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5214-E593-497C-A1F5-10E8A4266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A3D3-A536-4F6C-AEFF-A49795FD0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44F1-FA05-492F-9FEB-4E2BC7CBD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F6CE-685F-4CF7-ADF0-8F2AF7C34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324F2-005D-4A5F-A9DA-8484446F7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8F40-0E69-4304-BC26-EECA0185C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D730-181C-4985-9567-B2CA6B476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33EB-5BCC-4E04-8D78-5993083D4D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7939E-0466-4F90-AE1D-318786DDF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7D3F-B02F-48D3-BFD3-AA0139089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845B-CBB7-4A72-8CD5-5BA583B95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6A6A-6D10-4D73-9092-AF4BF7821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0635-88E7-4CD8-8A9F-DDB0B1EB5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92FC-E9C0-49F8-BD88-DED9573F7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1A42-EF16-4898-B576-958CB52B4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3D34B-DDA8-4E5C-89B6-B16E907D0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2E40-2787-4288-BB7E-4B6B1348D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5CEA-54A2-4C5B-828A-A601CF96F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2C60-2F39-4528-8B81-ED4613F146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C90F-FE7A-4139-A986-71A14E662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3BE3-8835-4445-A186-609BA0202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6562A1-8E02-49B5-9601-9713D5D0C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B5743-B77F-416A-BEDA-F4EF9AD1C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93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E6FB12-C77A-4AFD-BA26-F533A8F5B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hyperlink" Target="https://deliriumnetwork.org/pilots/" TargetMode="External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eliriumnetwork.org/delirium-research-hub/" TargetMode="External"/><Relationship Id="rId11" Type="http://schemas.openxmlformats.org/officeDocument/2006/relationships/image" Target="../media/image6.emf"/><Relationship Id="rId5" Type="http://schemas.openxmlformats.org/officeDocument/2006/relationships/hyperlink" Target="http://deliriumnetwork.org/" TargetMode="Externa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0DFDCB-CB5A-A74F-858B-990BD78D36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7916" y="1885950"/>
            <a:ext cx="3823907" cy="3257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D4695A-954B-A14A-BB25-22F73FAB7F6A}"/>
              </a:ext>
            </a:extLst>
          </p:cNvPr>
          <p:cNvSpPr/>
          <p:nvPr/>
        </p:nvSpPr>
        <p:spPr>
          <a:xfrm>
            <a:off x="2177" y="0"/>
            <a:ext cx="9141823" cy="2013872"/>
          </a:xfrm>
          <a:prstGeom prst="rect">
            <a:avLst/>
          </a:prstGeom>
          <a:solidFill>
            <a:srgbClr val="3B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6EF80-3034-4F4B-9EEB-2063DE79E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48679"/>
            <a:ext cx="1012004" cy="1332471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A55FBB55-2A4B-4E41-96A2-195505CC256B}"/>
              </a:ext>
            </a:extLst>
          </p:cNvPr>
          <p:cNvSpPr txBox="1">
            <a:spLocks/>
          </p:cNvSpPr>
          <p:nvPr/>
        </p:nvSpPr>
        <p:spPr>
          <a:xfrm>
            <a:off x="1600164" y="301030"/>
            <a:ext cx="7460700" cy="572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25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Join NIDUS &amp; Connect to Delirium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E2C1E-146A-AE40-A158-DFCC066F80D5}"/>
              </a:ext>
            </a:extLst>
          </p:cNvPr>
          <p:cNvSpPr txBox="1"/>
          <p:nvPr/>
        </p:nvSpPr>
        <p:spPr>
          <a:xfrm>
            <a:off x="1616290" y="833890"/>
            <a:ext cx="7428448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80"/>
              </a:lnSpc>
            </a:pPr>
            <a:r>
              <a:rPr lang="en-US" sz="17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NIDUS</a:t>
            </a:r>
            <a:r>
              <a:rPr lang="en-US" sz="1700" dirty="0">
                <a:solidFill>
                  <a:schemeClr val="bg1"/>
                </a:solidFill>
                <a:latin typeface="Helvetica Light" panose="020B0403020202020204" pitchFamily="34" charset="0"/>
              </a:rPr>
              <a:t> is an NIA-funded research network dedicated to advancing the study of delirium through development of research resources, career development opportunities, and dissemination of delirium science. </a:t>
            </a:r>
          </a:p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(NIA grant no. </a:t>
            </a:r>
            <a:r>
              <a:rPr lang="en-US" sz="1000" dirty="0">
                <a:solidFill>
                  <a:schemeClr val="bg1"/>
                </a:solidFill>
              </a:rPr>
              <a:t>R33AG071744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PI: Inouye)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79E59-6D6D-DF4E-BF8A-E91C6CA94B57}"/>
              </a:ext>
            </a:extLst>
          </p:cNvPr>
          <p:cNvCxnSpPr>
            <a:cxnSpLocks/>
          </p:cNvCxnSpPr>
          <p:nvPr/>
        </p:nvCxnSpPr>
        <p:spPr>
          <a:xfrm>
            <a:off x="1705708" y="742950"/>
            <a:ext cx="6828692" cy="0"/>
          </a:xfrm>
          <a:prstGeom prst="line">
            <a:avLst/>
          </a:prstGeom>
          <a:ln w="19050">
            <a:solidFill>
              <a:srgbClr val="B8A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77FB3CA-497D-DB4E-ADD1-C9ABCCB04C41}"/>
              </a:ext>
            </a:extLst>
          </p:cNvPr>
          <p:cNvSpPr/>
          <p:nvPr/>
        </p:nvSpPr>
        <p:spPr>
          <a:xfrm>
            <a:off x="2058974" y="2062326"/>
            <a:ext cx="6836830" cy="311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  <a:buNone/>
            </a:pPr>
            <a:r>
              <a:rPr lang="en-US" b="1" u="sng" dirty="0">
                <a:solidFill>
                  <a:srgbClr val="3B5425"/>
                </a:solidFill>
                <a:latin typeface="+mn-lt"/>
              </a:rPr>
              <a:t>Advance your delirium research by:  </a:t>
            </a:r>
            <a:endParaRPr lang="en-US" b="1" u="sng" dirty="0"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Create a user account for the </a:t>
            </a:r>
            <a:r>
              <a:rPr lang="en-US" sz="1600" dirty="0">
                <a:latin typeface="+mn-lt"/>
              </a:rPr>
              <a:t>NIDUS website </a:t>
            </a:r>
            <a:r>
              <a:rPr lang="en-US" sz="1600" b="1" u="sng" dirty="0" smtClean="0">
                <a:solidFill>
                  <a:srgbClr val="3B5425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deliriumnetwork.org</a:t>
            </a:r>
            <a:r>
              <a:rPr lang="en-US" sz="1600" dirty="0" smtClean="0">
                <a:latin typeface="+mn-lt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ccess </a:t>
            </a:r>
            <a:r>
              <a:rPr lang="en-US" sz="1400" dirty="0">
                <a:latin typeface="+mn-lt"/>
              </a:rPr>
              <a:t>our research </a:t>
            </a:r>
            <a:r>
              <a:rPr lang="en-US" sz="1400" dirty="0" smtClean="0">
                <a:latin typeface="+mn-lt"/>
              </a:rPr>
              <a:t>resources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R</a:t>
            </a:r>
            <a:r>
              <a:rPr lang="en-US" sz="1400" dirty="0" smtClean="0">
                <a:latin typeface="+mn-lt"/>
              </a:rPr>
              <a:t>eceive </a:t>
            </a:r>
            <a:r>
              <a:rPr lang="en-US" sz="1400" dirty="0">
                <a:latin typeface="+mn-lt"/>
              </a:rPr>
              <a:t>delirium news through our blog and newsletter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Explore the </a:t>
            </a:r>
            <a:r>
              <a:rPr lang="en-US" sz="1600" dirty="0">
                <a:latin typeface="+mn-lt"/>
              </a:rPr>
              <a:t>NIDUS Delirium Research Hub, a database of delirium studies that allows researchers to complete searches and facilitate </a:t>
            </a:r>
            <a:r>
              <a:rPr lang="en-US" sz="1600" dirty="0" smtClean="0">
                <a:latin typeface="+mn-lt"/>
              </a:rPr>
              <a:t>collaboration: </a:t>
            </a:r>
            <a:r>
              <a:rPr lang="en-US" sz="1600" dirty="0" smtClean="0">
                <a:latin typeface="+mn-lt"/>
                <a:cs typeface="Helvetica" panose="020B0604020202020204" pitchFamily="34" charset="0"/>
                <a:hlinkClick r:id="rId6"/>
              </a:rPr>
              <a:t>https</a:t>
            </a:r>
            <a:r>
              <a:rPr lang="en-US" sz="1600" dirty="0">
                <a:latin typeface="+mn-lt"/>
                <a:cs typeface="Helvetica" panose="020B0604020202020204" pitchFamily="34" charset="0"/>
                <a:hlinkClick r:id="rId6"/>
              </a:rPr>
              <a:t>://deliriumnetwork.org/delirium-research-hub/</a:t>
            </a:r>
            <a:endParaRPr lang="en-US" sz="1600" dirty="0">
              <a:latin typeface="+mn-lt"/>
              <a:cs typeface="Helvetica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Applying for a NIDUS Pilot Grant ($40,000 USD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Learn more: </a:t>
            </a:r>
            <a:r>
              <a:rPr lang="en-US" sz="1400" dirty="0">
                <a:latin typeface="+mn-lt"/>
                <a:hlinkClick r:id="rId7"/>
              </a:rPr>
              <a:t>https://deliriumnetwork.org/pilots/</a:t>
            </a:r>
            <a:endParaRPr lang="en-US" sz="1400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3241DB-E135-424C-A933-CE2D2648B6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95550"/>
            <a:ext cx="2133600" cy="24581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45CF5D-6839-844E-B124-0FA94791F52C}"/>
              </a:ext>
            </a:extLst>
          </p:cNvPr>
          <p:cNvSpPr txBox="1"/>
          <p:nvPr/>
        </p:nvSpPr>
        <p:spPr>
          <a:xfrm>
            <a:off x="101477" y="2597319"/>
            <a:ext cx="14477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3B5425"/>
                </a:solidFill>
              </a:rPr>
              <a:t>Follow NIDUS </a:t>
            </a:r>
          </a:p>
          <a:p>
            <a:r>
              <a:rPr lang="en-US" sz="1350" b="1" dirty="0">
                <a:solidFill>
                  <a:srgbClr val="3B5425"/>
                </a:solidFill>
              </a:rPr>
              <a:t>online!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D502F8-D0BD-9C46-B922-C130B1B1A9F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56" y="3586422"/>
            <a:ext cx="329310" cy="3293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F3AE05-81F2-D14B-8913-6DD5B87B272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56" y="3957394"/>
            <a:ext cx="329310" cy="3293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CB31BC-F6CF-154F-BF04-7030CE1203E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07" y="4335835"/>
            <a:ext cx="329310" cy="3293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A769490-B8ED-784B-BCE9-3D6448EF5522}"/>
              </a:ext>
            </a:extLst>
          </p:cNvPr>
          <p:cNvSpPr/>
          <p:nvPr/>
        </p:nvSpPr>
        <p:spPr>
          <a:xfrm>
            <a:off x="532517" y="3641093"/>
            <a:ext cx="12682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3B5425"/>
                </a:solidFill>
                <a:latin typeface="Helvetica" pitchFamily="2" charset="0"/>
              </a:rPr>
              <a:t>@</a:t>
            </a:r>
            <a:r>
              <a:rPr lang="en-US" sz="1000" dirty="0" err="1">
                <a:solidFill>
                  <a:srgbClr val="3B5425"/>
                </a:solidFill>
                <a:latin typeface="Helvetica" pitchFamily="2" charset="0"/>
              </a:rPr>
              <a:t>NIDUS_delirium</a:t>
            </a:r>
            <a:r>
              <a:rPr lang="en-US" sz="1000" dirty="0">
                <a:solidFill>
                  <a:srgbClr val="3B5425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FF25A3-AF00-254E-8445-1ADA26A1E5A0}"/>
              </a:ext>
            </a:extLst>
          </p:cNvPr>
          <p:cNvSpPr/>
          <p:nvPr/>
        </p:nvSpPr>
        <p:spPr>
          <a:xfrm>
            <a:off x="545067" y="4016882"/>
            <a:ext cx="10550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rgbClr val="3B5425"/>
                </a:solidFill>
                <a:latin typeface="Helvetica" pitchFamily="2" charset="0"/>
              </a:rPr>
              <a:t>NIDUSDelirium</a:t>
            </a:r>
            <a:endParaRPr lang="en-US" sz="1000" dirty="0">
              <a:solidFill>
                <a:srgbClr val="3B5425"/>
              </a:solidFill>
              <a:latin typeface="Helvetica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72F33B-8F39-8440-8CD1-49D8037DE583}"/>
              </a:ext>
            </a:extLst>
          </p:cNvPr>
          <p:cNvSpPr/>
          <p:nvPr/>
        </p:nvSpPr>
        <p:spPr>
          <a:xfrm>
            <a:off x="536840" y="4379517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rgbClr val="3B5425"/>
                </a:solidFill>
                <a:latin typeface="Helvetica" pitchFamily="2" charset="0"/>
              </a:rPr>
              <a:t>nidus@hsl</a:t>
            </a:r>
            <a:r>
              <a:rPr lang="en-US" sz="1000" dirty="0">
                <a:solidFill>
                  <a:srgbClr val="3B5425"/>
                </a:solidFill>
                <a:latin typeface="Helvetica" pitchFamily="2" charset="0"/>
              </a:rPr>
              <a:t>.</a:t>
            </a:r>
          </a:p>
          <a:p>
            <a:r>
              <a:rPr lang="en-US" sz="1000" dirty="0" err="1">
                <a:solidFill>
                  <a:srgbClr val="3B5425"/>
                </a:solidFill>
                <a:latin typeface="Helvetica" pitchFamily="2" charset="0"/>
              </a:rPr>
              <a:t>harvard.edu</a:t>
            </a:r>
            <a:endParaRPr lang="en-US" sz="1000" dirty="0">
              <a:solidFill>
                <a:srgbClr val="3B5425"/>
              </a:solidFill>
              <a:latin typeface="Helvetica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5991A26-BAF7-EC41-AA07-62F9928948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807" y="3201062"/>
            <a:ext cx="329310" cy="32931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F48C7D1-AFDD-0E4A-90BE-E8F22C62C39C}"/>
              </a:ext>
            </a:extLst>
          </p:cNvPr>
          <p:cNvSpPr/>
          <p:nvPr/>
        </p:nvSpPr>
        <p:spPr>
          <a:xfrm>
            <a:off x="539620" y="3244458"/>
            <a:ext cx="13356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rgbClr val="3B5425"/>
                </a:solidFill>
                <a:latin typeface="Helvetica" pitchFamily="2" charset="0"/>
              </a:rPr>
              <a:t>deliriumnetwork.org</a:t>
            </a:r>
            <a:r>
              <a:rPr lang="en-US" sz="1000" dirty="0">
                <a:solidFill>
                  <a:srgbClr val="3B5425"/>
                </a:solidFill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0183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131</Words>
  <Application>Microsoft Office PowerPoint</Application>
  <PresentationFormat>On-screen Show (16:9)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Helvetica</vt:lpstr>
      <vt:lpstr>Helvetica Light</vt:lpstr>
      <vt:lpstr>Verdana</vt:lpstr>
      <vt:lpstr>Office Theme</vt:lpstr>
      <vt:lpstr>1_Custom Design</vt:lpstr>
      <vt:lpstr>Custom Design</vt:lpstr>
      <vt:lpstr>PowerPoint Presentation</vt:lpstr>
    </vt:vector>
  </TitlesOfParts>
  <Company>HSL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Erickson</dc:creator>
  <cp:lastModifiedBy>Madison Walker</cp:lastModifiedBy>
  <cp:revision>161</cp:revision>
  <cp:lastPrinted>2019-04-17T20:10:09Z</cp:lastPrinted>
  <dcterms:created xsi:type="dcterms:W3CDTF">2017-05-08T13:18:17Z</dcterms:created>
  <dcterms:modified xsi:type="dcterms:W3CDTF">2023-08-11T14:24:56Z</dcterms:modified>
</cp:coreProperties>
</file>