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53"/>
  </p:notesMasterIdLst>
  <p:handoutMasterIdLst>
    <p:handoutMasterId r:id="rId54"/>
  </p:handoutMasterIdLst>
  <p:sldIdLst>
    <p:sldId id="256" r:id="rId5"/>
    <p:sldId id="257" r:id="rId6"/>
    <p:sldId id="370" r:id="rId7"/>
    <p:sldId id="258" r:id="rId8"/>
    <p:sldId id="376" r:id="rId9"/>
    <p:sldId id="377" r:id="rId10"/>
    <p:sldId id="342" r:id="rId11"/>
    <p:sldId id="371" r:id="rId12"/>
    <p:sldId id="372" r:id="rId13"/>
    <p:sldId id="259" r:id="rId14"/>
    <p:sldId id="306" r:id="rId15"/>
    <p:sldId id="343" r:id="rId16"/>
    <p:sldId id="380" r:id="rId17"/>
    <p:sldId id="379" r:id="rId18"/>
    <p:sldId id="381" r:id="rId19"/>
    <p:sldId id="383" r:id="rId20"/>
    <p:sldId id="384" r:id="rId21"/>
    <p:sldId id="385" r:id="rId22"/>
    <p:sldId id="386" r:id="rId23"/>
    <p:sldId id="346" r:id="rId24"/>
    <p:sldId id="347" r:id="rId25"/>
    <p:sldId id="348" r:id="rId26"/>
    <p:sldId id="350" r:id="rId27"/>
    <p:sldId id="355" r:id="rId28"/>
    <p:sldId id="356" r:id="rId29"/>
    <p:sldId id="373" r:id="rId30"/>
    <p:sldId id="357" r:id="rId31"/>
    <p:sldId id="359" r:id="rId32"/>
    <p:sldId id="358" r:id="rId33"/>
    <p:sldId id="360" r:id="rId34"/>
    <p:sldId id="361" r:id="rId35"/>
    <p:sldId id="378" r:id="rId36"/>
    <p:sldId id="307" r:id="rId37"/>
    <p:sldId id="344" r:id="rId38"/>
    <p:sldId id="345" r:id="rId39"/>
    <p:sldId id="267" r:id="rId40"/>
    <p:sldId id="369" r:id="rId41"/>
    <p:sldId id="354" r:id="rId42"/>
    <p:sldId id="352" r:id="rId43"/>
    <p:sldId id="362" r:id="rId44"/>
    <p:sldId id="353" r:id="rId45"/>
    <p:sldId id="363" r:id="rId46"/>
    <p:sldId id="374" r:id="rId47"/>
    <p:sldId id="375" r:id="rId48"/>
    <p:sldId id="388" r:id="rId49"/>
    <p:sldId id="338" r:id="rId50"/>
    <p:sldId id="382" r:id="rId51"/>
    <p:sldId id="305" r:id="rId52"/>
  </p:sldIdLst>
  <p:sldSz cx="12801600" cy="7772400"/>
  <p:notesSz cx="7023100" cy="93091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8F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6" autoAdjust="0"/>
    <p:restoredTop sz="94580" autoAdjust="0"/>
  </p:normalViewPr>
  <p:slideViewPr>
    <p:cSldViewPr snapToGrid="0">
      <p:cViewPr varScale="1">
        <p:scale>
          <a:sx n="65" d="100"/>
          <a:sy n="65" d="100"/>
        </p:scale>
        <p:origin x="1080" y="60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-116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154" cy="467363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327" y="0"/>
            <a:ext cx="3044153" cy="467363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82F8539A-03A0-414F-985C-8B79FBD7DD5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44154" cy="467363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327" y="8841738"/>
            <a:ext cx="3044153" cy="467363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A1C0D422-C429-46A2-91EF-F0124F62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74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638175" y="698500"/>
            <a:ext cx="5748338" cy="3490913"/>
          </a:xfrm>
          <a:prstGeom prst="rect">
            <a:avLst/>
          </a:prstGeom>
        </p:spPr>
        <p:txBody>
          <a:bodyPr lIns="93324" tIns="46662" rIns="93324" bIns="46662"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</p:spPr>
        <p:txBody>
          <a:bodyPr lIns="93324" tIns="46662" rIns="93324" bIns="4666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732526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3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3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3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3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3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3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3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3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3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57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91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Questionnaire for User Interface Satisfaction</a:t>
            </a:r>
          </a:p>
        </p:txBody>
      </p:sp>
    </p:spTree>
    <p:extLst>
      <p:ext uri="{BB962C8B-B14F-4D97-AF65-F5344CB8AC3E}">
        <p14:creationId xmlns:p14="http://schemas.microsoft.com/office/powerpoint/2010/main" val="258574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Misses</a:t>
            </a:r>
            <a:r>
              <a:rPr lang="en-US" baseline="0" dirty="0" smtClean="0"/>
              <a:t> executive function and processing speed.  Takes time.  Not free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33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Free, ?? Over</a:t>
            </a:r>
            <a:r>
              <a:rPr lang="en-US" baseline="0" dirty="0" smtClean="0"/>
              <a:t> phone maybe not granular enough?  MOCA-BLIND vs T-MOCA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85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Free, ?? Over</a:t>
            </a:r>
            <a:r>
              <a:rPr lang="en-US" baseline="0" dirty="0" smtClean="0"/>
              <a:t> phone maybe not granular enough?  MOCA-BLIND vs T-MOCA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23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55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70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197 participants, 78 with cognitive impairment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91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No differences in F2F vs VC in detecting cognitive impairment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25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Takes over 15 minutes to perform.  We can do better </a:t>
            </a:r>
          </a:p>
        </p:txBody>
      </p:sp>
    </p:spTree>
    <p:extLst>
      <p:ext uri="{BB962C8B-B14F-4D97-AF65-F5344CB8AC3E}">
        <p14:creationId xmlns:p14="http://schemas.microsoft.com/office/powerpoint/2010/main" val="128469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7038" y="7316788"/>
            <a:ext cx="2697162" cy="355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2133600" y="7494588"/>
            <a:ext cx="457200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639762" y="1812925"/>
            <a:ext cx="11522076" cy="51308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body" sz="half" idx="1"/>
          </p:nvPr>
        </p:nvSpPr>
        <p:spPr>
          <a:xfrm>
            <a:off x="640080" y="1813560"/>
            <a:ext cx="5654041" cy="512942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spcBef>
                <a:spcPts val="700"/>
              </a:spcBef>
              <a:defRPr sz="3100"/>
            </a:lvl1pPr>
            <a:lvl2pPr marL="874125" indent="-364537">
              <a:spcBef>
                <a:spcPts val="700"/>
              </a:spcBef>
              <a:defRPr sz="3100"/>
            </a:lvl2pPr>
            <a:lvl3pPr marL="1377084" indent="-357909">
              <a:spcBef>
                <a:spcPts val="700"/>
              </a:spcBef>
              <a:defRPr sz="3100"/>
            </a:lvl3pPr>
            <a:lvl4pPr marL="1922463" indent="-393700">
              <a:spcBef>
                <a:spcPts val="700"/>
              </a:spcBef>
              <a:defRPr sz="3100"/>
            </a:lvl4pPr>
            <a:lvl5pPr marL="2432050" indent="-393700">
              <a:spcBef>
                <a:spcPts val="700"/>
              </a:spcBef>
              <a:defRPr sz="31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1" cy="1295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781" tIns="58781" rIns="58781" bIns="58781" anchor="t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639762" y="1812925"/>
            <a:ext cx="11522076" cy="51308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3.png" descr="UNC_logo_whit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74480" y="172720"/>
            <a:ext cx="3333751" cy="92837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960119" y="1727200"/>
            <a:ext cx="10881361" cy="166602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half" idx="1"/>
          </p:nvPr>
        </p:nvSpPr>
        <p:spPr>
          <a:xfrm>
            <a:off x="1920239" y="3454400"/>
            <a:ext cx="8961121" cy="32816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b="1">
                <a:solidFill>
                  <a:srgbClr val="E7E58C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pic>
        <p:nvPicPr>
          <p:cNvPr id="55" name="image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74480" y="131446"/>
            <a:ext cx="3489961" cy="1595755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xfrm>
            <a:off x="11896349" y="7201606"/>
            <a:ext cx="265172" cy="292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40080" y="104351"/>
            <a:ext cx="11521440" cy="17092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40080" y="1813559"/>
            <a:ext cx="11521440" cy="5958842"/>
          </a:xfrm>
          <a:prstGeom prst="rect">
            <a:avLst/>
          </a:prstGeom>
          <a:ln w="12700">
            <a:miter lim="400000"/>
          </a:ln>
        </p:spPr>
        <p:txBody>
          <a:bodyPr lIns="50940" tIns="50940" rIns="50940" bIns="50940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896667" y="7265052"/>
            <a:ext cx="265172" cy="292383"/>
          </a:xfrm>
          <a:prstGeom prst="rect">
            <a:avLst/>
          </a:prstGeom>
          <a:ln w="12700">
            <a:miter lim="400000"/>
          </a:ln>
        </p:spPr>
        <p:txBody>
          <a:bodyPr wrap="none" lIns="50940" tIns="50940" rIns="50940" bIns="50940" anchor="ctr">
            <a:spAutoFit/>
          </a:bodyPr>
          <a:lstStyle>
            <a:lvl1pPr algn="r">
              <a:defRPr sz="13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5pPr>
      <a:lvl6pPr marL="0" marR="0" indent="509411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6pPr>
      <a:lvl7pPr marL="0" marR="0" indent="1018823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7pPr>
      <a:lvl8pPr marL="0" marR="0" indent="152823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8pPr>
      <a:lvl9pPr marL="0" marR="0" indent="203764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9pPr>
    </p:titleStyle>
    <p:bodyStyle>
      <a:lvl1pPr marL="381000" marR="0" indent="-3810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1pPr>
      <a:lvl2pPr marL="878297" marR="0" indent="-36870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2pPr>
      <a:lvl3pPr marL="1357841" marR="0" indent="-338666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3pPr>
      <a:lvl4pPr marL="1944399" marR="0" indent="-415636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4pPr>
      <a:lvl5pPr marL="2453986" marR="0" indent="-415636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5pPr>
      <a:lvl6pPr marL="2963852" marR="0" indent="-416791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6pPr>
      <a:lvl7pPr marL="3473265" marR="0" indent="-416791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7pPr>
      <a:lvl8pPr marL="3982677" marR="0" indent="-416792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8pPr>
      <a:lvl9pPr marL="4492089" marR="0" indent="-416792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pewresearch.org/internet/fact-sheet/mobile/#smartphone-dependency-over-time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pewresearch.org/internet/fact-sheet/mobile/#smartphone-dependency-over-time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wresearch.org/internet/2015/04/01/us-smartphone-use-in-2015/pi_2015-04-01_smartphones_07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-20319" y="1321374"/>
            <a:ext cx="12801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rgbClr val="335FB7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2B2B2"/>
              </a:buClr>
              <a:buFont typeface="Arial" panose="020B0604020202020204" pitchFamily="34" charset="0"/>
              <a:buChar char="»"/>
              <a:defRPr sz="2200">
                <a:solidFill>
                  <a:srgbClr val="41414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rgbClr val="41414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2B2B2"/>
              </a:buClr>
              <a:buFont typeface="Arial" panose="020B0604020202020204" pitchFamily="34" charset="0"/>
              <a:buChar char="»"/>
              <a:defRPr>
                <a:solidFill>
                  <a:srgbClr val="41414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2B2B2"/>
              </a:buClr>
              <a:buChar char="•"/>
              <a:defRPr>
                <a:solidFill>
                  <a:srgbClr val="41414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>
                <a:solidFill>
                  <a:srgbClr val="41414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>
                <a:solidFill>
                  <a:srgbClr val="41414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>
                <a:solidFill>
                  <a:srgbClr val="41414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>
                <a:solidFill>
                  <a:srgbClr val="41414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6000" b="1" dirty="0" smtClean="0">
                <a:solidFill>
                  <a:schemeClr val="bg1"/>
                </a:solidFill>
              </a:rPr>
              <a:t>Cognitive Assessments </a:t>
            </a:r>
            <a:r>
              <a:rPr lang="en-US" altLang="en-US" sz="6000" b="1" dirty="0">
                <a:solidFill>
                  <a:schemeClr val="bg1"/>
                </a:solidFill>
              </a:rPr>
              <a:t>Outside the </a:t>
            </a:r>
            <a:r>
              <a:rPr lang="en-US" altLang="en-US" sz="6000" b="1" dirty="0" smtClean="0">
                <a:solidFill>
                  <a:schemeClr val="bg1"/>
                </a:solidFill>
              </a:rPr>
              <a:t>Hospital</a:t>
            </a:r>
            <a:endParaRPr lang="en-US" alt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09" y="6989523"/>
            <a:ext cx="12681072" cy="57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defRPr sz="1700" b="1" i="1">
                <a:solidFill>
                  <a:srgbClr val="000066"/>
                </a:solidFill>
              </a:defRPr>
            </a:pPr>
            <a:r>
              <a:rPr lang="en-US" dirty="0"/>
              <a:t>University of North Carolina at Chapel Hill, North Carolina, USA</a:t>
            </a:r>
            <a:endParaRPr lang="en-US" sz="1600" b="1" dirty="0"/>
          </a:p>
          <a:p>
            <a:pPr algn="ctr">
              <a:lnSpc>
                <a:spcPct val="55000"/>
              </a:lnSpc>
              <a:spcBef>
                <a:spcPts val="600"/>
              </a:spcBef>
              <a:defRPr sz="1700" b="1" i="1">
                <a:solidFill>
                  <a:srgbClr val="000066"/>
                </a:solidFill>
              </a:defRPr>
            </a:pPr>
            <a:r>
              <a:rPr lang="en-US" dirty="0"/>
              <a:t>No financial or commercial disclosures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4713" y="3486112"/>
            <a:ext cx="5722751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3600" b="1">
                <a:solidFill>
                  <a:srgbClr val="000066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dirty="0">
                <a:solidFill>
                  <a:schemeClr val="bg1"/>
                </a:solidFill>
              </a:rPr>
              <a:t>C. Adrian Austin, MD, MSCR</a:t>
            </a:r>
          </a:p>
          <a:p>
            <a:pPr>
              <a:spcBef>
                <a:spcPts val="800"/>
              </a:spcBef>
              <a:defRPr sz="3600" b="1">
                <a:solidFill>
                  <a:srgbClr val="000066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dirty="0">
                <a:solidFill>
                  <a:schemeClr val="bg1"/>
                </a:solidFill>
              </a:rPr>
              <a:t>Clinical Instructor, Division of Pulmonology/Critical Care, Division of Geriatric Medicine</a:t>
            </a:r>
          </a:p>
          <a:p>
            <a:pPr>
              <a:defRPr sz="3600">
                <a:solidFill>
                  <a:srgbClr val="000066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UNC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0" y="307861"/>
            <a:ext cx="12801600" cy="949962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rPr lang="en-US" dirty="0"/>
              <a:t>Discharged with Delirium</a:t>
            </a:r>
            <a:endParaRPr dirty="0"/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976393" y="2319453"/>
            <a:ext cx="11063207" cy="50709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  <a:cs typeface="Arial" panose="020B0604020202020204" pitchFamily="34" charset="0"/>
              </a:rPr>
              <a:t>20% discharged with active delirium!</a:t>
            </a:r>
          </a:p>
          <a:p>
            <a:pPr marL="0" indent="0">
              <a:buNone/>
            </a:pPr>
            <a:endParaRPr lang="en-US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 Narrow" panose="020B0606020202030204" pitchFamily="34" charset="0"/>
                <a:cs typeface="Arial" panose="020B0604020202020204" pitchFamily="34" charset="0"/>
              </a:rPr>
              <a:t>In older adults, persists in up to 50% of patients</a:t>
            </a:r>
          </a:p>
          <a:p>
            <a:pPr marL="0" indent="0">
              <a:buNone/>
            </a:pPr>
            <a:endParaRPr lang="en-US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 Narrow" panose="020B0606020202030204" pitchFamily="34" charset="0"/>
                <a:cs typeface="Arial" panose="020B0604020202020204" pitchFamily="34" charset="0"/>
              </a:rPr>
              <a:t>15% of patients presenting skilled nursing facilities</a:t>
            </a:r>
          </a:p>
          <a:p>
            <a:pPr marL="0" indent="0">
              <a:buNone/>
            </a:pPr>
            <a:endParaRPr lang="en-US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 Narrow" panose="020B0606020202030204" pitchFamily="34" charset="0"/>
                <a:cs typeface="Arial" panose="020B0604020202020204" pitchFamily="34" charset="0"/>
              </a:rPr>
              <a:t>If persists, associated with increased risk of mortality</a:t>
            </a:r>
          </a:p>
          <a:p>
            <a:endParaRPr sz="2400" dirty="0"/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142"/>
          <p:cNvSpPr/>
          <p:nvPr/>
        </p:nvSpPr>
        <p:spPr>
          <a:xfrm>
            <a:off x="5683374" y="6958554"/>
            <a:ext cx="6858000" cy="1052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/>
              <a:t>Austin, JAMA </a:t>
            </a:r>
            <a:r>
              <a:rPr lang="en-US" dirty="0" err="1"/>
              <a:t>Surgeyr</a:t>
            </a:r>
            <a:r>
              <a:rPr lang="en-US" dirty="0"/>
              <a:t> 2019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Inouye, JAMA Internal Medicine 2007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Marcantonio, JAGS 006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Kiely, JAGS 2009 </a:t>
            </a:r>
          </a:p>
          <a:p>
            <a:pPr defTabSz="914400">
              <a:spcBef>
                <a:spcPts val="0"/>
              </a:spcBef>
            </a:pPr>
            <a:endParaRPr lang="en-US" dirty="0"/>
          </a:p>
          <a:p>
            <a:pPr defTabSz="914400">
              <a:spcBef>
                <a:spcPts val="0"/>
              </a:spcBef>
            </a:pPr>
            <a:endParaRPr lang="en-US" dirty="0"/>
          </a:p>
          <a:p>
            <a:pPr defTabSz="914400">
              <a:spcBef>
                <a:spcPts val="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0" y="307861"/>
            <a:ext cx="12801600" cy="949962"/>
          </a:xfrm>
          <a:prstGeom prst="rect">
            <a:avLst/>
          </a:prstGeom>
          <a:ln w="12700">
            <a:miter lim="400000"/>
          </a:ln>
        </p:spPr>
        <p:txBody>
          <a:bodyPr lIns="58781" tIns="58781" rIns="58781" bIns="58781" anchor="t">
            <a:normAutofit/>
          </a:bodyPr>
          <a:lstStyle/>
          <a:p>
            <a:r>
              <a:rPr lang="en-US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Questions</a:t>
            </a:r>
            <a:endParaRPr dirty="0">
              <a:effectLst>
                <a:outerShdw blurRad="38100" dist="38100" dir="2700000" rotWithShape="0">
                  <a:srgbClr val="C0C0C0"/>
                </a:outerShdw>
              </a:effectLst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914400" y="1840229"/>
            <a:ext cx="11125200" cy="55501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What happens to people who are discharged home with delirium??</a:t>
            </a:r>
          </a:p>
          <a:p>
            <a:endParaRPr lang="en-US" sz="2800" dirty="0"/>
          </a:p>
          <a:p>
            <a:r>
              <a:rPr lang="en-US" sz="2800" dirty="0"/>
              <a:t>How can we study this population??</a:t>
            </a:r>
          </a:p>
          <a:p>
            <a:endParaRPr lang="en-US" sz="2800" dirty="0"/>
          </a:p>
          <a:p>
            <a:r>
              <a:rPr lang="en-US" sz="2800" dirty="0"/>
              <a:t>Should we would be doing something differently??</a:t>
            </a:r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281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685800" y="2550591"/>
            <a:ext cx="11430000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solidFill>
                  <a:srgbClr val="006386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 dirty="0">
              <a:solidFill>
                <a:srgbClr val="335FB7"/>
              </a:solidFill>
            </a:endParaRPr>
          </a:p>
          <a:p>
            <a:pPr algn="ctr">
              <a:defRPr sz="4000" b="1">
                <a:solidFill>
                  <a:srgbClr val="00638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800" dirty="0" smtClean="0">
                <a:solidFill>
                  <a:schemeClr val="bg1"/>
                </a:solidFill>
              </a:rPr>
              <a:t>Ideal Cognitive Test for Out-of-Hospital Setting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661415" y="3250750"/>
            <a:ext cx="1143000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897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0" y="307861"/>
            <a:ext cx="12801600" cy="949962"/>
          </a:xfrm>
          <a:prstGeom prst="rect">
            <a:avLst/>
          </a:prstGeom>
          <a:ln w="12700">
            <a:miter lim="400000"/>
          </a:ln>
        </p:spPr>
        <p:txBody>
          <a:bodyPr lIns="58781" tIns="58781" rIns="58781" bIns="58781" anchor="t">
            <a:normAutofit/>
          </a:bodyPr>
          <a:lstStyle/>
          <a:p>
            <a:r>
              <a:rPr lang="en-US" dirty="0" smtClean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Ideal Test</a:t>
            </a:r>
            <a:endParaRPr dirty="0">
              <a:effectLst>
                <a:outerShdw blurRad="38100" dist="38100" dir="2700000" rotWithShape="0">
                  <a:srgbClr val="C0C0C0"/>
                </a:outerShdw>
              </a:effectLst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914400" y="1840229"/>
            <a:ext cx="11125200" cy="55501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/>
              <a:t>Capture important cognitive domains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Accurate and reproducible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Quick (short administration time)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Easy to administer (telemedicine?)</a:t>
            </a:r>
          </a:p>
          <a:p>
            <a:endParaRPr lang="en-US" sz="3200" dirty="0" smtClean="0"/>
          </a:p>
          <a:p>
            <a:r>
              <a:rPr lang="en-US" sz="3200" dirty="0" smtClean="0"/>
              <a:t>Free or at least, inexpensive</a:t>
            </a:r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989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39" y="548390"/>
            <a:ext cx="9335729" cy="6325849"/>
          </a:xfrm>
          <a:prstGeom prst="rect">
            <a:avLst/>
          </a:prstGeom>
        </p:spPr>
      </p:pic>
      <p:sp>
        <p:nvSpPr>
          <p:cNvPr id="10" name="Shape 142"/>
          <p:cNvSpPr/>
          <p:nvPr/>
        </p:nvSpPr>
        <p:spPr>
          <a:xfrm>
            <a:off x="5182897" y="7386153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 smtClean="0"/>
              <a:t>Rose, CCM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19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 142"/>
          <p:cNvSpPr/>
          <p:nvPr/>
        </p:nvSpPr>
        <p:spPr>
          <a:xfrm>
            <a:off x="5182897" y="7386153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 smtClean="0"/>
              <a:t>Needham, AJRCCM 2019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18" y="1740310"/>
            <a:ext cx="11632441" cy="42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68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0" y="307861"/>
            <a:ext cx="12801600" cy="949962"/>
          </a:xfrm>
          <a:prstGeom prst="rect">
            <a:avLst/>
          </a:prstGeom>
          <a:ln w="12700">
            <a:miter lim="400000"/>
          </a:ln>
        </p:spPr>
        <p:txBody>
          <a:bodyPr lIns="58781" tIns="58781" rIns="58781" bIns="58781" anchor="t">
            <a:normAutofit/>
          </a:bodyPr>
          <a:lstStyle/>
          <a:p>
            <a:r>
              <a:rPr lang="en-US" dirty="0" smtClean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Which Cognitive Domains are Important?</a:t>
            </a:r>
            <a:endParaRPr dirty="0">
              <a:effectLst>
                <a:outerShdw blurRad="38100" dist="38100" dir="2700000" rotWithShape="0">
                  <a:srgbClr val="C0C0C0"/>
                </a:outerShdw>
              </a:effectLst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914400" y="1840229"/>
            <a:ext cx="11125200" cy="55501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/>
              <a:t>Executive Function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Memory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 smtClean="0"/>
              <a:t>Attention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Processing Speed</a:t>
            </a:r>
          </a:p>
          <a:p>
            <a:endParaRPr lang="en-US" sz="3200" dirty="0" smtClean="0"/>
          </a:p>
          <a:p>
            <a:r>
              <a:rPr lang="en-US" sz="3200" dirty="0" smtClean="0"/>
              <a:t>Visual-Spatial Ability</a:t>
            </a:r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142"/>
          <p:cNvSpPr/>
          <p:nvPr/>
        </p:nvSpPr>
        <p:spPr>
          <a:xfrm>
            <a:off x="5182897" y="7386153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 err="1" smtClean="0"/>
              <a:t>Rengel</a:t>
            </a:r>
            <a:r>
              <a:rPr lang="en-US" dirty="0" smtClean="0"/>
              <a:t>, Anesthesia &amp; Analgesia,</a:t>
            </a:r>
            <a:r>
              <a:rPr lang="en-US" dirty="0" smtClean="0"/>
              <a:t>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19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0" y="307861"/>
            <a:ext cx="12801600" cy="949962"/>
          </a:xfrm>
          <a:prstGeom prst="rect">
            <a:avLst/>
          </a:prstGeom>
          <a:ln w="12700">
            <a:miter lim="400000"/>
          </a:ln>
        </p:spPr>
        <p:txBody>
          <a:bodyPr lIns="58781" tIns="58781" rIns="58781" bIns="58781" anchor="t"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Repeatable Battery for Assessment of Neuropsychological Status (RBANS)</a:t>
            </a:r>
            <a:endParaRPr dirty="0">
              <a:effectLst>
                <a:outerShdw blurRad="38100" dist="38100" dir="2700000" rotWithShape="0">
                  <a:srgbClr val="C0C0C0"/>
                </a:outerShdw>
              </a:effectLst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914400" y="1840229"/>
            <a:ext cx="11125200" cy="55501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/>
              <a:t>Immediate Memory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Delayed Memory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 smtClean="0"/>
              <a:t>Attention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Language</a:t>
            </a:r>
          </a:p>
          <a:p>
            <a:endParaRPr lang="en-US" sz="3200" dirty="0" smtClean="0"/>
          </a:p>
          <a:p>
            <a:r>
              <a:rPr lang="en-US" sz="3200" dirty="0" smtClean="0"/>
              <a:t>Visual-Spatial Ability</a:t>
            </a:r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 142"/>
          <p:cNvSpPr/>
          <p:nvPr/>
        </p:nvSpPr>
        <p:spPr>
          <a:xfrm>
            <a:off x="5182897" y="7386153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 err="1" smtClean="0"/>
              <a:t>Frreilich</a:t>
            </a:r>
            <a:r>
              <a:rPr lang="en-US" dirty="0" smtClean="0"/>
              <a:t>, Psych Reports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63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0" y="307861"/>
            <a:ext cx="12801600" cy="949962"/>
          </a:xfrm>
          <a:prstGeom prst="rect">
            <a:avLst/>
          </a:prstGeom>
          <a:ln w="12700">
            <a:miter lim="400000"/>
          </a:ln>
        </p:spPr>
        <p:txBody>
          <a:bodyPr lIns="58781" tIns="58781" rIns="58781" bIns="58781" anchor="t">
            <a:normAutofit/>
          </a:bodyPr>
          <a:lstStyle/>
          <a:p>
            <a:r>
              <a:rPr lang="en-US" dirty="0" smtClean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Montreal Cognitive Assessment</a:t>
            </a:r>
            <a:endParaRPr dirty="0">
              <a:effectLst>
                <a:outerShdw blurRad="38100" dist="38100" dir="2700000" rotWithShape="0">
                  <a:srgbClr val="C0C0C0"/>
                </a:outerShdw>
              </a:effectLst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914400" y="1840229"/>
            <a:ext cx="11125200" cy="5550127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Executive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Recall (Short-Term Memory)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 smtClean="0"/>
              <a:t>Attention</a:t>
            </a:r>
          </a:p>
          <a:p>
            <a:endParaRPr lang="en-US" sz="3200" dirty="0"/>
          </a:p>
          <a:p>
            <a:r>
              <a:rPr lang="en-US" sz="3200" dirty="0" smtClean="0"/>
              <a:t>Abstraction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Language</a:t>
            </a:r>
          </a:p>
          <a:p>
            <a:endParaRPr lang="en-US" sz="3200" dirty="0" smtClean="0"/>
          </a:p>
          <a:p>
            <a:r>
              <a:rPr lang="en-US" sz="3200" dirty="0" smtClean="0"/>
              <a:t>Visual-Spatial Ability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Naming</a:t>
            </a:r>
          </a:p>
          <a:p>
            <a:endParaRPr lang="en-US" sz="3200" dirty="0"/>
          </a:p>
          <a:p>
            <a:r>
              <a:rPr lang="en-US" sz="3200" dirty="0" smtClean="0"/>
              <a:t>Orientation</a:t>
            </a:r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 142"/>
          <p:cNvSpPr/>
          <p:nvPr/>
        </p:nvSpPr>
        <p:spPr>
          <a:xfrm>
            <a:off x="5182897" y="7386153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 err="1" smtClean="0"/>
              <a:t>Nasreddine</a:t>
            </a:r>
            <a:r>
              <a:rPr lang="en-US" dirty="0" smtClean="0"/>
              <a:t>, JAGS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32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0" y="307861"/>
            <a:ext cx="12801600" cy="949962"/>
          </a:xfrm>
          <a:prstGeom prst="rect">
            <a:avLst/>
          </a:prstGeom>
          <a:ln w="12700">
            <a:miter lim="400000"/>
          </a:ln>
        </p:spPr>
        <p:txBody>
          <a:bodyPr lIns="58781" tIns="58781" rIns="58781" bIns="58781" anchor="t">
            <a:normAutofit/>
          </a:bodyPr>
          <a:lstStyle/>
          <a:p>
            <a:r>
              <a:rPr lang="en-US" dirty="0" smtClean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Other Tests</a:t>
            </a:r>
            <a:endParaRPr dirty="0">
              <a:effectLst>
                <a:outerShdw blurRad="38100" dist="38100" dir="2700000" rotWithShape="0">
                  <a:srgbClr val="C0C0C0"/>
                </a:outerShdw>
              </a:effectLst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914400" y="1840229"/>
            <a:ext cx="11125200" cy="55501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/>
              <a:t>Digit Span (attention</a:t>
            </a:r>
            <a:r>
              <a:rPr lang="en-US" sz="3200" dirty="0" smtClean="0"/>
              <a:t>)</a:t>
            </a:r>
          </a:p>
          <a:p>
            <a:endParaRPr lang="en-US" sz="3200" dirty="0"/>
          </a:p>
          <a:p>
            <a:r>
              <a:rPr lang="en-US" sz="3200" dirty="0" smtClean="0"/>
              <a:t>Months/days backwards (attention</a:t>
            </a:r>
            <a:r>
              <a:rPr lang="en-US" sz="3200" dirty="0"/>
              <a:t>)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Trails A (processing speed)</a:t>
            </a:r>
          </a:p>
          <a:p>
            <a:endParaRPr lang="en-US" sz="3200" dirty="0"/>
          </a:p>
          <a:p>
            <a:r>
              <a:rPr lang="en-US" sz="3200" dirty="0" smtClean="0"/>
              <a:t>Trails B (</a:t>
            </a:r>
            <a:r>
              <a:rPr lang="en-US" sz="3200" dirty="0"/>
              <a:t>e</a:t>
            </a:r>
            <a:r>
              <a:rPr lang="en-US" sz="3200" dirty="0" smtClean="0"/>
              <a:t>xecutive function)</a:t>
            </a:r>
          </a:p>
          <a:p>
            <a:endParaRPr lang="en-US" sz="3200" dirty="0"/>
          </a:p>
          <a:p>
            <a:r>
              <a:rPr lang="en-US" sz="3200" dirty="0" smtClean="0"/>
              <a:t>Mini-Cog (memory, visual spatial, executive function)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18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/>
        </p:blipFill>
        <p:spPr>
          <a:xfrm flipH="1">
            <a:off x="9939209" y="340360"/>
            <a:ext cx="2845689" cy="3733800"/>
          </a:xfrm>
          <a:prstGeom prst="rect">
            <a:avLst/>
          </a:prstGeom>
        </p:spPr>
      </p:pic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0" y="307861"/>
            <a:ext cx="12801600" cy="949962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rPr dirty="0"/>
              <a:t>Learning Objectives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914400" y="1600199"/>
            <a:ext cx="11125200" cy="579015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500"/>
            </a:pPr>
            <a:endParaRPr dirty="0"/>
          </a:p>
          <a:p>
            <a:pPr marL="514350" indent="-514350">
              <a:buFontTx/>
              <a:buAutoNum type="arabicPeriod"/>
              <a:defRPr sz="3200"/>
            </a:pPr>
            <a:r>
              <a:rPr lang="en-US" dirty="0"/>
              <a:t>Discuss importance of delirium outside the hospital </a:t>
            </a:r>
            <a:r>
              <a:rPr lang="en-US" dirty="0" smtClean="0"/>
              <a:t>setting and impact of delirium on cognitive function </a:t>
            </a:r>
          </a:p>
          <a:p>
            <a:pPr marL="514350" indent="-514350">
              <a:buFontTx/>
              <a:buAutoNum type="arabicPeriod"/>
              <a:defRPr sz="3200"/>
            </a:pPr>
            <a:r>
              <a:rPr lang="en-US" dirty="0" smtClean="0"/>
              <a:t>Discuss ideal cognitive test for post-hospitalization setting</a:t>
            </a:r>
          </a:p>
          <a:p>
            <a:pPr marL="514350" indent="-514350">
              <a:buFontTx/>
              <a:buAutoNum type="arabicPeriod"/>
              <a:defRPr sz="3200"/>
            </a:pPr>
            <a:r>
              <a:rPr lang="en-US" dirty="0" smtClean="0"/>
              <a:t>Review currently available cognitive assessment tools</a:t>
            </a:r>
          </a:p>
          <a:p>
            <a:pPr marL="514350" indent="-514350">
              <a:buFontTx/>
              <a:buAutoNum type="arabicPeriod"/>
              <a:defRPr sz="3200"/>
            </a:pPr>
            <a:r>
              <a:rPr lang="en-US" dirty="0" smtClean="0"/>
              <a:t>Review </a:t>
            </a:r>
            <a:r>
              <a:rPr lang="en-US" dirty="0"/>
              <a:t>currently available telemedicine delirium </a:t>
            </a:r>
            <a:r>
              <a:rPr lang="en-US" dirty="0" smtClean="0"/>
              <a:t>assessments</a:t>
            </a:r>
          </a:p>
          <a:p>
            <a:pPr marL="514350" indent="-514350">
              <a:buFontTx/>
              <a:buAutoNum type="arabicPeriod"/>
              <a:defRPr sz="3200"/>
            </a:pPr>
            <a:r>
              <a:rPr lang="en-US" dirty="0" smtClean="0"/>
              <a:t>Discuss </a:t>
            </a:r>
            <a:r>
              <a:rPr lang="en-US" dirty="0"/>
              <a:t>technology usage in older </a:t>
            </a:r>
            <a:r>
              <a:rPr lang="en-US" dirty="0" smtClean="0"/>
              <a:t>adults</a:t>
            </a:r>
            <a:endParaRPr lang="en-US" dirty="0"/>
          </a:p>
          <a:p>
            <a:pPr marL="514350" indent="-514350">
              <a:buFontTx/>
              <a:buAutoNum type="arabicPeriod"/>
              <a:defRPr sz="3200"/>
            </a:pPr>
            <a:r>
              <a:rPr lang="en-US" dirty="0" smtClean="0"/>
              <a:t>Discuss </a:t>
            </a:r>
            <a:r>
              <a:rPr lang="en-US" dirty="0"/>
              <a:t>dementia and </a:t>
            </a:r>
            <a:r>
              <a:rPr lang="en-US" dirty="0" smtClean="0"/>
              <a:t>telemedicine</a:t>
            </a:r>
          </a:p>
          <a:p>
            <a:pPr marL="514350" indent="-514350">
              <a:buFontTx/>
              <a:buAutoNum type="arabicPeriod"/>
              <a:defRPr sz="3200"/>
            </a:pPr>
            <a:r>
              <a:rPr lang="en-US" dirty="0" smtClean="0"/>
              <a:t>Future </a:t>
            </a:r>
            <a:r>
              <a:rPr lang="en-US" dirty="0"/>
              <a:t>directions </a:t>
            </a:r>
            <a:r>
              <a:rPr lang="en-US" dirty="0" smtClean="0"/>
              <a:t>in delirium, cognitive assessments, </a:t>
            </a:r>
            <a:r>
              <a:rPr lang="en-US" dirty="0"/>
              <a:t>and telemedicine</a:t>
            </a:r>
            <a:endParaRPr dirty="0"/>
          </a:p>
        </p:txBody>
      </p:sp>
      <p:sp>
        <p:nvSpPr>
          <p:cNvPr id="99" name="Shape 99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60360" y="7552032"/>
            <a:ext cx="4648200" cy="220368"/>
          </a:xfrm>
          <a:prstGeom prst="rect">
            <a:avLst/>
          </a:prstGeom>
          <a:noFill/>
          <a:ln>
            <a:noFill/>
          </a:ln>
        </p:spPr>
        <p:txBody>
          <a:bodyPr wrap="square" lIns="82476" tIns="41237" rIns="82476" bIns="41237">
            <a:spAutoFit/>
          </a:bodyPr>
          <a:lstStyle>
            <a:defPPr>
              <a:defRPr lang="en-US"/>
            </a:defPPr>
            <a:lvl1pPr algn="r" defTabSz="740222" eaLnBrk="0" hangingPunct="0">
              <a:spcBef>
                <a:spcPct val="20000"/>
              </a:spcBef>
              <a:buFont typeface="Arial" pitchFamily="34" charset="0"/>
              <a:buNone/>
              <a:defRPr sz="891">
                <a:solidFill>
                  <a:prstClr val="white">
                    <a:lumMod val="50000"/>
                  </a:prstClr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latin typeface="Arial Narrow" pitchFamily="34" charset="0"/>
              </a:defRPr>
            </a:lvl9pPr>
          </a:lstStyle>
          <a:p>
            <a:r>
              <a:rPr lang="en-US" dirty="0"/>
              <a:t>Image © Can Stock Photo by Paha 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685800" y="2550591"/>
            <a:ext cx="1143000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solidFill>
                  <a:srgbClr val="006386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 dirty="0">
              <a:solidFill>
                <a:srgbClr val="335FB7"/>
              </a:solidFill>
            </a:endParaRPr>
          </a:p>
          <a:p>
            <a:pPr algn="ctr">
              <a:defRPr sz="4000" b="1">
                <a:solidFill>
                  <a:srgbClr val="00638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800" dirty="0">
                <a:solidFill>
                  <a:schemeClr val="bg1"/>
                </a:solidFill>
              </a:rPr>
              <a:t>Technology Usage in Older Adults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661415" y="3250750"/>
            <a:ext cx="1143000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9820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142"/>
          <p:cNvSpPr/>
          <p:nvPr/>
        </p:nvSpPr>
        <p:spPr>
          <a:xfrm>
            <a:off x="5867400" y="7474421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/>
              <a:t>Pew Research Center. </a:t>
            </a:r>
            <a:r>
              <a:rPr lang="en-US" dirty="0">
                <a:hlinkClick r:id="rId2"/>
              </a:rPr>
              <a:t>Demographics of Mobile Device Ownership and Adoption in the United States | Pew Research Center</a:t>
            </a:r>
            <a:r>
              <a:rPr lang="en-US" dirty="0"/>
              <a:t>, Accessed 10.18.21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0E03FA-7E44-4449-83F2-6FCC95C8B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80" y="472588"/>
            <a:ext cx="9069050" cy="681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17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142"/>
          <p:cNvSpPr/>
          <p:nvPr/>
        </p:nvSpPr>
        <p:spPr>
          <a:xfrm>
            <a:off x="5867400" y="7474421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/>
              <a:t>Pew Research Center. </a:t>
            </a:r>
            <a:r>
              <a:rPr lang="en-US" dirty="0">
                <a:hlinkClick r:id="rId2"/>
              </a:rPr>
              <a:t>Demographics of Mobile Device Ownership and Adoption in the United States | Pew Research Center</a:t>
            </a:r>
            <a:r>
              <a:rPr lang="en-US" dirty="0"/>
              <a:t>, Accessed 10.18.21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0D6F4-91BA-4B59-8E99-4B958BCE7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959" y="897486"/>
            <a:ext cx="10361682" cy="554636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B05D631-786B-4B54-ACDD-7058F7AD252D}"/>
              </a:ext>
            </a:extLst>
          </p:cNvPr>
          <p:cNvSpPr/>
          <p:nvPr/>
        </p:nvSpPr>
        <p:spPr>
          <a:xfrm>
            <a:off x="254833" y="4332157"/>
            <a:ext cx="1169234" cy="764499"/>
          </a:xfrm>
          <a:prstGeom prst="rightArrow">
            <a:avLst/>
          </a:prstGeom>
          <a:solidFill>
            <a:srgbClr val="578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00611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142"/>
          <p:cNvSpPr/>
          <p:nvPr/>
        </p:nvSpPr>
        <p:spPr>
          <a:xfrm>
            <a:off x="5366479" y="7474421"/>
            <a:ext cx="7358921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/>
              <a:t>Pew Research Center., </a:t>
            </a:r>
            <a:r>
              <a:rPr lang="en-US" dirty="0">
                <a:hlinkClick r:id="rId3"/>
              </a:rPr>
              <a:t>Smartphone Ownership Highest Among Young Adults, Those With High Income/Education Levels | Pew Research Center</a:t>
            </a:r>
            <a:r>
              <a:rPr lang="en-US" dirty="0"/>
              <a:t>. Accessed 10.18.21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1AD987-7F05-4AAC-9353-0F6D8DC06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449" y="781300"/>
            <a:ext cx="4318417" cy="4300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140426-5F52-426D-A142-66DF4E5D8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6449" y="5234940"/>
            <a:ext cx="2534004" cy="69542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7144C90-6FFD-419D-A0F4-DDC32D29F409}"/>
              </a:ext>
            </a:extLst>
          </p:cNvPr>
          <p:cNvSpPr/>
          <p:nvPr/>
        </p:nvSpPr>
        <p:spPr>
          <a:xfrm>
            <a:off x="2143593" y="3503950"/>
            <a:ext cx="1169234" cy="764499"/>
          </a:xfrm>
          <a:prstGeom prst="rightArrow">
            <a:avLst/>
          </a:prstGeom>
          <a:solidFill>
            <a:srgbClr val="578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7475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685800" y="2550591"/>
            <a:ext cx="1143000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solidFill>
                  <a:srgbClr val="006386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 dirty="0">
              <a:solidFill>
                <a:srgbClr val="335FB7"/>
              </a:solidFill>
            </a:endParaRPr>
          </a:p>
          <a:p>
            <a:pPr algn="ctr">
              <a:defRPr sz="4000" b="1">
                <a:solidFill>
                  <a:srgbClr val="00638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800" dirty="0">
                <a:solidFill>
                  <a:schemeClr val="bg1"/>
                </a:solidFill>
              </a:rPr>
              <a:t>Dementia and Telemedicine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661415" y="3250750"/>
            <a:ext cx="1143000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3848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142"/>
          <p:cNvSpPr/>
          <p:nvPr/>
        </p:nvSpPr>
        <p:spPr>
          <a:xfrm>
            <a:off x="5867400" y="7474421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/>
              <a:t>Parikh, </a:t>
            </a:r>
            <a:r>
              <a:rPr lang="en-US" dirty="0" err="1"/>
              <a:t>Clini</a:t>
            </a:r>
            <a:r>
              <a:rPr lang="en-US" dirty="0"/>
              <a:t> </a:t>
            </a:r>
            <a:r>
              <a:rPr lang="en-US" dirty="0" err="1"/>
              <a:t>Neuropsychol</a:t>
            </a:r>
            <a:r>
              <a:rPr lang="en-US" dirty="0"/>
              <a:t> 2013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D00CD7-4ACE-4AE2-B71D-70149849A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46" y="2424659"/>
            <a:ext cx="11162708" cy="238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49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142"/>
          <p:cNvSpPr/>
          <p:nvPr/>
        </p:nvSpPr>
        <p:spPr>
          <a:xfrm>
            <a:off x="5867400" y="7474421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/>
              <a:t>Parikh, </a:t>
            </a:r>
            <a:r>
              <a:rPr lang="en-US" dirty="0" err="1"/>
              <a:t>Clini</a:t>
            </a:r>
            <a:r>
              <a:rPr lang="en-US" dirty="0"/>
              <a:t> </a:t>
            </a:r>
            <a:r>
              <a:rPr lang="en-US" dirty="0" err="1"/>
              <a:t>Neuropsychol</a:t>
            </a:r>
            <a:r>
              <a:rPr lang="en-US" dirty="0"/>
              <a:t> 2013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13802-0BA8-423C-912F-04AB13681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25" y="1256771"/>
            <a:ext cx="10822897" cy="561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31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0" y="307861"/>
            <a:ext cx="12801600" cy="949962"/>
          </a:xfrm>
          <a:prstGeom prst="rect">
            <a:avLst/>
          </a:prstGeom>
          <a:ln w="12700">
            <a:miter lim="400000"/>
          </a:ln>
        </p:spPr>
        <p:txBody>
          <a:bodyPr lIns="58781" tIns="58781" rIns="58781" bIns="58781" anchor="t">
            <a:normAutofit/>
          </a:bodyPr>
          <a:lstStyle/>
          <a:p>
            <a:r>
              <a:rPr lang="en-US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Acceptability of </a:t>
            </a:r>
            <a:r>
              <a:rPr lang="en-US" dirty="0" err="1">
                <a:effectLst>
                  <a:outerShdw blurRad="38100" dist="38100" dir="2700000" rotWithShape="0">
                    <a:srgbClr val="C0C0C0"/>
                  </a:outerShdw>
                </a:effectLst>
              </a:rPr>
              <a:t>Neuropsychologogical</a:t>
            </a:r>
            <a:r>
              <a:rPr lang="en-US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rotWithShape="0">
                    <a:srgbClr val="C0C0C0"/>
                  </a:outerShdw>
                </a:effectLst>
              </a:rPr>
              <a:t>Asssessments</a:t>
            </a:r>
            <a:endParaRPr dirty="0">
              <a:effectLst>
                <a:outerShdw blurRad="38100" dist="38100" dir="2700000" rotWithShape="0">
                  <a:srgbClr val="C0C0C0"/>
                </a:outerShdw>
              </a:effectLst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914400" y="1840229"/>
            <a:ext cx="11125200" cy="55501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40 older adults, 19 with cognitive impairment</a:t>
            </a:r>
          </a:p>
          <a:p>
            <a:r>
              <a:rPr lang="en-US" sz="3200" dirty="0"/>
              <a:t>Twenty minute assessment battery performed via telemedicine and face-to face (F2F)</a:t>
            </a:r>
          </a:p>
          <a:p>
            <a:r>
              <a:rPr lang="en-US" sz="3200" dirty="0"/>
              <a:t>98% satisfaction with telemedicine overall</a:t>
            </a:r>
          </a:p>
          <a:p>
            <a:r>
              <a:rPr lang="en-US" sz="3200" dirty="0"/>
              <a:t>60% with no preference, 30% preferred F2F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142"/>
          <p:cNvSpPr/>
          <p:nvPr/>
        </p:nvSpPr>
        <p:spPr>
          <a:xfrm>
            <a:off x="5867400" y="7474421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/>
              <a:t>Marcantonio, JGIM 1998</a:t>
            </a:r>
          </a:p>
        </p:txBody>
      </p:sp>
    </p:spTree>
    <p:extLst>
      <p:ext uri="{BB962C8B-B14F-4D97-AF65-F5344CB8AC3E}">
        <p14:creationId xmlns:p14="http://schemas.microsoft.com/office/powerpoint/2010/main" val="1662486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890AB9-5162-424A-B970-0B4456A0A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04" y="2222291"/>
            <a:ext cx="9707447" cy="278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00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0" y="307861"/>
            <a:ext cx="12801600" cy="949962"/>
          </a:xfrm>
          <a:prstGeom prst="rect">
            <a:avLst/>
          </a:prstGeom>
          <a:ln w="12700">
            <a:miter lim="400000"/>
          </a:ln>
        </p:spPr>
        <p:txBody>
          <a:bodyPr lIns="58781" tIns="58781" rIns="58781" bIns="58781" anchor="t">
            <a:normAutofit/>
          </a:bodyPr>
          <a:lstStyle/>
          <a:p>
            <a:r>
              <a:rPr lang="en-US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Acceptability of </a:t>
            </a:r>
            <a:r>
              <a:rPr lang="en-US" dirty="0" err="1">
                <a:effectLst>
                  <a:outerShdw blurRad="38100" dist="38100" dir="2700000" rotWithShape="0">
                    <a:srgbClr val="C0C0C0"/>
                  </a:outerShdw>
                </a:effectLst>
              </a:rPr>
              <a:t>Neuropsychologogical</a:t>
            </a:r>
            <a:r>
              <a:rPr lang="en-US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rotWithShape="0">
                    <a:srgbClr val="C0C0C0"/>
                  </a:outerShdw>
                </a:effectLst>
              </a:rPr>
              <a:t>Asssessments</a:t>
            </a:r>
            <a:endParaRPr dirty="0">
              <a:effectLst>
                <a:outerShdw blurRad="38100" dist="38100" dir="2700000" rotWithShape="0">
                  <a:srgbClr val="C0C0C0"/>
                </a:outerShdw>
              </a:effectLst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142"/>
          <p:cNvSpPr/>
          <p:nvPr/>
        </p:nvSpPr>
        <p:spPr>
          <a:xfrm>
            <a:off x="5867400" y="7474421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/>
              <a:t>Wadsworth, Archives of Clin </a:t>
            </a:r>
            <a:r>
              <a:rPr lang="en-US" dirty="0" err="1"/>
              <a:t>Neuropsych</a:t>
            </a:r>
            <a:r>
              <a:rPr lang="en-US" dirty="0"/>
              <a:t>,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FA9B2-ABB6-4ABB-94A2-AE0617186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506" y="1785644"/>
            <a:ext cx="7225258" cy="580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3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/>
        </p:blipFill>
        <p:spPr>
          <a:xfrm flipH="1">
            <a:off x="9939209" y="340360"/>
            <a:ext cx="2845689" cy="3733800"/>
          </a:xfrm>
          <a:prstGeom prst="rect">
            <a:avLst/>
          </a:prstGeom>
        </p:spPr>
      </p:pic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0" y="307861"/>
            <a:ext cx="12801600" cy="949962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rPr lang="en-US" dirty="0" err="1"/>
              <a:t>Diclosures</a:t>
            </a:r>
            <a:endParaRPr dirty="0"/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914400" y="1600199"/>
            <a:ext cx="11125200" cy="579015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500"/>
            </a:pPr>
            <a:endParaRPr dirty="0"/>
          </a:p>
          <a:p>
            <a:pPr>
              <a:buFont typeface="Wingdings" panose="05000000000000000000" pitchFamily="2" charset="2"/>
              <a:buChar char="§"/>
              <a:defRPr sz="3200"/>
            </a:pPr>
            <a:r>
              <a:rPr lang="en-US" dirty="0"/>
              <a:t>None</a:t>
            </a:r>
            <a:endParaRPr dirty="0"/>
          </a:p>
        </p:txBody>
      </p:sp>
      <p:sp>
        <p:nvSpPr>
          <p:cNvPr id="99" name="Shape 99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020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0" y="307861"/>
            <a:ext cx="12801600" cy="949962"/>
          </a:xfrm>
          <a:prstGeom prst="rect">
            <a:avLst/>
          </a:prstGeom>
          <a:ln w="12700">
            <a:miter lim="400000"/>
          </a:ln>
        </p:spPr>
        <p:txBody>
          <a:bodyPr lIns="58781" tIns="58781" rIns="58781" bIns="58781" anchor="t">
            <a:normAutofit/>
          </a:bodyPr>
          <a:lstStyle/>
          <a:p>
            <a:r>
              <a:rPr lang="en-US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Acceptability of </a:t>
            </a:r>
            <a:r>
              <a:rPr lang="en-US" dirty="0" err="1">
                <a:effectLst>
                  <a:outerShdw blurRad="38100" dist="38100" dir="2700000" rotWithShape="0">
                    <a:srgbClr val="C0C0C0"/>
                  </a:outerShdw>
                </a:effectLst>
              </a:rPr>
              <a:t>Neuropsychologogical</a:t>
            </a:r>
            <a:r>
              <a:rPr lang="en-US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rotWithShape="0">
                    <a:srgbClr val="C0C0C0"/>
                  </a:outerShdw>
                </a:effectLst>
              </a:rPr>
              <a:t>Asssessments</a:t>
            </a:r>
            <a:endParaRPr dirty="0">
              <a:effectLst>
                <a:outerShdw blurRad="38100" dist="38100" dir="2700000" rotWithShape="0">
                  <a:srgbClr val="C0C0C0"/>
                </a:outerShdw>
              </a:effectLst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914400" y="1840229"/>
            <a:ext cx="11125200" cy="55501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MMSE, Hopkins Verbal Learning Test-Revised, letter and category fluency, Boston Naming Test-15 item, </a:t>
            </a:r>
            <a:r>
              <a:rPr lang="en-US" sz="3200" b="1" dirty="0"/>
              <a:t>Digit span</a:t>
            </a:r>
            <a:r>
              <a:rPr lang="en-US" sz="3200" dirty="0"/>
              <a:t>, Clock Drawing Test and GDS-15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Randomly received F2F vs telemedicine assessment first, followed by other in subsequent 2.5 hours.  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142"/>
          <p:cNvSpPr/>
          <p:nvPr/>
        </p:nvSpPr>
        <p:spPr>
          <a:xfrm>
            <a:off x="5867400" y="7474421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/>
              <a:t>Wadsworth, Archives of Clin </a:t>
            </a:r>
            <a:r>
              <a:rPr lang="en-US" dirty="0" err="1"/>
              <a:t>Neuropsych</a:t>
            </a:r>
            <a:r>
              <a:rPr lang="en-US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1158000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142"/>
          <p:cNvSpPr/>
          <p:nvPr/>
        </p:nvSpPr>
        <p:spPr>
          <a:xfrm>
            <a:off x="5867400" y="7474421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/>
              <a:t>Wadsworth, Archives of Clin </a:t>
            </a:r>
            <a:r>
              <a:rPr lang="en-US" dirty="0" err="1"/>
              <a:t>Neuropsych</a:t>
            </a:r>
            <a:r>
              <a:rPr lang="en-US" dirty="0"/>
              <a:t>, 2018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CA965E-B733-4B9A-8158-AF57DBF40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04" y="1708878"/>
            <a:ext cx="11464592" cy="41522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5FA43B3-4B55-4B21-9788-4AB738659D98}"/>
              </a:ext>
            </a:extLst>
          </p:cNvPr>
          <p:cNvSpPr/>
          <p:nvPr/>
        </p:nvSpPr>
        <p:spPr>
          <a:xfrm>
            <a:off x="7435121" y="2859374"/>
            <a:ext cx="1139252" cy="2053652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52871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685800" y="2550591"/>
            <a:ext cx="11430000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solidFill>
                  <a:srgbClr val="006386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 dirty="0">
              <a:solidFill>
                <a:srgbClr val="335FB7"/>
              </a:solidFill>
            </a:endParaRPr>
          </a:p>
          <a:p>
            <a:pPr algn="ctr">
              <a:defRPr sz="4000" b="1">
                <a:solidFill>
                  <a:srgbClr val="00638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800" dirty="0">
                <a:solidFill>
                  <a:schemeClr val="bg1"/>
                </a:solidFill>
              </a:rPr>
              <a:t>Current Outpatient Delirium Telemedicine Tools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661415" y="3250750"/>
            <a:ext cx="1143000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6049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1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202E09-F513-4B7F-83F5-0B807D90F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06" y="1495268"/>
            <a:ext cx="12139646" cy="3046752"/>
          </a:xfrm>
          <a:prstGeom prst="rect">
            <a:avLst/>
          </a:prstGeom>
        </p:spPr>
      </p:pic>
      <p:sp>
        <p:nvSpPr>
          <p:cNvPr id="8" name="Shape 142">
            <a:extLst>
              <a:ext uri="{FF2B5EF4-FFF2-40B4-BE49-F238E27FC236}">
                <a16:creationId xmlns:a16="http://schemas.microsoft.com/office/drawing/2014/main" id="{149A1A7E-B3CB-4688-9A3F-D48485001AAF}"/>
              </a:ext>
            </a:extLst>
          </p:cNvPr>
          <p:cNvSpPr/>
          <p:nvPr/>
        </p:nvSpPr>
        <p:spPr>
          <a:xfrm>
            <a:off x="5743335" y="7400901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/>
              <a:t>Marcantonio, JGIM 1998</a:t>
            </a:r>
          </a:p>
        </p:txBody>
      </p:sp>
    </p:spTree>
    <p:extLst>
      <p:ext uri="{BB962C8B-B14F-4D97-AF65-F5344CB8AC3E}">
        <p14:creationId xmlns:p14="http://schemas.microsoft.com/office/powerpoint/2010/main" val="2844820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0" y="307861"/>
            <a:ext cx="12801600" cy="949962"/>
          </a:xfrm>
          <a:prstGeom prst="rect">
            <a:avLst/>
          </a:prstGeom>
          <a:ln w="12700">
            <a:miter lim="400000"/>
          </a:ln>
        </p:spPr>
        <p:txBody>
          <a:bodyPr lIns="58781" tIns="58781" rIns="58781" bIns="58781" anchor="t">
            <a:normAutofit/>
          </a:bodyPr>
          <a:lstStyle/>
          <a:p>
            <a:r>
              <a:rPr lang="en-US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Telephone Assessments</a:t>
            </a:r>
            <a:endParaRPr dirty="0">
              <a:effectLst>
                <a:outerShdw blurRad="38100" dist="38100" dir="2700000" rotWithShape="0">
                  <a:srgbClr val="C0C0C0"/>
                </a:outerShdw>
              </a:effectLst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914400" y="1840229"/>
            <a:ext cx="11125200" cy="55501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41 Subjects age 65 or older with admission for hip fracture</a:t>
            </a:r>
          </a:p>
          <a:p>
            <a:pPr marL="0" indent="0">
              <a:buNone/>
            </a:pPr>
            <a:r>
              <a:rPr lang="en-US" sz="3200" dirty="0"/>
              <a:t>  </a:t>
            </a:r>
          </a:p>
          <a:p>
            <a:r>
              <a:rPr lang="en-US" sz="3200" dirty="0"/>
              <a:t>Interviewed 1 month after surgery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13 with pre-existing dementia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Delirium Symptom Interview via telephone 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142"/>
          <p:cNvSpPr/>
          <p:nvPr/>
        </p:nvSpPr>
        <p:spPr>
          <a:xfrm>
            <a:off x="5867400" y="7474421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/>
              <a:t>Marcantonio, JGIM 1998</a:t>
            </a:r>
          </a:p>
        </p:txBody>
      </p:sp>
    </p:spTree>
    <p:extLst>
      <p:ext uri="{BB962C8B-B14F-4D97-AF65-F5344CB8AC3E}">
        <p14:creationId xmlns:p14="http://schemas.microsoft.com/office/powerpoint/2010/main" val="2476705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142"/>
          <p:cNvSpPr/>
          <p:nvPr/>
        </p:nvSpPr>
        <p:spPr>
          <a:xfrm>
            <a:off x="5867400" y="7474421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/>
              <a:t>Marcantonio, JAGS 2006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51CCF9-26DC-4144-975C-DC6956D97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31" y="1961511"/>
            <a:ext cx="6190938" cy="38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26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0" y="307861"/>
            <a:ext cx="12801600" cy="949962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rPr dirty="0"/>
              <a:t>Delirium </a:t>
            </a:r>
            <a:r>
              <a:rPr lang="en-US" dirty="0"/>
              <a:t>Assessment</a:t>
            </a:r>
            <a:endParaRPr dirty="0"/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914400" y="2129879"/>
            <a:ext cx="11452302" cy="539496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500"/>
            </a:pPr>
            <a:endParaRPr dirty="0"/>
          </a:p>
          <a:p>
            <a:pPr>
              <a:buClr>
                <a:srgbClr val="000000"/>
              </a:buClr>
              <a:buSzPts val="3200"/>
              <a:defRPr sz="3200" b="1"/>
            </a:pPr>
            <a:r>
              <a:rPr dirty="0"/>
              <a:t>CAM: Confusion Evaluation Method</a:t>
            </a:r>
            <a:endParaRPr lang="en-US" dirty="0"/>
          </a:p>
          <a:p>
            <a:pPr marL="0" indent="0">
              <a:buClr>
                <a:srgbClr val="000000"/>
              </a:buClr>
              <a:buSzPts val="3200"/>
              <a:buNone/>
              <a:defRPr sz="3200" b="1"/>
            </a:pPr>
            <a:r>
              <a:rPr sz="500" dirty="0"/>
              <a:t> </a:t>
            </a:r>
          </a:p>
          <a:p>
            <a:pPr>
              <a:buClr>
                <a:srgbClr val="000000"/>
              </a:buClr>
              <a:buSzPts val="3200"/>
              <a:defRPr sz="3200"/>
            </a:pPr>
            <a:r>
              <a:rPr dirty="0"/>
              <a:t>Based on the 4 main elements of the DSM-3 criteria for delirium:</a:t>
            </a:r>
            <a:endParaRPr lang="en-US" dirty="0"/>
          </a:p>
          <a:p>
            <a:pPr>
              <a:buClr>
                <a:srgbClr val="000000"/>
              </a:buClr>
              <a:buSzPts val="3200"/>
              <a:defRPr sz="3200"/>
            </a:pPr>
            <a:endParaRPr sz="2000" dirty="0"/>
          </a:p>
          <a:p>
            <a:pPr marL="0" lvl="1" indent="412520">
              <a:spcBef>
                <a:spcPts val="0"/>
              </a:spcBef>
              <a:buSzTx/>
              <a:buNone/>
              <a:defRPr sz="600"/>
            </a:pPr>
            <a:endParaRPr sz="500" dirty="0"/>
          </a:p>
          <a:p>
            <a:pPr marL="868362" lvl="1" indent="-293687">
              <a:spcBef>
                <a:spcPts val="0"/>
              </a:spcBef>
              <a:buClr>
                <a:srgbClr val="000000"/>
              </a:buClr>
              <a:buSzPts val="2400"/>
              <a:buFontTx/>
              <a:buAutoNum type="arabicPeriod"/>
              <a:defRPr sz="2400"/>
            </a:pPr>
            <a:r>
              <a:rPr dirty="0"/>
              <a:t> Acute onset and fluctuating course</a:t>
            </a:r>
            <a:endParaRPr sz="3100" dirty="0"/>
          </a:p>
          <a:p>
            <a:pPr marL="868362" lvl="1" indent="-293687">
              <a:spcBef>
                <a:spcPts val="0"/>
              </a:spcBef>
              <a:buClr>
                <a:srgbClr val="000000"/>
              </a:buClr>
              <a:buSzPts val="500"/>
              <a:buFontTx/>
              <a:buAutoNum type="arabicPeriod"/>
              <a:defRPr sz="500"/>
            </a:pPr>
            <a:endParaRPr sz="1400" dirty="0"/>
          </a:p>
          <a:p>
            <a:pPr marL="868362" lvl="1" indent="-293687">
              <a:spcBef>
                <a:spcPts val="0"/>
              </a:spcBef>
              <a:buClr>
                <a:srgbClr val="000000"/>
              </a:buClr>
              <a:buSzPts val="2400"/>
              <a:buFontTx/>
              <a:buAutoNum type="arabicPeriod" startAt="2"/>
              <a:defRPr sz="2400"/>
            </a:pPr>
            <a:r>
              <a:rPr dirty="0"/>
              <a:t> Inattention</a:t>
            </a:r>
            <a:endParaRPr sz="3100" dirty="0"/>
          </a:p>
          <a:p>
            <a:pPr marL="868362" lvl="1" indent="-293687">
              <a:spcBef>
                <a:spcPts val="0"/>
              </a:spcBef>
              <a:buClr>
                <a:srgbClr val="000000"/>
              </a:buClr>
              <a:buSzPts val="500"/>
              <a:buFontTx/>
              <a:buAutoNum type="arabicPeriod" startAt="2"/>
              <a:defRPr sz="500"/>
            </a:pPr>
            <a:endParaRPr sz="1400" dirty="0"/>
          </a:p>
          <a:p>
            <a:pPr marL="868362" lvl="1" indent="-293687">
              <a:spcBef>
                <a:spcPts val="0"/>
              </a:spcBef>
              <a:buClr>
                <a:srgbClr val="000000"/>
              </a:buClr>
              <a:buSzPts val="2400"/>
              <a:buFontTx/>
              <a:buAutoNum type="arabicPeriod" startAt="3"/>
              <a:defRPr sz="2400"/>
            </a:pPr>
            <a:r>
              <a:rPr dirty="0"/>
              <a:t> Disorganized thinking</a:t>
            </a:r>
            <a:endParaRPr sz="3100" dirty="0"/>
          </a:p>
          <a:p>
            <a:pPr marL="868362" lvl="1" indent="-293687">
              <a:spcBef>
                <a:spcPts val="0"/>
              </a:spcBef>
              <a:buClr>
                <a:srgbClr val="000000"/>
              </a:buClr>
              <a:buSzPts val="500"/>
              <a:buFontTx/>
              <a:buAutoNum type="arabicPeriod" startAt="3"/>
              <a:defRPr sz="500"/>
            </a:pPr>
            <a:endParaRPr sz="1400" dirty="0"/>
          </a:p>
          <a:p>
            <a:pPr marL="868362" lvl="1" indent="-293687">
              <a:spcBef>
                <a:spcPts val="0"/>
              </a:spcBef>
              <a:buClr>
                <a:srgbClr val="000000"/>
              </a:buClr>
              <a:buSzPts val="2400"/>
              <a:buFontTx/>
              <a:buAutoNum type="arabicPeriod" startAt="4"/>
              <a:defRPr sz="2400"/>
            </a:pPr>
            <a:r>
              <a:rPr dirty="0"/>
              <a:t> Altered level of consciousness</a:t>
            </a: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700"/>
              <a:defRPr sz="700"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5867400" y="7474421"/>
            <a:ext cx="6858000" cy="209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r>
              <a:rPr dirty="0"/>
              <a:t>Inouye SK et al.  Clarifying confusion:  The confusion assessment method.  A new method for detection of delirium.  Ann Intern Med 1990: 113 (13): 941-948.</a:t>
            </a:r>
          </a:p>
        </p:txBody>
      </p:sp>
      <p:sp>
        <p:nvSpPr>
          <p:cNvPr id="8" name="Shape 139"/>
          <p:cNvSpPr txBox="1">
            <a:spLocks/>
          </p:cNvSpPr>
          <p:nvPr/>
        </p:nvSpPr>
        <p:spPr>
          <a:xfrm>
            <a:off x="6891454" y="3840402"/>
            <a:ext cx="5687122" cy="3683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940" tIns="50940" rIns="50940" bIns="50940">
            <a:normAutofit/>
          </a:bodyPr>
          <a:lstStyle>
            <a:lvl1pPr marL="381000" marR="0" indent="-381000" algn="l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878297" marR="0" indent="-368709" algn="l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57841" marR="0" indent="-338666" algn="l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1944399" marR="0" indent="-415636" algn="l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2453986" marR="0" indent="-415636" algn="l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2963852" marR="0" indent="-416791" algn="l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3473265" marR="0" indent="-416791" algn="l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3982677" marR="0" indent="-416792" algn="l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4492089" marR="0" indent="-416792" algn="l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>
              <a:buClr>
                <a:srgbClr val="000000"/>
              </a:buClr>
              <a:buSzPts val="700"/>
              <a:defRPr sz="700"/>
            </a:pPr>
            <a:endParaRPr lang="en-US" sz="900" dirty="0">
              <a:latin typeface="Arial"/>
              <a:ea typeface="Arial"/>
              <a:cs typeface="Arial"/>
              <a:sym typeface="Arial"/>
            </a:endParaRPr>
          </a:p>
          <a:p>
            <a:pPr marL="0" indent="0" hangingPunct="1">
              <a:spcBef>
                <a:spcPts val="0"/>
              </a:spcBef>
              <a:buClr>
                <a:srgbClr val="000000"/>
              </a:buClr>
              <a:buSzPts val="3200"/>
              <a:buNone/>
              <a:defRPr sz="3200" b="1"/>
            </a:pPr>
            <a:r>
              <a:rPr lang="en-US" sz="3200" spc="-70" dirty="0"/>
              <a:t>Must have 1 and 2 </a:t>
            </a:r>
            <a:r>
              <a:rPr lang="en-US" sz="3200" i="1" u="sng" spc="-70" dirty="0">
                <a:solidFill>
                  <a:schemeClr val="tx1"/>
                </a:solidFill>
              </a:rPr>
              <a:t>and</a:t>
            </a:r>
            <a:r>
              <a:rPr lang="en-US" sz="3200" i="1" spc="-70" dirty="0"/>
              <a:t> </a:t>
            </a:r>
            <a:r>
              <a:rPr lang="en-US" sz="3200" spc="-70" dirty="0"/>
              <a:t>either 3 or 4</a:t>
            </a:r>
          </a:p>
          <a:p>
            <a:pPr hangingPunct="1">
              <a:spcBef>
                <a:spcPts val="0"/>
              </a:spcBef>
              <a:buClr>
                <a:srgbClr val="000000"/>
              </a:buClr>
              <a:buSzPts val="3200"/>
              <a:defRPr sz="3200" b="1"/>
            </a:pPr>
            <a:endParaRPr lang="en-US" sz="300" b="1" dirty="0"/>
          </a:p>
          <a:p>
            <a:pPr hangingPunct="1">
              <a:spcBef>
                <a:spcPts val="0"/>
              </a:spcBef>
              <a:buClr>
                <a:srgbClr val="000000"/>
              </a:buClr>
              <a:buSzPts val="500"/>
              <a:defRPr sz="500" b="1"/>
            </a:pPr>
            <a:endParaRPr lang="en-US" sz="500" b="1" dirty="0"/>
          </a:p>
          <a:p>
            <a:pPr hangingPunct="1">
              <a:spcBef>
                <a:spcPts val="0"/>
              </a:spcBef>
              <a:buClr>
                <a:srgbClr val="000000"/>
              </a:buClr>
              <a:buSzPts val="500"/>
              <a:defRPr sz="500" b="1"/>
            </a:pPr>
            <a:endParaRPr lang="en-US" sz="500" b="1" dirty="0"/>
          </a:p>
          <a:p>
            <a:pPr hangingPunct="1">
              <a:spcBef>
                <a:spcPts val="0"/>
              </a:spcBef>
              <a:buClr>
                <a:srgbClr val="000000"/>
              </a:buClr>
              <a:buSzPts val="500"/>
              <a:defRPr sz="500" b="1"/>
            </a:pPr>
            <a:endParaRPr lang="en-US" sz="500" b="1" dirty="0"/>
          </a:p>
          <a:p>
            <a:pPr marL="755421" lvl="1" indent="-342900" hangingPunct="1">
              <a:spcBef>
                <a:spcPts val="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  <a:defRPr sz="2400"/>
            </a:pPr>
            <a:r>
              <a:rPr lang="en-US" sz="2400" dirty="0"/>
              <a:t> Sensitivity 94%-100%</a:t>
            </a:r>
            <a:endParaRPr lang="en-US" sz="3100" dirty="0"/>
          </a:p>
          <a:p>
            <a:pPr marL="669541" lvl="1" indent="-257020" hangingPunct="1">
              <a:spcBef>
                <a:spcPts val="0"/>
              </a:spcBef>
              <a:buClr>
                <a:srgbClr val="000000"/>
              </a:buClr>
              <a:buSzPts val="500"/>
              <a:buFont typeface="Wingdings"/>
              <a:buChar char="❖"/>
              <a:defRPr sz="500"/>
            </a:pPr>
            <a:endParaRPr lang="en-US" sz="500" dirty="0"/>
          </a:p>
          <a:p>
            <a:pPr marL="755421" lvl="1" indent="-342900" hangingPunct="1">
              <a:spcBef>
                <a:spcPts val="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  <a:defRPr sz="2400"/>
            </a:pPr>
            <a:r>
              <a:rPr lang="en-US" sz="2400" dirty="0"/>
              <a:t> Positive LR 9.6</a:t>
            </a:r>
          </a:p>
          <a:p>
            <a:pPr marL="755421" lvl="1" indent="-342900" hangingPunct="1">
              <a:spcBef>
                <a:spcPts val="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  <a:defRPr sz="2400"/>
            </a:pPr>
            <a:endParaRPr lang="en-US" sz="500" dirty="0"/>
          </a:p>
          <a:p>
            <a:pPr marL="755421" lvl="1" indent="-342900">
              <a:spcBef>
                <a:spcPts val="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  <a:defRPr sz="2400"/>
            </a:pPr>
            <a:r>
              <a:rPr lang="en-US" dirty="0"/>
              <a:t> Specificity 90-95%</a:t>
            </a:r>
          </a:p>
          <a:p>
            <a:pPr marL="755421" lvl="1" indent="-342900">
              <a:spcBef>
                <a:spcPts val="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  <a:defRPr sz="2400"/>
            </a:pPr>
            <a:endParaRPr lang="en-US" sz="500" dirty="0">
              <a:sym typeface="Arial"/>
            </a:endParaRPr>
          </a:p>
          <a:p>
            <a:pPr marL="755421" lvl="1" indent="-342900">
              <a:spcBef>
                <a:spcPts val="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  <a:defRPr sz="2400"/>
            </a:pPr>
            <a:r>
              <a:rPr lang="en-US" sz="2400" dirty="0"/>
              <a:t> Negative LR 0.16</a:t>
            </a:r>
          </a:p>
        </p:txBody>
      </p:sp>
      <p:sp>
        <p:nvSpPr>
          <p:cNvPr id="4" name="Right Brace 3"/>
          <p:cNvSpPr/>
          <p:nvPr/>
        </p:nvSpPr>
        <p:spPr>
          <a:xfrm>
            <a:off x="6099717" y="4036741"/>
            <a:ext cx="524107" cy="2509025"/>
          </a:xfrm>
          <a:prstGeom prst="rightBrace">
            <a:avLst>
              <a:gd name="adj1" fmla="val 8333"/>
              <a:gd name="adj2" fmla="val 10444"/>
            </a:avLst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0" y="307861"/>
            <a:ext cx="12801600" cy="949962"/>
          </a:xfrm>
          <a:prstGeom prst="rect">
            <a:avLst/>
          </a:prstGeom>
          <a:ln w="12700">
            <a:miter lim="400000"/>
          </a:ln>
        </p:spPr>
        <p:txBody>
          <a:bodyPr lIns="58781" tIns="58781" rIns="58781" bIns="58781" anchor="t">
            <a:normAutofit/>
          </a:bodyPr>
          <a:lstStyle/>
          <a:p>
            <a:r>
              <a:rPr lang="en-US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Delirium Telemedicine Assessment</a:t>
            </a:r>
            <a:endParaRPr dirty="0">
              <a:effectLst>
                <a:outerShdw blurRad="38100" dist="38100" dir="2700000" rotWithShape="0">
                  <a:srgbClr val="C0C0C0"/>
                </a:outerShdw>
              </a:effectLst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914400" y="1840229"/>
            <a:ext cx="11125200" cy="55501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Acceptable to older adults</a:t>
            </a:r>
          </a:p>
          <a:p>
            <a:endParaRPr lang="en-US" sz="3200" dirty="0"/>
          </a:p>
          <a:p>
            <a:r>
              <a:rPr lang="en-US" sz="3200" dirty="0"/>
              <a:t>May provide way to quickly reach patients, including rural/ underserved patients</a:t>
            </a:r>
          </a:p>
          <a:p>
            <a:endParaRPr lang="en-US" sz="3200" dirty="0"/>
          </a:p>
          <a:p>
            <a:r>
              <a:rPr lang="en-US" sz="3200" dirty="0"/>
              <a:t>Validation needed prior to usage in research or clinical practice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604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685800" y="2550591"/>
            <a:ext cx="1143000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solidFill>
                  <a:srgbClr val="006386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 dirty="0">
              <a:solidFill>
                <a:srgbClr val="335FB7"/>
              </a:solidFill>
            </a:endParaRPr>
          </a:p>
          <a:p>
            <a:pPr algn="ctr">
              <a:defRPr sz="4000" b="1">
                <a:solidFill>
                  <a:srgbClr val="00638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800" dirty="0">
                <a:solidFill>
                  <a:schemeClr val="bg1"/>
                </a:solidFill>
              </a:rPr>
              <a:t>Telemedicine and Delirium 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661415" y="3250750"/>
            <a:ext cx="1143000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90643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BB5FE-77F4-4760-9562-F84DFE78A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701" y="1888761"/>
            <a:ext cx="9508149" cy="338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1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685800" y="2550591"/>
            <a:ext cx="1143000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solidFill>
                  <a:srgbClr val="006386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 dirty="0">
              <a:solidFill>
                <a:srgbClr val="335FB7"/>
              </a:solidFill>
            </a:endParaRPr>
          </a:p>
          <a:p>
            <a:pPr algn="ctr">
              <a:defRPr sz="4000" b="1">
                <a:solidFill>
                  <a:srgbClr val="00638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800" dirty="0">
                <a:solidFill>
                  <a:schemeClr val="bg1"/>
                </a:solidFill>
              </a:rPr>
              <a:t>Delirium Outside the Hospital 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661415" y="3250750"/>
            <a:ext cx="1143000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0" y="307861"/>
            <a:ext cx="12801600" cy="949962"/>
          </a:xfrm>
          <a:prstGeom prst="rect">
            <a:avLst/>
          </a:prstGeom>
          <a:ln w="12700">
            <a:miter lim="400000"/>
          </a:ln>
        </p:spPr>
        <p:txBody>
          <a:bodyPr lIns="58781" tIns="58781" rIns="58781" bIns="58781" anchor="t">
            <a:normAutofit/>
          </a:bodyPr>
          <a:lstStyle/>
          <a:p>
            <a:r>
              <a:rPr lang="en-US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Telemedicine and Delirium</a:t>
            </a:r>
            <a:endParaRPr dirty="0">
              <a:effectLst>
                <a:outerShdw blurRad="38100" dist="38100" dir="2700000" rotWithShape="0">
                  <a:srgbClr val="C0C0C0"/>
                </a:outerShdw>
              </a:effectLst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914400" y="1840229"/>
            <a:ext cx="11125200" cy="55501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30 participants recruited from Geriatric Specialty Clinic at UNC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F2F delirium assessment, followed by a Telemedicine-based delirium assessment based on 3D-CAM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Assessed quantitatively and qualitatively for acceptability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142"/>
          <p:cNvSpPr/>
          <p:nvPr/>
        </p:nvSpPr>
        <p:spPr>
          <a:xfrm>
            <a:off x="5867400" y="7474421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 err="1"/>
              <a:t>Khairat</a:t>
            </a:r>
            <a:r>
              <a:rPr lang="en-US" dirty="0"/>
              <a:t>, Stud Health Inf Tech, 2019</a:t>
            </a:r>
          </a:p>
        </p:txBody>
      </p:sp>
    </p:spTree>
    <p:extLst>
      <p:ext uri="{BB962C8B-B14F-4D97-AF65-F5344CB8AC3E}">
        <p14:creationId xmlns:p14="http://schemas.microsoft.com/office/powerpoint/2010/main" val="64367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914400" y="1840229"/>
            <a:ext cx="11125200" cy="555012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142"/>
          <p:cNvSpPr/>
          <p:nvPr/>
        </p:nvSpPr>
        <p:spPr>
          <a:xfrm>
            <a:off x="5867400" y="7474421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 err="1"/>
              <a:t>Khairat</a:t>
            </a:r>
            <a:r>
              <a:rPr lang="en-US" dirty="0"/>
              <a:t>, Stud Health Inf Tech,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C15CC5-1E8B-4646-AB0F-16CA979D1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603" y="718380"/>
            <a:ext cx="8064708" cy="597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79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914400" y="1840229"/>
            <a:ext cx="11125200" cy="555012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142"/>
          <p:cNvSpPr/>
          <p:nvPr/>
        </p:nvSpPr>
        <p:spPr>
          <a:xfrm>
            <a:off x="5867400" y="7474421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 err="1"/>
              <a:t>Khairat</a:t>
            </a:r>
            <a:r>
              <a:rPr lang="en-US" dirty="0"/>
              <a:t>, Stud Health Inf Tech,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8BF52A-B802-40DF-B58A-D68140B77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170" y="687895"/>
            <a:ext cx="7062540" cy="62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75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914400" y="1840229"/>
            <a:ext cx="10494495" cy="47254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142"/>
          <p:cNvSpPr/>
          <p:nvPr/>
        </p:nvSpPr>
        <p:spPr>
          <a:xfrm>
            <a:off x="5867400" y="7474421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 err="1"/>
              <a:t>Khairat</a:t>
            </a:r>
            <a:r>
              <a:rPr lang="en-US" dirty="0"/>
              <a:t>, Stud Health Inf Tech,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3DCEF-8E00-41BA-A655-FC888F45B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589" y="1840230"/>
            <a:ext cx="9478425" cy="40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87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0" y="307861"/>
            <a:ext cx="12801600" cy="949962"/>
          </a:xfrm>
          <a:prstGeom prst="rect">
            <a:avLst/>
          </a:prstGeom>
          <a:ln w="12700">
            <a:miter lim="400000"/>
          </a:ln>
        </p:spPr>
        <p:txBody>
          <a:bodyPr lIns="58781" tIns="58781" rIns="58781" bIns="58781" anchor="t">
            <a:normAutofit/>
          </a:bodyPr>
          <a:lstStyle/>
          <a:p>
            <a:r>
              <a:rPr lang="en-US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Delirium Telemedicine Assessment</a:t>
            </a:r>
            <a:endParaRPr dirty="0">
              <a:effectLst>
                <a:outerShdw blurRad="38100" dist="38100" dir="2700000" rotWithShape="0">
                  <a:srgbClr val="C0C0C0"/>
                </a:outerShdw>
              </a:effectLst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914400" y="1840229"/>
            <a:ext cx="11125200" cy="55501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In feasibility study completed in Summer/ Fall 2020 (prior to pandemic)</a:t>
            </a:r>
          </a:p>
          <a:p>
            <a:endParaRPr lang="en-US" sz="3200" dirty="0"/>
          </a:p>
          <a:p>
            <a:r>
              <a:rPr lang="en-US" sz="3200" dirty="0"/>
              <a:t>20 participants assessed in home via telemedicine and F2F</a:t>
            </a:r>
          </a:p>
          <a:p>
            <a:endParaRPr lang="en-US" sz="3200" dirty="0"/>
          </a:p>
          <a:p>
            <a:r>
              <a:rPr lang="en-US" sz="3200" dirty="0"/>
              <a:t>100% congruent in </a:t>
            </a:r>
            <a:r>
              <a:rPr lang="en-US" sz="3200"/>
              <a:t>detecting delirium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957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0" y="307861"/>
            <a:ext cx="12801600" cy="949962"/>
          </a:xfrm>
          <a:prstGeom prst="rect">
            <a:avLst/>
          </a:prstGeom>
          <a:ln w="12700">
            <a:miter lim="400000"/>
          </a:ln>
        </p:spPr>
        <p:txBody>
          <a:bodyPr lIns="58781" tIns="58781" rIns="58781" bIns="58781" anchor="t">
            <a:normAutofit/>
          </a:bodyPr>
          <a:lstStyle/>
          <a:p>
            <a:r>
              <a:rPr lang="en-US" dirty="0" smtClean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Proposed Next Steps for Trials</a:t>
            </a:r>
            <a:endParaRPr dirty="0">
              <a:effectLst>
                <a:outerShdw blurRad="38100" dist="38100" dir="2700000" rotWithShape="0">
                  <a:srgbClr val="C0C0C0"/>
                </a:outerShdw>
              </a:effectLst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914400" y="1840229"/>
            <a:ext cx="11125200" cy="55501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/>
              <a:t>Delirium Assessment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 smtClean="0"/>
              <a:t>MOCA</a:t>
            </a:r>
            <a:endParaRPr lang="en-US" sz="3200" dirty="0"/>
          </a:p>
          <a:p>
            <a:endParaRPr lang="en-US" sz="3200" dirty="0"/>
          </a:p>
          <a:p>
            <a:r>
              <a:rPr lang="en-US" sz="3200" smtClean="0"/>
              <a:t>Trails A and B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907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/>
        </p:nvSpPr>
        <p:spPr>
          <a:xfrm>
            <a:off x="685800" y="3376977"/>
            <a:ext cx="1143000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solidFill>
                  <a:srgbClr val="00638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Review</a:t>
            </a:r>
            <a:endParaRPr sz="2400" dirty="0">
              <a:solidFill>
                <a:srgbClr val="335FB7"/>
              </a:solidFill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661416" y="3358717"/>
            <a:ext cx="1143000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Review</a:t>
            </a:r>
            <a:endParaRPr sz="2400" dirty="0">
              <a:solidFill>
                <a:srgbClr val="335F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201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/>
        </p:blipFill>
        <p:spPr>
          <a:xfrm flipH="1">
            <a:off x="9939209" y="340360"/>
            <a:ext cx="2845689" cy="3733800"/>
          </a:xfrm>
          <a:prstGeom prst="rect">
            <a:avLst/>
          </a:prstGeom>
        </p:spPr>
      </p:pic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0" y="307861"/>
            <a:ext cx="12801600" cy="949962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rPr dirty="0"/>
              <a:t>Learning Objectives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914400" y="1600199"/>
            <a:ext cx="11125200" cy="579015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500"/>
            </a:pPr>
            <a:endParaRPr dirty="0"/>
          </a:p>
          <a:p>
            <a:pPr marL="514350" indent="-514350">
              <a:buFontTx/>
              <a:buAutoNum type="arabicPeriod"/>
              <a:defRPr sz="3200"/>
            </a:pPr>
            <a:r>
              <a:rPr lang="en-US" dirty="0"/>
              <a:t>Discuss importance of delirium outside the hospital </a:t>
            </a:r>
            <a:r>
              <a:rPr lang="en-US" dirty="0" smtClean="0"/>
              <a:t>setting and impact of delirium on cognitive function </a:t>
            </a:r>
          </a:p>
          <a:p>
            <a:pPr marL="514350" indent="-514350">
              <a:buFontTx/>
              <a:buAutoNum type="arabicPeriod"/>
              <a:defRPr sz="3200"/>
            </a:pPr>
            <a:r>
              <a:rPr lang="en-US" dirty="0" smtClean="0"/>
              <a:t>Discuss ideal cognitive test for post-hospitalization setting</a:t>
            </a:r>
          </a:p>
          <a:p>
            <a:pPr marL="514350" indent="-514350">
              <a:buFontTx/>
              <a:buAutoNum type="arabicPeriod"/>
              <a:defRPr sz="3200"/>
            </a:pPr>
            <a:r>
              <a:rPr lang="en-US" dirty="0" smtClean="0"/>
              <a:t>Review currently available cognitive assessment tools</a:t>
            </a:r>
          </a:p>
          <a:p>
            <a:pPr marL="514350" indent="-514350">
              <a:buFontTx/>
              <a:buAutoNum type="arabicPeriod"/>
              <a:defRPr sz="3200"/>
            </a:pPr>
            <a:r>
              <a:rPr lang="en-US" dirty="0" smtClean="0"/>
              <a:t>Review </a:t>
            </a:r>
            <a:r>
              <a:rPr lang="en-US" dirty="0"/>
              <a:t>currently available telemedicine delirium </a:t>
            </a:r>
            <a:r>
              <a:rPr lang="en-US" dirty="0" smtClean="0"/>
              <a:t>assessments</a:t>
            </a:r>
          </a:p>
          <a:p>
            <a:pPr marL="514350" indent="-514350">
              <a:buFontTx/>
              <a:buAutoNum type="arabicPeriod"/>
              <a:defRPr sz="3200"/>
            </a:pPr>
            <a:r>
              <a:rPr lang="en-US" dirty="0" smtClean="0"/>
              <a:t>Discuss </a:t>
            </a:r>
            <a:r>
              <a:rPr lang="en-US" dirty="0"/>
              <a:t>technology usage in older </a:t>
            </a:r>
            <a:r>
              <a:rPr lang="en-US" dirty="0" smtClean="0"/>
              <a:t>adults</a:t>
            </a:r>
            <a:endParaRPr lang="en-US" dirty="0"/>
          </a:p>
          <a:p>
            <a:pPr marL="514350" indent="-514350">
              <a:buFontTx/>
              <a:buAutoNum type="arabicPeriod"/>
              <a:defRPr sz="3200"/>
            </a:pPr>
            <a:r>
              <a:rPr lang="en-US" dirty="0" smtClean="0"/>
              <a:t>Discuss </a:t>
            </a:r>
            <a:r>
              <a:rPr lang="en-US" dirty="0"/>
              <a:t>dementia and </a:t>
            </a:r>
            <a:r>
              <a:rPr lang="en-US" dirty="0" smtClean="0"/>
              <a:t>telemedicine</a:t>
            </a:r>
          </a:p>
          <a:p>
            <a:pPr marL="514350" indent="-514350">
              <a:buFontTx/>
              <a:buAutoNum type="arabicPeriod"/>
              <a:defRPr sz="3200"/>
            </a:pPr>
            <a:r>
              <a:rPr lang="en-US" dirty="0" smtClean="0"/>
              <a:t>Future </a:t>
            </a:r>
            <a:r>
              <a:rPr lang="en-US" dirty="0"/>
              <a:t>directions </a:t>
            </a:r>
            <a:r>
              <a:rPr lang="en-US" dirty="0" smtClean="0"/>
              <a:t>in delirium, cognitive assessments, </a:t>
            </a:r>
            <a:r>
              <a:rPr lang="en-US" dirty="0"/>
              <a:t>and telemedicine</a:t>
            </a:r>
            <a:endParaRPr dirty="0"/>
          </a:p>
        </p:txBody>
      </p:sp>
      <p:sp>
        <p:nvSpPr>
          <p:cNvPr id="99" name="Shape 99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60360" y="7552032"/>
            <a:ext cx="4648200" cy="220368"/>
          </a:xfrm>
          <a:prstGeom prst="rect">
            <a:avLst/>
          </a:prstGeom>
          <a:noFill/>
          <a:ln>
            <a:noFill/>
          </a:ln>
        </p:spPr>
        <p:txBody>
          <a:bodyPr wrap="square" lIns="82476" tIns="41237" rIns="82476" bIns="41237">
            <a:spAutoFit/>
          </a:bodyPr>
          <a:lstStyle>
            <a:defPPr>
              <a:defRPr lang="en-US"/>
            </a:defPPr>
            <a:lvl1pPr algn="r" defTabSz="740222" eaLnBrk="0" hangingPunct="0">
              <a:spcBef>
                <a:spcPct val="20000"/>
              </a:spcBef>
              <a:buFont typeface="Arial" pitchFamily="34" charset="0"/>
              <a:buNone/>
              <a:defRPr sz="891">
                <a:solidFill>
                  <a:prstClr val="white">
                    <a:lumMod val="50000"/>
                  </a:prstClr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latin typeface="Arial Narrow" pitchFamily="34" charset="0"/>
              </a:defRPr>
            </a:lvl9pPr>
          </a:lstStyle>
          <a:p>
            <a:r>
              <a:rPr lang="en-US" dirty="0"/>
              <a:t>Image © Can Stock Photo by Paha L</a:t>
            </a:r>
          </a:p>
        </p:txBody>
      </p:sp>
    </p:spTree>
    <p:extLst>
      <p:ext uri="{BB962C8B-B14F-4D97-AF65-F5344CB8AC3E}">
        <p14:creationId xmlns:p14="http://schemas.microsoft.com/office/powerpoint/2010/main" val="35254002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/>
        </p:nvSpPr>
        <p:spPr>
          <a:xfrm>
            <a:off x="685800" y="2841720"/>
            <a:ext cx="11430000" cy="2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solidFill>
                  <a:srgbClr val="00638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What Questions</a:t>
            </a:r>
            <a:endParaRPr sz="2400">
              <a:solidFill>
                <a:srgbClr val="335FB7"/>
              </a:solidFill>
            </a:endParaRPr>
          </a:p>
          <a:p>
            <a:pPr algn="ctr">
              <a:defRPr sz="4000" b="1">
                <a:solidFill>
                  <a:srgbClr val="00638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 You Have?</a:t>
            </a:r>
            <a:endParaRPr sz="2400">
              <a:solidFill>
                <a:srgbClr val="335FB7"/>
              </a:solidFill>
            </a:endParaRPr>
          </a:p>
          <a:p>
            <a:pPr algn="ctr">
              <a:defRPr sz="4000" b="1">
                <a:solidFill>
                  <a:srgbClr val="006386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>
              <a:solidFill>
                <a:srgbClr val="335FB7"/>
              </a:solidFill>
            </a:endParaRPr>
          </a:p>
        </p:txBody>
      </p:sp>
      <p:sp>
        <p:nvSpPr>
          <p:cNvPr id="367" name="Shape 367"/>
          <p:cNvSpPr/>
          <p:nvPr/>
        </p:nvSpPr>
        <p:spPr>
          <a:xfrm>
            <a:off x="661416" y="2822912"/>
            <a:ext cx="11430001" cy="1580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What Questions</a:t>
            </a:r>
            <a:endParaRPr sz="2400" dirty="0">
              <a:solidFill>
                <a:srgbClr val="335FB7"/>
              </a:solidFill>
            </a:endParaRPr>
          </a:p>
          <a:p>
            <a:pPr algn="ctr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Do You Have?</a:t>
            </a:r>
            <a:endParaRPr sz="2400" dirty="0">
              <a:solidFill>
                <a:srgbClr val="335FB7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142"/>
          <p:cNvSpPr/>
          <p:nvPr/>
        </p:nvSpPr>
        <p:spPr>
          <a:xfrm>
            <a:off x="5743335" y="7400901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 err="1" smtClean="0"/>
              <a:t>Pandharipande</a:t>
            </a:r>
            <a:r>
              <a:rPr lang="en-US" dirty="0" smtClean="0"/>
              <a:t>, NEJM 2013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00" y="766915"/>
            <a:ext cx="11365000" cy="572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9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142"/>
          <p:cNvSpPr/>
          <p:nvPr/>
        </p:nvSpPr>
        <p:spPr>
          <a:xfrm>
            <a:off x="5743335" y="7400901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 err="1" smtClean="0"/>
              <a:t>Pandharipande</a:t>
            </a:r>
            <a:r>
              <a:rPr lang="en-US" dirty="0" smtClean="0"/>
              <a:t>, NEJM 2013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076" y="233318"/>
            <a:ext cx="5191433" cy="74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142"/>
          <p:cNvSpPr/>
          <p:nvPr/>
        </p:nvSpPr>
        <p:spPr>
          <a:xfrm>
            <a:off x="5743335" y="7400901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/>
              <a:t>Austin, JAMA Surgery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72F0A-78E5-49FC-8C59-89D277378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24" y="1334124"/>
            <a:ext cx="12277399" cy="34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9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142"/>
          <p:cNvSpPr/>
          <p:nvPr/>
        </p:nvSpPr>
        <p:spPr>
          <a:xfrm>
            <a:off x="5743335" y="7400901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/>
              <a:t>Austin, JAMA Surgery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044340-B30F-42D6-A7B7-B71773DF9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28" y="264414"/>
            <a:ext cx="7591040" cy="713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9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12801600" cy="228600"/>
          </a:xfrm>
          <a:prstGeom prst="rect">
            <a:avLst/>
          </a:prstGeom>
          <a:solidFill>
            <a:srgbClr val="67A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142"/>
          <p:cNvSpPr/>
          <p:nvPr/>
        </p:nvSpPr>
        <p:spPr>
          <a:xfrm>
            <a:off x="5743335" y="7400901"/>
            <a:ext cx="6858000" cy="2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236" tIns="41236" rIns="41236" bIns="41236">
            <a:spAutoFit/>
          </a:bodyPr>
          <a:lstStyle>
            <a:lvl1pPr algn="r" defTabSz="740222">
              <a:spcBef>
                <a:spcPts val="200"/>
              </a:spcBef>
              <a:defRPr sz="900">
                <a:solidFill>
                  <a:srgbClr val="808080"/>
                </a:solidFill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dirty="0"/>
              <a:t>Austin, JAMA Surgery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C38FA-0517-46FB-A1A1-763E4B65D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44" y="1289154"/>
            <a:ext cx="9317325" cy="49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69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F84416563C2448DBC0DFD7792C62E" ma:contentTypeVersion="9" ma:contentTypeDescription="Create a new document." ma:contentTypeScope="" ma:versionID="7a02c902bedd4d3692fb3e2989e8d511">
  <xsd:schema xmlns:xsd="http://www.w3.org/2001/XMLSchema" xmlns:xs="http://www.w3.org/2001/XMLSchema" xmlns:p="http://schemas.microsoft.com/office/2006/metadata/properties" xmlns:ns3="8da8b4fb-c5ff-4cef-b4dd-11dd7e7c79e1" targetNamespace="http://schemas.microsoft.com/office/2006/metadata/properties" ma:root="true" ma:fieldsID="54097cd1066e9a5a62deb919fd71315c" ns3:_="">
    <xsd:import namespace="8da8b4fb-c5ff-4cef-b4dd-11dd7e7c79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a8b4fb-c5ff-4cef-b4dd-11dd7e7c79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D15A7C-D0D8-46D1-BDAF-FECA7B9FCEC5}">
  <ds:schemaRefs>
    <ds:schemaRef ds:uri="http://schemas.microsoft.com/office/2006/documentManagement/types"/>
    <ds:schemaRef ds:uri="http://schemas.microsoft.com/office/2006/metadata/properties"/>
    <ds:schemaRef ds:uri="8da8b4fb-c5ff-4cef-b4dd-11dd7e7c79e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8B052D2-0069-441C-9191-DFC802A7BA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CEE5A4-479F-4AFE-8D40-91F117661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a8b4fb-c5ff-4cef-b4dd-11dd7e7c79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11513</TotalTime>
  <Words>1000</Words>
  <Application>Microsoft Office PowerPoint</Application>
  <PresentationFormat>Custom</PresentationFormat>
  <Paragraphs>232</Paragraphs>
  <Slides>48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ＭＳ Ｐゴシック</vt:lpstr>
      <vt:lpstr>Arial</vt:lpstr>
      <vt:lpstr>Arial Narrow</vt:lpstr>
      <vt:lpstr>Calibri</vt:lpstr>
      <vt:lpstr>Wingdings</vt:lpstr>
      <vt:lpstr>Office Theme</vt:lpstr>
      <vt:lpstr>PowerPoint Presentation</vt:lpstr>
      <vt:lpstr>Learning Objectives</vt:lpstr>
      <vt:lpstr>Diclosures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Discharged with Delirium</vt:lpstr>
      <vt:lpstr>Questions</vt:lpstr>
      <vt:lpstr>PowerPoint Presentation</vt:lpstr>
      <vt:lpstr>Ideal Test</vt:lpstr>
      <vt:lpstr>PowerPoint Presentation</vt:lpstr>
      <vt:lpstr>PowerPoint Presentation</vt:lpstr>
      <vt:lpstr>Which Cognitive Domains are Important?</vt:lpstr>
      <vt:lpstr>Repeatable Battery for Assessment of Neuropsychological Status (RBANS)</vt:lpstr>
      <vt:lpstr>Montreal Cognitive Assessment</vt:lpstr>
      <vt:lpstr>Other Tests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Acceptability of Neuropsychologogical Asssessments</vt:lpstr>
      <vt:lpstr>PowerPoint Presentation</vt:lpstr>
      <vt:lpstr>Acceptability of Neuropsychologogical Asssessments</vt:lpstr>
      <vt:lpstr>Acceptability of Neuropsychologogical Asssessments</vt:lpstr>
      <vt:lpstr>PowerPoint Presentation</vt:lpstr>
      <vt:lpstr>PowerPoint Presentation</vt:lpstr>
      <vt:lpstr>PowerPoint Presentation</vt:lpstr>
      <vt:lpstr>Telephone Assessments</vt:lpstr>
      <vt:lpstr>PowerPoint Presentation</vt:lpstr>
      <vt:lpstr>Delirium Assessment</vt:lpstr>
      <vt:lpstr>Delirium Telemedicine Assessment</vt:lpstr>
      <vt:lpstr>PowerPoint Presentation</vt:lpstr>
      <vt:lpstr>PowerPoint Presentation</vt:lpstr>
      <vt:lpstr>Telemedicine and Delirium</vt:lpstr>
      <vt:lpstr>PowerPoint Presentation</vt:lpstr>
      <vt:lpstr>PowerPoint Presentation</vt:lpstr>
      <vt:lpstr>PowerPoint Presentation</vt:lpstr>
      <vt:lpstr>Delirium Telemedicine Assessment</vt:lpstr>
      <vt:lpstr>Proposed Next Steps for Trials</vt:lpstr>
      <vt:lpstr>PowerPoint Presentation</vt:lpstr>
      <vt:lpstr>Learning Objectives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Austin, Charles A. III</dc:creator>
  <cp:lastModifiedBy>Austin, Charles</cp:lastModifiedBy>
  <cp:revision>187</cp:revision>
  <cp:lastPrinted>2019-02-08T22:43:06Z</cp:lastPrinted>
  <dcterms:modified xsi:type="dcterms:W3CDTF">2022-11-02T19:10:56Z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0x0101006DCF84416563C2448DBC0DFD7792C62E</vt:lpwstr>
  </property>
</Properties>
</file>