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358" r:id="rId6"/>
    <p:sldId id="304" r:id="rId7"/>
    <p:sldId id="305" r:id="rId8"/>
    <p:sldId id="306" r:id="rId9"/>
    <p:sldId id="307" r:id="rId10"/>
    <p:sldId id="327" r:id="rId11"/>
    <p:sldId id="309" r:id="rId12"/>
    <p:sldId id="308" r:id="rId13"/>
    <p:sldId id="321" r:id="rId14"/>
    <p:sldId id="322" r:id="rId15"/>
    <p:sldId id="323" r:id="rId16"/>
    <p:sldId id="324" r:id="rId17"/>
    <p:sldId id="326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6" r:id="rId26"/>
    <p:sldId id="340" r:id="rId27"/>
    <p:sldId id="341" r:id="rId28"/>
    <p:sldId id="342" r:id="rId29"/>
    <p:sldId id="343" r:id="rId30"/>
    <p:sldId id="344" r:id="rId31"/>
    <p:sldId id="261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5" r:id="rId42"/>
    <p:sldId id="354" r:id="rId43"/>
    <p:sldId id="356" r:id="rId44"/>
    <p:sldId id="360" r:id="rId45"/>
    <p:sldId id="361" r:id="rId46"/>
    <p:sldId id="35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D37B4-C2A4-4453-B0FC-4F34914E566E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59357-81DF-4C77-B0F4-DA001B516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62162-7C91-4A46-9ADB-B64DAF41D4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83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396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12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sure to say thx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62162-7C91-4A46-9ADB-B64DAF41D41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62162-7C91-4A46-9ADB-B64DAF41D4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9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62162-7C91-4A46-9ADB-B64DAF41D4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6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DB970-AF1B-0C4D-9373-17BC8B0079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17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35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529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37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96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8F2CB-E5E8-4E81-9E0B-A39B85DC267D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812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0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 userDrawn="1"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88595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4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3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3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6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41E1-A82D-4366-85DA-DD1D19B758D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18FBA-2EA0-4693-9C5D-433FF8A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6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Optimizing Translational Delirium Research Methods in Clinical Trials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66268"/>
            <a:ext cx="9144000" cy="1655762"/>
          </a:xfrm>
        </p:spPr>
        <p:txBody>
          <a:bodyPr/>
          <a:lstStyle/>
          <a:p>
            <a:r>
              <a:rPr lang="en-US" dirty="0"/>
              <a:t>Miles Berger MD PhD</a:t>
            </a:r>
          </a:p>
          <a:p>
            <a:r>
              <a:rPr lang="en-US" dirty="0"/>
              <a:t>Associate Professor, Duke Anesthesiology Dept.</a:t>
            </a:r>
          </a:p>
        </p:txBody>
      </p:sp>
    </p:spTree>
    <p:extLst>
      <p:ext uri="{BB962C8B-B14F-4D97-AF65-F5344CB8AC3E}">
        <p14:creationId xmlns:p14="http://schemas.microsoft.com/office/powerpoint/2010/main" val="219483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6053" y="27748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II. Tools for Translational Delirium Studies: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40549"/>
            <a:ext cx="10778707" cy="62460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370" y="787400"/>
            <a:ext cx="1956631" cy="1625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1092200"/>
            <a:ext cx="1625600" cy="914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35200" y="3530600"/>
            <a:ext cx="8534400" cy="2743200"/>
            <a:chOff x="1676400" y="2647950"/>
            <a:chExt cx="6400800" cy="20574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2647950"/>
              <a:ext cx="1447800" cy="2057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1800" y="2952750"/>
              <a:ext cx="1295400" cy="1679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" y="1828800"/>
            <a:ext cx="12153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MADCO-PC: </a:t>
            </a:r>
            <a:r>
              <a:rPr lang="en-US" sz="2800" b="1" u="sng" dirty="0">
                <a:solidFill>
                  <a:srgbClr val="000000"/>
                </a:solidFill>
              </a:rPr>
              <a:t>M</a:t>
            </a:r>
            <a:r>
              <a:rPr lang="en-US" sz="2800" dirty="0">
                <a:solidFill>
                  <a:srgbClr val="000000"/>
                </a:solidFill>
              </a:rPr>
              <a:t>arkers of </a:t>
            </a:r>
            <a:r>
              <a:rPr lang="en-US" sz="2800" b="1" u="sng" dirty="0" err="1">
                <a:solidFill>
                  <a:srgbClr val="000000"/>
                </a:solidFill>
              </a:rPr>
              <a:t>A</a:t>
            </a:r>
            <a:r>
              <a:rPr lang="en-US" sz="2800" dirty="0" err="1">
                <a:solidFill>
                  <a:srgbClr val="000000"/>
                </a:solidFill>
              </a:rPr>
              <a:t>lzheimers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b="1" u="sng" dirty="0">
                <a:solidFill>
                  <a:srgbClr val="000000"/>
                </a:solidFill>
              </a:rPr>
              <a:t>D</a:t>
            </a:r>
            <a:r>
              <a:rPr lang="en-US" sz="2800" dirty="0">
                <a:solidFill>
                  <a:srgbClr val="000000"/>
                </a:solidFill>
              </a:rPr>
              <a:t>isease and </a:t>
            </a:r>
            <a:r>
              <a:rPr lang="en-US" sz="2800" dirty="0" err="1">
                <a:solidFill>
                  <a:srgbClr val="000000"/>
                </a:solidFill>
              </a:rPr>
              <a:t>neuro</a:t>
            </a:r>
            <a:r>
              <a:rPr lang="en-US" sz="2800" b="1" u="sng" dirty="0" err="1">
                <a:solidFill>
                  <a:srgbClr val="000000"/>
                </a:solidFill>
              </a:rPr>
              <a:t>C</a:t>
            </a:r>
            <a:r>
              <a:rPr lang="en-US" sz="2800" dirty="0" err="1">
                <a:solidFill>
                  <a:srgbClr val="000000"/>
                </a:solidFill>
              </a:rPr>
              <a:t>ognitive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b="1" u="sng" dirty="0">
                <a:solidFill>
                  <a:srgbClr val="000000"/>
                </a:solidFill>
              </a:rPr>
              <a:t>O</a:t>
            </a:r>
            <a:r>
              <a:rPr lang="en-US" sz="2800" dirty="0">
                <a:solidFill>
                  <a:srgbClr val="000000"/>
                </a:solidFill>
              </a:rPr>
              <a:t>utcomes after </a:t>
            </a:r>
            <a:r>
              <a:rPr lang="en-US" sz="2800" b="1" u="sng" dirty="0">
                <a:solidFill>
                  <a:srgbClr val="000000"/>
                </a:solidFill>
              </a:rPr>
              <a:t>P</a:t>
            </a:r>
            <a:r>
              <a:rPr lang="en-US" sz="2800" dirty="0">
                <a:solidFill>
                  <a:srgbClr val="000000"/>
                </a:solidFill>
              </a:rPr>
              <a:t>erioperative </a:t>
            </a:r>
            <a:r>
              <a:rPr lang="en-US" sz="2800" b="1" u="sng" dirty="0">
                <a:solidFill>
                  <a:srgbClr val="000000"/>
                </a:solidFill>
              </a:rPr>
              <a:t>C</a:t>
            </a:r>
            <a:r>
              <a:rPr lang="en-US" sz="2800" dirty="0">
                <a:solidFill>
                  <a:srgbClr val="000000"/>
                </a:solidFill>
              </a:rPr>
              <a:t>are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			</a:t>
            </a:r>
            <a:r>
              <a:rPr lang="en-US" sz="2800" i="1" dirty="0">
                <a:solidFill>
                  <a:srgbClr val="000000"/>
                </a:solidFill>
              </a:rPr>
              <a:t>(prospective, observational cohort study)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0"/>
            <a:ext cx="12153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Primary outcome: correlation between perioperative change in CSF AD biomarker (tau) and continuous cognitive change index (from </a:t>
            </a:r>
            <a:r>
              <a:rPr lang="en-US" sz="2800" dirty="0" err="1">
                <a:solidFill>
                  <a:srgbClr val="000000"/>
                </a:solidFill>
              </a:rPr>
              <a:t>preop</a:t>
            </a:r>
            <a:r>
              <a:rPr lang="en-US" sz="2800" dirty="0">
                <a:solidFill>
                  <a:srgbClr val="000000"/>
                </a:solidFill>
              </a:rPr>
              <a:t> to 6 weeks post-op)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" y="5751493"/>
            <a:ext cx="121539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N=108 surgical patients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&gt;80% power with </a:t>
            </a:r>
            <a:r>
              <a:rPr lang="en-US" sz="2800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=0.05, to detect a Spearman correl. coefficient of ≥0.3 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4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86723"/>
            <a:ext cx="14073884" cy="5695232"/>
            <a:chOff x="-793" y="1004735"/>
            <a:chExt cx="9144793" cy="3700593"/>
          </a:xfrm>
        </p:grpSpPr>
        <p:grpSp>
          <p:nvGrpSpPr>
            <p:cNvPr id="4" name="Group 3"/>
            <p:cNvGrpSpPr/>
            <p:nvPr/>
          </p:nvGrpSpPr>
          <p:grpSpPr>
            <a:xfrm>
              <a:off x="-793" y="1004735"/>
              <a:ext cx="9144793" cy="3700593"/>
              <a:chOff x="-793" y="1004735"/>
              <a:chExt cx="9144793" cy="3700593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793" y="1004735"/>
                <a:ext cx="9144793" cy="3700593"/>
                <a:chOff x="2742406" y="1522915"/>
                <a:chExt cx="9144793" cy="3700593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42406" y="1522915"/>
                  <a:ext cx="9144793" cy="3700593"/>
                </a:xfrm>
                <a:prstGeom prst="rect">
                  <a:avLst/>
                </a:prstGeom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7848600" y="3124200"/>
                  <a:ext cx="1295400" cy="1752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76200" y="2495550"/>
                <a:ext cx="1219200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477000" y="2606020"/>
                <a:ext cx="1371600" cy="2099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34493" y="2535636"/>
                <a:ext cx="1237907" cy="1636314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7772400" y="1020634"/>
              <a:ext cx="1371600" cy="2998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487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8"/>
          <p:cNvSpPr txBox="1">
            <a:spLocks noChangeArrowheads="1"/>
          </p:cNvSpPr>
          <p:nvPr/>
        </p:nvSpPr>
        <p:spPr bwMode="auto">
          <a:xfrm>
            <a:off x="2895600" y="1210573"/>
            <a:ext cx="5596650" cy="4685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defTabSz="2352675"/>
            <a:r>
              <a:rPr lang="en-US" sz="2800" dirty="0">
                <a:solidFill>
                  <a:srgbClr val="000000"/>
                </a:solidFill>
              </a:rPr>
              <a:t>Patients scheduled for surgery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76400" y="4791973"/>
            <a:ext cx="8915400" cy="885923"/>
            <a:chOff x="152400" y="4590164"/>
            <a:chExt cx="8915400" cy="885923"/>
          </a:xfrm>
        </p:grpSpPr>
        <p:sp>
          <p:nvSpPr>
            <p:cNvPr id="11" name="Text Box 85"/>
            <p:cNvSpPr txBox="1">
              <a:spLocks noChangeArrowheads="1"/>
            </p:cNvSpPr>
            <p:nvPr/>
          </p:nvSpPr>
          <p:spPr bwMode="auto">
            <a:xfrm>
              <a:off x="152400" y="4953000"/>
              <a:ext cx="8915400" cy="5230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2352675"/>
              <a:r>
                <a:rPr lang="en-US" sz="2800" dirty="0">
                  <a:solidFill>
                    <a:srgbClr val="000000"/>
                  </a:solidFill>
                </a:rPr>
                <a:t>6 week post-op cognitive testing, CSF + blood samples</a:t>
              </a:r>
            </a:p>
          </p:txBody>
        </p:sp>
        <p:sp>
          <p:nvSpPr>
            <p:cNvPr id="12" name="Line 91"/>
            <p:cNvSpPr>
              <a:spLocks noChangeShapeType="1"/>
            </p:cNvSpPr>
            <p:nvPr/>
          </p:nvSpPr>
          <p:spPr bwMode="auto">
            <a:xfrm>
              <a:off x="4191000" y="4590164"/>
              <a:ext cx="0" cy="2866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42138" y="5782572"/>
            <a:ext cx="7924800" cy="820072"/>
            <a:chOff x="324678" y="7021342"/>
            <a:chExt cx="7924800" cy="406121"/>
          </a:xfrm>
          <a:solidFill>
            <a:schemeClr val="bg1"/>
          </a:solidFill>
        </p:grpSpPr>
        <p:sp>
          <p:nvSpPr>
            <p:cNvPr id="14" name="Text Box 75"/>
            <p:cNvSpPr txBox="1">
              <a:spLocks noChangeArrowheads="1"/>
            </p:cNvSpPr>
            <p:nvPr/>
          </p:nvSpPr>
          <p:spPr bwMode="auto">
            <a:xfrm>
              <a:off x="324678" y="7173141"/>
              <a:ext cx="7924800" cy="25432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2352675"/>
              <a:r>
                <a:rPr lang="en-US" sz="2800" dirty="0">
                  <a:solidFill>
                    <a:srgbClr val="000000"/>
                  </a:solidFill>
                </a:rPr>
                <a:t>Correlate CSF AD biomarkers, cognitive findings</a:t>
              </a:r>
            </a:p>
          </p:txBody>
        </p:sp>
        <p:sp>
          <p:nvSpPr>
            <p:cNvPr id="15" name="Line 91"/>
            <p:cNvSpPr>
              <a:spLocks noChangeShapeType="1"/>
            </p:cNvSpPr>
            <p:nvPr/>
          </p:nvSpPr>
          <p:spPr bwMode="auto">
            <a:xfrm>
              <a:off x="4114800" y="7021342"/>
              <a:ext cx="0" cy="141458"/>
            </a:xfrm>
            <a:prstGeom prst="line">
              <a:avLst/>
            </a:prstGeom>
            <a:grp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2582172"/>
            <a:ext cx="6248400" cy="919572"/>
            <a:chOff x="1219200" y="2227964"/>
            <a:chExt cx="6248400" cy="919572"/>
          </a:xfrm>
        </p:grpSpPr>
        <p:sp>
          <p:nvSpPr>
            <p:cNvPr id="17" name="Text Box 81"/>
            <p:cNvSpPr txBox="1">
              <a:spLocks noChangeArrowheads="1"/>
            </p:cNvSpPr>
            <p:nvPr/>
          </p:nvSpPr>
          <p:spPr bwMode="auto">
            <a:xfrm>
              <a:off x="1219200" y="2608964"/>
              <a:ext cx="6248400" cy="5385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2352675"/>
              <a:r>
                <a:rPr lang="en-US" sz="2800" dirty="0">
                  <a:solidFill>
                    <a:srgbClr val="000000"/>
                  </a:solidFill>
                </a:rPr>
                <a:t>Pre-Induction CSF + blood samples </a:t>
              </a:r>
            </a:p>
          </p:txBody>
        </p:sp>
        <p:sp>
          <p:nvSpPr>
            <p:cNvPr id="18" name="Line 91"/>
            <p:cNvSpPr>
              <a:spLocks noChangeShapeType="1"/>
            </p:cNvSpPr>
            <p:nvPr/>
          </p:nvSpPr>
          <p:spPr bwMode="auto">
            <a:xfrm>
              <a:off x="4191000" y="2227964"/>
              <a:ext cx="0" cy="2866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33261" y="1743972"/>
            <a:ext cx="6096000" cy="797962"/>
            <a:chOff x="1437861" y="1542164"/>
            <a:chExt cx="6096000" cy="797962"/>
          </a:xfrm>
          <a:solidFill>
            <a:schemeClr val="bg1"/>
          </a:solidFill>
        </p:grpSpPr>
        <p:sp>
          <p:nvSpPr>
            <p:cNvPr id="20" name="Text Box 81"/>
            <p:cNvSpPr txBox="1">
              <a:spLocks noChangeArrowheads="1"/>
            </p:cNvSpPr>
            <p:nvPr/>
          </p:nvSpPr>
          <p:spPr bwMode="auto">
            <a:xfrm>
              <a:off x="1437861" y="1864762"/>
              <a:ext cx="6096000" cy="47536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2352675"/>
              <a:r>
                <a:rPr lang="en-US" sz="2800" dirty="0">
                  <a:solidFill>
                    <a:srgbClr val="000000"/>
                  </a:solidFill>
                </a:rPr>
                <a:t>Enrollment, baseline cognitive testing </a:t>
              </a:r>
            </a:p>
          </p:txBody>
        </p:sp>
        <p:sp>
          <p:nvSpPr>
            <p:cNvPr id="21" name="Line 91"/>
            <p:cNvSpPr>
              <a:spLocks noChangeShapeType="1"/>
            </p:cNvSpPr>
            <p:nvPr/>
          </p:nvSpPr>
          <p:spPr bwMode="auto">
            <a:xfrm>
              <a:off x="4419600" y="1542164"/>
              <a:ext cx="0" cy="291808"/>
            </a:xfrm>
            <a:prstGeom prst="line">
              <a:avLst/>
            </a:prstGeom>
            <a:grp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3078" y="3572772"/>
            <a:ext cx="6248400" cy="1173674"/>
            <a:chOff x="1239078" y="3048000"/>
            <a:chExt cx="6248400" cy="1173674"/>
          </a:xfrm>
          <a:solidFill>
            <a:schemeClr val="bg1"/>
          </a:solidFill>
        </p:grpSpPr>
        <p:sp>
          <p:nvSpPr>
            <p:cNvPr id="23" name="Text Box 85"/>
            <p:cNvSpPr txBox="1">
              <a:spLocks noChangeArrowheads="1"/>
            </p:cNvSpPr>
            <p:nvPr/>
          </p:nvSpPr>
          <p:spPr bwMode="auto">
            <a:xfrm>
              <a:off x="1239078" y="3368162"/>
              <a:ext cx="6248400" cy="85351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2352675"/>
              <a:r>
                <a:rPr lang="en-US" sz="2800" dirty="0">
                  <a:solidFill>
                    <a:srgbClr val="000000"/>
                  </a:solidFill>
                </a:rPr>
                <a:t>24 </a:t>
              </a:r>
              <a:r>
                <a:rPr lang="en-US" sz="2800" dirty="0" err="1">
                  <a:solidFill>
                    <a:srgbClr val="000000"/>
                  </a:solidFill>
                </a:rPr>
                <a:t>hr</a:t>
              </a:r>
              <a:r>
                <a:rPr lang="en-US" sz="2800" dirty="0">
                  <a:solidFill>
                    <a:srgbClr val="000000"/>
                  </a:solidFill>
                </a:rPr>
                <a:t> post-op CSF + blood samples, delirium screening POD 1-5</a:t>
              </a:r>
            </a:p>
          </p:txBody>
        </p:sp>
        <p:sp>
          <p:nvSpPr>
            <p:cNvPr id="25" name="Line 91"/>
            <p:cNvSpPr>
              <a:spLocks noChangeShapeType="1"/>
            </p:cNvSpPr>
            <p:nvPr/>
          </p:nvSpPr>
          <p:spPr bwMode="auto">
            <a:xfrm>
              <a:off x="4191000" y="3048000"/>
              <a:ext cx="0" cy="304800"/>
            </a:xfrm>
            <a:prstGeom prst="line">
              <a:avLst/>
            </a:prstGeom>
            <a:grp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</p:spTree>
    <p:extLst>
      <p:ext uri="{BB962C8B-B14F-4D97-AF65-F5344CB8AC3E}">
        <p14:creationId xmlns:p14="http://schemas.microsoft.com/office/powerpoint/2010/main" val="6203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61" y="870365"/>
            <a:ext cx="8049403" cy="5314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0" y="6184535"/>
            <a:ext cx="33528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(Berger M et al, 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</a:t>
            </a:r>
            <a:r>
              <a:rPr lang="en-US" sz="1867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Neurology</a:t>
            </a:r>
            <a:r>
              <a:rPr lang="en-US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</p:spTree>
    <p:extLst>
      <p:ext uri="{BB962C8B-B14F-4D97-AF65-F5344CB8AC3E}">
        <p14:creationId xmlns:p14="http://schemas.microsoft.com/office/powerpoint/2010/main" val="15323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20"/>
          <a:stretch/>
        </p:blipFill>
        <p:spPr>
          <a:xfrm>
            <a:off x="3165168" y="889001"/>
            <a:ext cx="5842000" cy="5565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8736" y="5664201"/>
            <a:ext cx="230074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(Berger M et al, 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</a:t>
            </a:r>
            <a:r>
              <a:rPr lang="en-US" sz="1867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Neurology</a:t>
            </a:r>
            <a:r>
              <a:rPr lang="en-US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7981"/>
          <a:stretch/>
        </p:blipFill>
        <p:spPr>
          <a:xfrm>
            <a:off x="2573530" y="741600"/>
            <a:ext cx="6930373" cy="60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</p:spTree>
    <p:extLst>
      <p:ext uri="{BB962C8B-B14F-4D97-AF65-F5344CB8AC3E}">
        <p14:creationId xmlns:p14="http://schemas.microsoft.com/office/powerpoint/2010/main" val="29321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976555"/>
            <a:ext cx="7416800" cy="5817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53600" y="5796736"/>
            <a:ext cx="26416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(Berger M et al, 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</a:t>
            </a:r>
            <a:r>
              <a:rPr lang="en-US" sz="1867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</a:t>
            </a:r>
            <a:r>
              <a:rPr lang="en-US" sz="1867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Neurology</a:t>
            </a:r>
            <a:r>
              <a:rPr lang="en-US" sz="18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</p:spTree>
    <p:extLst>
      <p:ext uri="{BB962C8B-B14F-4D97-AF65-F5344CB8AC3E}">
        <p14:creationId xmlns:p14="http://schemas.microsoft.com/office/powerpoint/2010/main" val="9600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MADCO-PC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983439"/>
            <a:ext cx="14073884" cy="5695232"/>
            <a:chOff x="-793" y="1004735"/>
            <a:chExt cx="9144793" cy="3700593"/>
          </a:xfrm>
        </p:grpSpPr>
        <p:grpSp>
          <p:nvGrpSpPr>
            <p:cNvPr id="4" name="Group 3"/>
            <p:cNvGrpSpPr/>
            <p:nvPr/>
          </p:nvGrpSpPr>
          <p:grpSpPr>
            <a:xfrm>
              <a:off x="-793" y="1004735"/>
              <a:ext cx="9144793" cy="3700593"/>
              <a:chOff x="-793" y="1004735"/>
              <a:chExt cx="9144793" cy="3700593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793" y="1004735"/>
                <a:ext cx="9144793" cy="3700593"/>
                <a:chOff x="2742406" y="1522915"/>
                <a:chExt cx="9144793" cy="3700593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42406" y="1522915"/>
                  <a:ext cx="9144793" cy="3700593"/>
                </a:xfrm>
                <a:prstGeom prst="rect">
                  <a:avLst/>
                </a:prstGeom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7848600" y="3124200"/>
                  <a:ext cx="1295400" cy="1752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76200" y="2495550"/>
                <a:ext cx="1219200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477000" y="2606020"/>
                <a:ext cx="1371600" cy="2099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34493" y="2535636"/>
                <a:ext cx="1237907" cy="1636314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7772400" y="1020634"/>
              <a:ext cx="1371600" cy="2998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43098" y="2132211"/>
            <a:ext cx="9987688" cy="3974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43098" y="3339503"/>
            <a:ext cx="10035938" cy="2569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23435" y="2222193"/>
            <a:ext cx="2091926" cy="1838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ecision 13"/>
          <p:cNvSpPr/>
          <p:nvPr/>
        </p:nvSpPr>
        <p:spPr>
          <a:xfrm>
            <a:off x="3930162" y="2436547"/>
            <a:ext cx="1582473" cy="1147125"/>
          </a:xfrm>
          <a:prstGeom prst="flowChartDecisi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21061" y="2694028"/>
            <a:ext cx="1235894" cy="64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EEG</a:t>
            </a:r>
          </a:p>
        </p:txBody>
      </p:sp>
    </p:spTree>
    <p:extLst>
      <p:ext uri="{BB962C8B-B14F-4D97-AF65-F5344CB8AC3E}">
        <p14:creationId xmlns:p14="http://schemas.microsoft.com/office/powerpoint/2010/main" val="46733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1600" y="-16997"/>
            <a:ext cx="124968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/>
              <a:t>Patients don’t respond equally to Anesthetic Drugs: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12156456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0" t="15745" r="5045" b="29663"/>
          <a:stretch/>
        </p:blipFill>
        <p:spPr>
          <a:xfrm>
            <a:off x="-229699" y="-25400"/>
            <a:ext cx="12421700" cy="617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9200" y="6160373"/>
            <a:ext cx="538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Time (minutes)</a:t>
            </a:r>
          </a:p>
        </p:txBody>
      </p:sp>
    </p:spTree>
    <p:extLst>
      <p:ext uri="{BB962C8B-B14F-4D97-AF65-F5344CB8AC3E}">
        <p14:creationId xmlns:p14="http://schemas.microsoft.com/office/powerpoint/2010/main" val="199558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2528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/>
              <a:t>Disclosures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914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-Private Legal Consulting Income, cases related to postop neurocognitive function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5706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-Material Support (EEG monitor loan) from Massimo </a:t>
            </a:r>
            <a:r>
              <a:rPr lang="en-US" sz="3200" dirty="0" err="1"/>
              <a:t>Inc</a:t>
            </a:r>
            <a:r>
              <a:rPr lang="en-US" sz="3200" dirty="0"/>
              <a:t>, for the DREAMER study; no salary support of funding from Massimo for this study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4140" y="426660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-Member, </a:t>
            </a:r>
            <a:r>
              <a:rPr lang="en-US" sz="3200" dirty="0" err="1"/>
              <a:t>ASA</a:t>
            </a:r>
            <a:r>
              <a:rPr lang="en-US" sz="3200" dirty="0"/>
              <a:t> Committee on Geriatrics Task Force (</a:t>
            </a:r>
            <a:r>
              <a:rPr lang="en-US" sz="3200" i="1" dirty="0"/>
              <a:t>Standards &amp; Practice Parameters</a:t>
            </a:r>
            <a:r>
              <a:rPr lang="en-US" sz="3200" dirty="0"/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945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-No Corporate/pharma funding</a:t>
            </a:r>
          </a:p>
        </p:txBody>
      </p:sp>
    </p:spTree>
    <p:extLst>
      <p:ext uri="{BB962C8B-B14F-4D97-AF65-F5344CB8AC3E}">
        <p14:creationId xmlns:p14="http://schemas.microsoft.com/office/powerpoint/2010/main" val="3860260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127" t="13893" r="45305" b="61394"/>
          <a:stretch/>
        </p:blipFill>
        <p:spPr>
          <a:xfrm rot="16200000">
            <a:off x="-1983570" y="1826431"/>
            <a:ext cx="6202339" cy="2235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80556" y="-127000"/>
            <a:ext cx="9085691" cy="6995260"/>
            <a:chOff x="1485417" y="-95250"/>
            <a:chExt cx="6814268" cy="5246445"/>
          </a:xfrm>
        </p:grpSpPr>
        <p:grpSp>
          <p:nvGrpSpPr>
            <p:cNvPr id="2" name="Group 1"/>
            <p:cNvGrpSpPr/>
            <p:nvPr/>
          </p:nvGrpSpPr>
          <p:grpSpPr>
            <a:xfrm>
              <a:off x="1485417" y="-95250"/>
              <a:ext cx="6814268" cy="4857750"/>
              <a:chOff x="2209800" y="514350"/>
              <a:chExt cx="6814268" cy="48577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l="1650" t="15745" r="47218" b="29663"/>
              <a:stretch/>
            </p:blipFill>
            <p:spPr>
              <a:xfrm>
                <a:off x="2209800" y="742950"/>
                <a:ext cx="5105400" cy="462915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l="78929" t="13049" r="4282" b="32359"/>
              <a:stretch/>
            </p:blipFill>
            <p:spPr>
              <a:xfrm>
                <a:off x="7347668" y="514350"/>
                <a:ext cx="1676400" cy="462915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3124200" y="4620280"/>
              <a:ext cx="40386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Time (minutes)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8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498-F5FC-9849-9433-3D5D043C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8" y="0"/>
            <a:ext cx="13136880" cy="1281113"/>
          </a:xfrm>
        </p:spPr>
        <p:txBody>
          <a:bodyPr>
            <a:normAutofit/>
          </a:bodyPr>
          <a:lstStyle/>
          <a:p>
            <a:r>
              <a:rPr lang="en-US" sz="4667" dirty="0"/>
              <a:t>Brain Responses to Anesthetics Change with Age: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0" y="6375400"/>
            <a:ext cx="470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-Purdon et al, </a:t>
            </a:r>
            <a:r>
              <a:rPr lang="en-US" sz="3200" i="1" dirty="0" err="1"/>
              <a:t>BJA</a:t>
            </a:r>
            <a:r>
              <a:rPr lang="en-US" sz="3200" dirty="0"/>
              <a:t>,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" y="1803400"/>
            <a:ext cx="12267105" cy="41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2097" y="6297994"/>
            <a:ext cx="90799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-</a:t>
            </a:r>
            <a:r>
              <a:rPr lang="en-US" sz="3733" dirty="0" err="1"/>
              <a:t>Giattino</a:t>
            </a:r>
            <a:r>
              <a:rPr lang="en-US" sz="3733" dirty="0"/>
              <a:t> et al, </a:t>
            </a:r>
            <a:r>
              <a:rPr lang="en-US" sz="3733" i="1" dirty="0"/>
              <a:t>Front </a:t>
            </a:r>
            <a:r>
              <a:rPr lang="en-US" sz="3733" i="1" dirty="0" err="1"/>
              <a:t>Syst</a:t>
            </a:r>
            <a:r>
              <a:rPr lang="en-US" sz="3733" i="1" dirty="0"/>
              <a:t> </a:t>
            </a:r>
            <a:r>
              <a:rPr lang="en-US" sz="3733" i="1" dirty="0" err="1"/>
              <a:t>Neurosci</a:t>
            </a:r>
            <a:r>
              <a:rPr lang="en-US" sz="3733" dirty="0"/>
              <a:t>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509" y="1030338"/>
            <a:ext cx="1779783" cy="2093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019" y="1021064"/>
            <a:ext cx="1785644" cy="2100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6507" y="3047761"/>
            <a:ext cx="1779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Charlie </a:t>
            </a:r>
            <a:r>
              <a:rPr lang="en-US" sz="3200" dirty="0" err="1"/>
              <a:t>Giattino</a:t>
            </a:r>
            <a:r>
              <a:rPr lang="en-US" sz="3200" dirty="0"/>
              <a:t>, PhD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63019" y="3047761"/>
            <a:ext cx="2224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Marty </a:t>
            </a:r>
            <a:r>
              <a:rPr lang="en-US" sz="3200" dirty="0" err="1"/>
              <a:t>Woldorff</a:t>
            </a:r>
            <a:r>
              <a:rPr lang="en-US" sz="3200" dirty="0"/>
              <a:t>, PhD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" y="1498600"/>
            <a:ext cx="46160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32 channel EEG Recordings in 15 patients; </a:t>
            </a:r>
          </a:p>
          <a:p>
            <a:r>
              <a:rPr lang="en-US" sz="4400" dirty="0"/>
              <a:t>BIS EEG recordings in 35 patients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57" y="0"/>
            <a:ext cx="12192000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3" dirty="0">
                <a:latin typeface="+mj-lt"/>
                <a:cs typeface="Arial" panose="020B0604020202020204" pitchFamily="34" charset="0"/>
              </a:rPr>
              <a:t>III. Using EEG to Identify Delirium, Cognitive Impairment </a:t>
            </a:r>
          </a:p>
        </p:txBody>
      </p:sp>
    </p:spTree>
    <p:extLst>
      <p:ext uri="{BB962C8B-B14F-4D97-AF65-F5344CB8AC3E}">
        <p14:creationId xmlns:p14="http://schemas.microsoft.com/office/powerpoint/2010/main" val="3151009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58344" y="960198"/>
            <a:ext cx="10736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4000" u="sng" dirty="0">
                <a:latin typeface="Calibri"/>
              </a:rPr>
              <a:t>Baseline Characteristics	 	(N=15 patients)</a:t>
            </a:r>
          </a:p>
          <a:p>
            <a:pPr defTabSz="457189"/>
            <a:r>
              <a:rPr lang="en-US" sz="4000" dirty="0">
                <a:latin typeface="Calibri"/>
              </a:rPr>
              <a:t>Age 											69 (5.5)</a:t>
            </a:r>
          </a:p>
          <a:p>
            <a:pPr defTabSz="457189"/>
            <a:r>
              <a:rPr lang="en-US" sz="4000" dirty="0">
                <a:latin typeface="Calibri"/>
              </a:rPr>
              <a:t>Sex 											8 Male, 7 Female </a:t>
            </a:r>
          </a:p>
          <a:p>
            <a:pPr defTabSz="457189"/>
            <a:r>
              <a:rPr lang="en-US" sz="4000" dirty="0">
                <a:latin typeface="Calibri"/>
              </a:rPr>
              <a:t>Surgery Length (min)			285 (110)</a:t>
            </a:r>
          </a:p>
          <a:p>
            <a:pPr defTabSz="457189"/>
            <a:r>
              <a:rPr lang="en-US" sz="4000" dirty="0">
                <a:latin typeface="Calibri"/>
              </a:rPr>
              <a:t>ASA Status 							ASA 3-15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8402" y="6273801"/>
            <a:ext cx="8432799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333" dirty="0">
                <a:latin typeface="Calibri"/>
              </a:rPr>
              <a:t>-</a:t>
            </a:r>
            <a:r>
              <a:rPr lang="en-US" sz="3333" dirty="0" err="1">
                <a:latin typeface="Calibri"/>
              </a:rPr>
              <a:t>Giattino</a:t>
            </a:r>
            <a:r>
              <a:rPr lang="en-US" sz="3333" dirty="0">
                <a:latin typeface="Calibri"/>
              </a:rPr>
              <a:t> et al, </a:t>
            </a:r>
            <a:r>
              <a:rPr lang="en-US" sz="3333" i="1" dirty="0">
                <a:latin typeface="Calibri"/>
              </a:rPr>
              <a:t>Front </a:t>
            </a:r>
            <a:r>
              <a:rPr lang="en-US" sz="3333" i="1" dirty="0" err="1">
                <a:latin typeface="Calibri"/>
              </a:rPr>
              <a:t>Syst</a:t>
            </a:r>
            <a:r>
              <a:rPr lang="en-US" sz="3333" i="1" dirty="0">
                <a:latin typeface="Calibri"/>
              </a:rPr>
              <a:t> </a:t>
            </a:r>
            <a:r>
              <a:rPr lang="en-US" sz="3333" i="1" dirty="0" err="1">
                <a:latin typeface="Calibri"/>
              </a:rPr>
              <a:t>Neurosci</a:t>
            </a:r>
            <a:r>
              <a:rPr lang="en-US" sz="3333" dirty="0">
                <a:latin typeface="Calibri"/>
              </a:rPr>
              <a:t>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84081"/>
            <a:ext cx="12395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II. Can EEG Can Substitute for </a:t>
            </a:r>
            <a:r>
              <a:rPr lang="en-US" sz="4267" dirty="0" err="1"/>
              <a:t>Preop</a:t>
            </a:r>
            <a:r>
              <a:rPr lang="en-US" sz="4267" dirty="0"/>
              <a:t> Cognitive Testing?</a:t>
            </a:r>
          </a:p>
        </p:txBody>
      </p:sp>
    </p:spTree>
    <p:extLst>
      <p:ext uri="{BB962C8B-B14F-4D97-AF65-F5344CB8AC3E}">
        <p14:creationId xmlns:p14="http://schemas.microsoft.com/office/powerpoint/2010/main" val="155981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990601"/>
            <a:ext cx="11746352" cy="4948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6334781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800" dirty="0">
                <a:latin typeface="Calibri"/>
              </a:rPr>
              <a:t>-</a:t>
            </a:r>
            <a:r>
              <a:rPr lang="en-US" sz="2800" dirty="0" err="1">
                <a:latin typeface="Calibri"/>
              </a:rPr>
              <a:t>Giattino</a:t>
            </a:r>
            <a:r>
              <a:rPr lang="en-US" sz="2800" dirty="0">
                <a:latin typeface="Calibri"/>
              </a:rPr>
              <a:t> et al, </a:t>
            </a:r>
            <a:r>
              <a:rPr lang="en-US" sz="2800" i="1" dirty="0">
                <a:latin typeface="Calibri"/>
              </a:rPr>
              <a:t>Front </a:t>
            </a:r>
            <a:r>
              <a:rPr lang="en-US" sz="2800" i="1" dirty="0" err="1">
                <a:latin typeface="Calibri"/>
              </a:rPr>
              <a:t>Syst</a:t>
            </a:r>
            <a:r>
              <a:rPr lang="en-US" sz="2800" i="1" dirty="0">
                <a:latin typeface="Calibri"/>
              </a:rPr>
              <a:t> </a:t>
            </a:r>
            <a:r>
              <a:rPr lang="en-US" sz="2800" i="1" dirty="0" err="1">
                <a:latin typeface="Calibri"/>
              </a:rPr>
              <a:t>Neurosci</a:t>
            </a:r>
            <a:r>
              <a:rPr lang="en-US" sz="2800" dirty="0">
                <a:latin typeface="Calibri"/>
              </a:rPr>
              <a:t>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2819"/>
            <a:ext cx="1239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Can EEG Can Substitute for </a:t>
            </a:r>
            <a:r>
              <a:rPr lang="en-US" sz="4400" b="1" dirty="0" err="1"/>
              <a:t>Preop</a:t>
            </a:r>
            <a:r>
              <a:rPr lang="en-US" sz="4400" b="1" dirty="0"/>
              <a:t> Cognitive Testing?</a:t>
            </a:r>
          </a:p>
        </p:txBody>
      </p:sp>
    </p:spTree>
    <p:extLst>
      <p:ext uri="{BB962C8B-B14F-4D97-AF65-F5344CB8AC3E}">
        <p14:creationId xmlns:p14="http://schemas.microsoft.com/office/powerpoint/2010/main" val="214703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293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4267" dirty="0">
                <a:latin typeface="Calibri"/>
              </a:rPr>
              <a:t>EEG Alpha Power Depends on </a:t>
            </a:r>
            <a:r>
              <a:rPr lang="en-US" sz="4267" dirty="0" err="1">
                <a:latin typeface="Calibri"/>
              </a:rPr>
              <a:t>Preop</a:t>
            </a:r>
            <a:r>
              <a:rPr lang="en-US" sz="4267" dirty="0">
                <a:latin typeface="Calibri"/>
              </a:rPr>
              <a:t> Cognitive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8328" y="637540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800" dirty="0">
                <a:latin typeface="Calibri"/>
              </a:rPr>
              <a:t>-</a:t>
            </a:r>
            <a:r>
              <a:rPr lang="en-US" sz="2800" dirty="0" err="1">
                <a:latin typeface="Calibri"/>
              </a:rPr>
              <a:t>Giattino</a:t>
            </a:r>
            <a:r>
              <a:rPr lang="en-US" sz="2800" dirty="0">
                <a:latin typeface="Calibri"/>
              </a:rPr>
              <a:t> et al, </a:t>
            </a:r>
            <a:r>
              <a:rPr lang="en-US" sz="2800" i="1" dirty="0">
                <a:latin typeface="Calibri"/>
              </a:rPr>
              <a:t>Front </a:t>
            </a:r>
            <a:r>
              <a:rPr lang="en-US" sz="2800" i="1" dirty="0" err="1">
                <a:latin typeface="Calibri"/>
              </a:rPr>
              <a:t>Syst</a:t>
            </a:r>
            <a:r>
              <a:rPr lang="en-US" sz="2800" i="1" dirty="0">
                <a:latin typeface="Calibri"/>
              </a:rPr>
              <a:t> </a:t>
            </a:r>
            <a:r>
              <a:rPr lang="en-US" sz="2800" i="1" dirty="0" err="1">
                <a:latin typeface="Calibri"/>
              </a:rPr>
              <a:t>Neurosci</a:t>
            </a:r>
            <a:r>
              <a:rPr lang="en-US" sz="2800" dirty="0">
                <a:latin typeface="Calibri"/>
              </a:rPr>
              <a:t>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876594"/>
            <a:ext cx="11060145" cy="3974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798458"/>
            <a:ext cx="412887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733" dirty="0">
                <a:latin typeface="Calibri"/>
              </a:rPr>
              <a:t>Poor Preoperative Cognitive Function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4001" y="4798458"/>
            <a:ext cx="477960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733" dirty="0">
                <a:latin typeface="Calibri"/>
              </a:rPr>
              <a:t>Good Preoperative Cognitive Function</a:t>
            </a:r>
          </a:p>
        </p:txBody>
      </p:sp>
    </p:spTree>
    <p:extLst>
      <p:ext uri="{BB962C8B-B14F-4D97-AF65-F5344CB8AC3E}">
        <p14:creationId xmlns:p14="http://schemas.microsoft.com/office/powerpoint/2010/main" val="1162380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But Are there Monocytes in the Human CNS Postop?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3334" y="5791201"/>
            <a:ext cx="8136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CSF cell conc. = 12,654 +/- 1631 cells/10 ml (1.2 cells/</a:t>
            </a:r>
            <a:r>
              <a:rPr lang="en-US" sz="3000" dirty="0" err="1"/>
              <a:t>uL</a:t>
            </a:r>
            <a:r>
              <a:rPr lang="en-US" sz="3000" dirty="0"/>
              <a:t>)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93334" y="685800"/>
            <a:ext cx="3869266" cy="4495800"/>
            <a:chOff x="169334" y="685800"/>
            <a:chExt cx="3869266" cy="4495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58" b="20000"/>
            <a:stretch/>
          </p:blipFill>
          <p:spPr>
            <a:xfrm>
              <a:off x="169334" y="685800"/>
              <a:ext cx="3869266" cy="3962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6" t="80000" r="34423" b="9231"/>
            <a:stretch/>
          </p:blipFill>
          <p:spPr>
            <a:xfrm>
              <a:off x="609600" y="4648200"/>
              <a:ext cx="3276600" cy="5334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562600" y="685800"/>
            <a:ext cx="4936066" cy="4495800"/>
            <a:chOff x="4038600" y="685800"/>
            <a:chExt cx="4936066" cy="4495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42" b="20000"/>
            <a:stretch/>
          </p:blipFill>
          <p:spPr>
            <a:xfrm>
              <a:off x="4038600" y="685800"/>
              <a:ext cx="4936066" cy="3962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6" t="80000" r="34423" b="9231"/>
            <a:stretch/>
          </p:blipFill>
          <p:spPr>
            <a:xfrm>
              <a:off x="4572000" y="4648200"/>
              <a:ext cx="32766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6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1" y="685801"/>
          <a:ext cx="4553607" cy="5544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207">
                  <a:extLst>
                    <a:ext uri="{9D8B030D-6E8A-4147-A177-3AD203B41FA5}">
                      <a16:colId xmlns:a16="http://schemas.microsoft.com/office/drawing/2014/main" val="784493794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6683250"/>
                    </a:ext>
                  </a:extLst>
                </a:gridCol>
              </a:tblGrid>
              <a:tr h="855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Zombie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Viability, dead cell marker; live cell membranes exclude this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</a:rPr>
                        <a:t>fluorochrome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644306"/>
                  </a:ext>
                </a:extLst>
              </a:tr>
              <a:tr h="565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CD235a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Glycophorin</a:t>
                      </a:r>
                      <a:r>
                        <a:rPr lang="en-US" sz="1800" dirty="0">
                          <a:effectLst/>
                        </a:rPr>
                        <a:t> A, Erythrocyte </a:t>
                      </a:r>
                      <a:r>
                        <a:rPr lang="en-US" sz="1800" dirty="0" err="1">
                          <a:effectLst/>
                        </a:rPr>
                        <a:t>sialoglycoprotein</a:t>
                      </a:r>
                      <a:r>
                        <a:rPr lang="en-US" sz="1800" dirty="0">
                          <a:effectLst/>
                        </a:rPr>
                        <a:t>, RBC marker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2200184493"/>
                  </a:ext>
                </a:extLst>
              </a:tr>
              <a:tr h="855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CD45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Receptor Protein Tyrosine Phosphatase, Pan-leukocyte Marker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618002956"/>
                  </a:ext>
                </a:extLst>
              </a:tr>
              <a:tr h="732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Co-receptor for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T Cell Receptor, T cell Marker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2695988113"/>
                  </a:ext>
                </a:extLst>
              </a:tr>
              <a:tr h="855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Co-receptor for T Cell Receptor, binds MHC Class II, Helper T cell Marker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423835526"/>
                  </a:ext>
                </a:extLst>
              </a:tr>
              <a:tr h="677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CD56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Homophilic</a:t>
                      </a:r>
                      <a:r>
                        <a:rPr lang="en-US" sz="1800" dirty="0">
                          <a:effectLst/>
                        </a:rPr>
                        <a:t> Binding Glycoprotein, NK Cell Marker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2226604216"/>
                  </a:ext>
                </a:extLst>
              </a:tr>
              <a:tr h="981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CD14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LPS Co-receptor, a “classical” monocyte marker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398170746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248400" y="749881"/>
          <a:ext cx="4419600" cy="4741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150269671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130928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CD16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</a:rPr>
                        <a:t>Fc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receptor-III (low affinity IgG receptor); “non-classical” monocyte marker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823454"/>
                  </a:ext>
                </a:extLst>
              </a:tr>
              <a:tr h="836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CD163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Scavenger receptor for </a:t>
                      </a:r>
                      <a:r>
                        <a:rPr lang="en-US" sz="1800" dirty="0" err="1">
                          <a:effectLst/>
                        </a:rPr>
                        <a:t>haptoglobin</a:t>
                      </a:r>
                      <a:r>
                        <a:rPr lang="en-US" sz="1800" dirty="0">
                          <a:effectLst/>
                        </a:rPr>
                        <a:t>-hemoglobin, expressed by monocytes/macrophages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3509791624"/>
                  </a:ext>
                </a:extLst>
              </a:tr>
              <a:tr h="836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CD192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Monocyte chemoattractant protein-1 (MCP-1) Receptor, expressed by monocytes/macrophages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416601937"/>
                  </a:ext>
                </a:extLst>
              </a:tr>
              <a:tr h="1120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CD206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C-type lectin receptor; expressed by monocytes/macrophages, immature dendritic cells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4147440920"/>
                  </a:ext>
                </a:extLst>
              </a:tr>
              <a:tr h="972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HLA-DR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MHC Class II receptor, expressed on B cells, monocytes/macrophages, and dendritic cells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39" marR="48639" marT="0" marB="0"/>
                </a:tc>
                <a:extLst>
                  <a:ext uri="{0D108BD9-81ED-4DB2-BD59-A6C34878D82A}">
                    <a16:rowId xmlns:a16="http://schemas.microsoft.com/office/drawing/2014/main" val="13960600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13472" y="-133230"/>
            <a:ext cx="1017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INTUIT Flow Cytometry Panel Markers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799" y="6400800"/>
            <a:ext cx="7745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-Berger M et al, </a:t>
            </a:r>
            <a:r>
              <a:rPr lang="en-US" sz="2800" i="1" dirty="0" err="1"/>
              <a:t>Anesth</a:t>
            </a:r>
            <a:r>
              <a:rPr lang="en-US" sz="2800" i="1" dirty="0"/>
              <a:t> &amp; Analgesia</a:t>
            </a:r>
            <a:r>
              <a:rPr lang="en-US" sz="28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17853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45833"/>
          <a:stretch/>
        </p:blipFill>
        <p:spPr>
          <a:xfrm>
            <a:off x="2442087" y="638787"/>
            <a:ext cx="4953000" cy="566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8" t="38992" b="37821"/>
          <a:stretch/>
        </p:blipFill>
        <p:spPr>
          <a:xfrm>
            <a:off x="7543800" y="3568106"/>
            <a:ext cx="17526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084" y="4470539"/>
            <a:ext cx="2402032" cy="591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52400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Postoperative CSF Monocyte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17" y="646332"/>
            <a:ext cx="1362075" cy="1738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7693" b="30340"/>
          <a:stretch/>
        </p:blipFill>
        <p:spPr>
          <a:xfrm>
            <a:off x="9205816" y="638788"/>
            <a:ext cx="1447800" cy="17494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06016" y="2354760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Dr. David Murdoch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5816" y="2362201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Dr. Kent Weinhold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7174" y="6451583"/>
            <a:ext cx="7745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-Berger M et al, </a:t>
            </a:r>
            <a:r>
              <a:rPr lang="en-US" sz="2800" i="1" dirty="0" err="1"/>
              <a:t>Anesth</a:t>
            </a:r>
            <a:r>
              <a:rPr lang="en-US" sz="2800" i="1" dirty="0"/>
              <a:t> &amp; Analgesia</a:t>
            </a:r>
            <a:r>
              <a:rPr lang="en-US" sz="28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974760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47428" y="3079403"/>
            <a:ext cx="4343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	Mean 		Fluorescence 	Intensity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8888" r="20001" b="8519"/>
          <a:stretch/>
        </p:blipFill>
        <p:spPr>
          <a:xfrm>
            <a:off x="2908996" y="1600200"/>
            <a:ext cx="7357188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0" y="3962401"/>
            <a:ext cx="2265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(N= 5 per group)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Postop CSF Monocyte MCP-1 Receptor Changes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21770" y="4558605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P=0.03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0853" y="6400800"/>
            <a:ext cx="6280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-Berger M et al, </a:t>
            </a:r>
            <a:r>
              <a:rPr lang="en-US" sz="2800" i="1" dirty="0" err="1"/>
              <a:t>Anesth</a:t>
            </a:r>
            <a:r>
              <a:rPr lang="en-US" sz="2800" i="1" dirty="0"/>
              <a:t> &amp; Analgesia</a:t>
            </a:r>
            <a:r>
              <a:rPr lang="en-US" sz="28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24939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Outline: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6543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dirty="0"/>
              <a:t>What is translational research? Why is human translational delirium research important? </a:t>
            </a:r>
          </a:p>
          <a:p>
            <a:endParaRPr lang="en-US" sz="3200" dirty="0"/>
          </a:p>
          <a:p>
            <a:pPr marL="342900" indent="-342900">
              <a:buAutoNum type="arabicParenR" startAt="2"/>
            </a:pPr>
            <a:r>
              <a:rPr lang="en-US" sz="3200" dirty="0"/>
              <a:t>Examples- MADCO-PC, INTUIT, MARBLE studies</a:t>
            </a:r>
          </a:p>
          <a:p>
            <a:endParaRPr lang="en-US" sz="3200" dirty="0"/>
          </a:p>
          <a:p>
            <a:r>
              <a:rPr lang="en-US" sz="3200" dirty="0"/>
              <a:t>3) Challenges &amp; Solutions</a:t>
            </a:r>
          </a:p>
          <a:p>
            <a:endParaRPr lang="en-US" sz="3200" dirty="0"/>
          </a:p>
          <a:p>
            <a:r>
              <a:rPr lang="en-US" sz="3200" dirty="0"/>
              <a:t>4) Conclusions</a:t>
            </a:r>
          </a:p>
        </p:txBody>
      </p:sp>
    </p:spTree>
    <p:extLst>
      <p:ext uri="{BB962C8B-B14F-4D97-AF65-F5344CB8AC3E}">
        <p14:creationId xmlns:p14="http://schemas.microsoft.com/office/powerpoint/2010/main" val="634596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/>
              <a:t>I</a:t>
            </a:r>
            <a:r>
              <a:rPr lang="en-US" sz="3000" dirty="0"/>
              <a:t>nvestigating </a:t>
            </a:r>
            <a:r>
              <a:rPr lang="en-US" sz="3000" b="1" u="sng" dirty="0" err="1"/>
              <a:t>N</a:t>
            </a:r>
            <a:r>
              <a:rPr lang="en-US" sz="3000" dirty="0" err="1"/>
              <a:t>euroinflamma</a:t>
            </a:r>
            <a:r>
              <a:rPr lang="en-US" sz="3000" b="1" u="sng" dirty="0" err="1"/>
              <a:t>T</a:t>
            </a:r>
            <a:r>
              <a:rPr lang="en-US" sz="3000" dirty="0" err="1"/>
              <a:t>ion</a:t>
            </a:r>
            <a:r>
              <a:rPr lang="en-US" sz="3000" dirty="0"/>
              <a:t> </a:t>
            </a:r>
            <a:r>
              <a:rPr lang="en-US" sz="3000" b="1" u="sng" dirty="0" err="1"/>
              <a:t>U</a:t>
            </a:r>
            <a:r>
              <a:rPr lang="en-US" sz="3000" dirty="0" err="1"/>
              <a:t>nderly</a:t>
            </a:r>
            <a:r>
              <a:rPr lang="en-US" sz="3000" b="1" u="sng" dirty="0" err="1"/>
              <a:t>I</a:t>
            </a:r>
            <a:r>
              <a:rPr lang="en-US" sz="3000" dirty="0" err="1"/>
              <a:t>ng</a:t>
            </a:r>
            <a:r>
              <a:rPr lang="en-US" sz="3000" dirty="0"/>
              <a:t> postoperative brain </a:t>
            </a:r>
            <a:r>
              <a:rPr lang="en-US" sz="3000" dirty="0" err="1"/>
              <a:t>connec</a:t>
            </a:r>
            <a:r>
              <a:rPr lang="en-US" sz="3000" b="1" u="sng" dirty="0" err="1"/>
              <a:t>T</a:t>
            </a:r>
            <a:r>
              <a:rPr lang="en-US" sz="3000" dirty="0" err="1"/>
              <a:t>ivity</a:t>
            </a:r>
            <a:r>
              <a:rPr lang="en-US" sz="3000" dirty="0"/>
              <a:t> Changes, POCD, delirium in older adults (</a:t>
            </a:r>
            <a:r>
              <a:rPr lang="en-US" sz="3000" u="sng" dirty="0"/>
              <a:t>INTUIT</a:t>
            </a:r>
            <a:r>
              <a:rPr lang="en-US" sz="3000" dirty="0"/>
              <a:t> study)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600201"/>
            <a:ext cx="5791200" cy="4480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401961" y="6334422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-Berger M et al, </a:t>
            </a:r>
            <a:r>
              <a:rPr lang="en-US" sz="2800" i="1" dirty="0"/>
              <a:t>J </a:t>
            </a:r>
            <a:r>
              <a:rPr lang="en-US" sz="2800" i="1" dirty="0" err="1"/>
              <a:t>Amer</a:t>
            </a:r>
            <a:r>
              <a:rPr lang="en-US" sz="2800" i="1" dirty="0"/>
              <a:t> </a:t>
            </a:r>
            <a:r>
              <a:rPr lang="en-US" sz="2800" i="1" dirty="0" err="1"/>
              <a:t>Ger</a:t>
            </a:r>
            <a:r>
              <a:rPr lang="en-US" sz="2800" i="1" dirty="0"/>
              <a:t> </a:t>
            </a:r>
            <a:r>
              <a:rPr lang="en-US" sz="2800" i="1" dirty="0" err="1"/>
              <a:t>Soc</a:t>
            </a:r>
            <a:r>
              <a:rPr lang="en-US" sz="28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563121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76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II) Translational Human Delirium Study Examples- INTUIT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698"/>
            <a:ext cx="12192000" cy="32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40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1" y="-9832"/>
            <a:ext cx="1066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Overall LP Complication Rates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551" y="990601"/>
            <a:ext cx="8360199" cy="4841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7550" y="5943601"/>
            <a:ext cx="779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-Nobuhara C et al, </a:t>
            </a:r>
            <a:r>
              <a:rPr lang="en-US" sz="2400" i="1" dirty="0"/>
              <a:t>J Neurology, </a:t>
            </a:r>
            <a:r>
              <a:rPr lang="en-US" sz="24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39278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1" y="-9832"/>
            <a:ext cx="1066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Overall LP Complication Rates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14084"/>
            <a:ext cx="5791200" cy="5899320"/>
          </a:xfrm>
          <a:prstGeom prst="rect">
            <a:avLst/>
          </a:prstGeom>
        </p:spPr>
      </p:pic>
      <p:pic>
        <p:nvPicPr>
          <p:cNvPr id="7" name="Picture 14" descr="Chloe Nobuha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7239" r="20003" b="20445"/>
          <a:stretch/>
        </p:blipFill>
        <p:spPr bwMode="auto">
          <a:xfrm>
            <a:off x="9303419" y="1219201"/>
            <a:ext cx="1165947" cy="15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67800" y="2895600"/>
            <a:ext cx="16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Nobuhara C et al, </a:t>
            </a:r>
            <a:r>
              <a:rPr lang="en-US" sz="2200" i="1" dirty="0"/>
              <a:t>J Neurology, </a:t>
            </a:r>
            <a:r>
              <a:rPr lang="en-US" sz="22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71835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MARBLE- </a:t>
            </a:r>
            <a:r>
              <a:rPr lang="en-US" sz="3200" b="1" u="sng" dirty="0"/>
              <a:t>M</a:t>
            </a:r>
            <a:r>
              <a:rPr lang="en-US" sz="3200" dirty="0"/>
              <a:t>odulating</a:t>
            </a:r>
            <a:r>
              <a:rPr lang="en-US" sz="3200" b="1" dirty="0"/>
              <a:t> </a:t>
            </a:r>
            <a:r>
              <a:rPr lang="en-US" sz="3200" b="1" u="sng" dirty="0" err="1"/>
              <a:t>A</a:t>
            </a:r>
            <a:r>
              <a:rPr lang="en-US" sz="3200" dirty="0" err="1"/>
              <a:t>poE</a:t>
            </a:r>
            <a:r>
              <a:rPr lang="en-US" sz="3200" b="1" dirty="0"/>
              <a:t> </a:t>
            </a:r>
            <a:r>
              <a:rPr lang="en-US" sz="3200" dirty="0" err="1"/>
              <a:t>signalling</a:t>
            </a:r>
            <a:r>
              <a:rPr lang="en-US" sz="3200" dirty="0"/>
              <a:t> to </a:t>
            </a:r>
            <a:r>
              <a:rPr lang="en-US" sz="3200" b="1" u="sng" dirty="0"/>
              <a:t>R</a:t>
            </a:r>
            <a:r>
              <a:rPr lang="en-US" sz="3200" dirty="0"/>
              <a:t>educe</a:t>
            </a:r>
            <a:r>
              <a:rPr lang="en-US" sz="3200" b="1" dirty="0"/>
              <a:t> </a:t>
            </a:r>
            <a:r>
              <a:rPr lang="en-US" sz="3200" b="1" u="sng" dirty="0"/>
              <a:t>B</a:t>
            </a:r>
            <a:r>
              <a:rPr lang="en-US" sz="3200" dirty="0"/>
              <a:t>rain</a:t>
            </a:r>
            <a:r>
              <a:rPr lang="en-US" sz="3200" b="1" dirty="0"/>
              <a:t> </a:t>
            </a:r>
            <a:r>
              <a:rPr lang="en-US" sz="3200" dirty="0"/>
              <a:t>inflammation</a:t>
            </a:r>
            <a:r>
              <a:rPr lang="en-US" sz="3200" b="1" dirty="0"/>
              <a:t>, </a:t>
            </a:r>
            <a:r>
              <a:rPr lang="en-US" sz="3200" dirty="0" err="1"/>
              <a:t>de</a:t>
            </a:r>
            <a:r>
              <a:rPr lang="en-US" sz="3200" b="1" u="sng" dirty="0" err="1"/>
              <a:t>L</a:t>
            </a:r>
            <a:r>
              <a:rPr lang="en-US" sz="3200" dirty="0" err="1"/>
              <a:t>irium</a:t>
            </a:r>
            <a:r>
              <a:rPr lang="en-US" sz="3200" b="1" dirty="0"/>
              <a:t> </a:t>
            </a:r>
            <a:r>
              <a:rPr lang="en-US" sz="3200" dirty="0"/>
              <a:t>and </a:t>
            </a:r>
            <a:r>
              <a:rPr lang="en-US" sz="3200" dirty="0" err="1"/>
              <a:t>postop</a:t>
            </a:r>
            <a:r>
              <a:rPr lang="en-US" sz="3200" b="1" u="sng" dirty="0" err="1"/>
              <a:t>E</a:t>
            </a:r>
            <a:r>
              <a:rPr lang="en-US" sz="3200" dirty="0" err="1"/>
              <a:t>rative</a:t>
            </a:r>
            <a:r>
              <a:rPr lang="en-US" sz="3200" b="1" dirty="0"/>
              <a:t> </a:t>
            </a:r>
            <a:r>
              <a:rPr lang="en-US" sz="3200" dirty="0"/>
              <a:t>cognitive</a:t>
            </a:r>
            <a:r>
              <a:rPr lang="en-US" sz="3200" b="1" dirty="0"/>
              <a:t> </a:t>
            </a:r>
            <a:r>
              <a:rPr lang="en-US" sz="3200" dirty="0"/>
              <a:t>dysfunction</a:t>
            </a:r>
            <a:endParaRPr lang="en-US" sz="32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496961" y="2362201"/>
            <a:ext cx="9171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Randomized, Double-Blind, Placebo-Controlled trial in Duke surgical patients. 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524001" y="37338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Primary Outcome</a:t>
            </a:r>
            <a:r>
              <a:rPr lang="en-US" sz="2800" dirty="0"/>
              <a:t>: Safety (# of AEs)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6961" y="4674513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Secondary Outcomes</a:t>
            </a:r>
            <a:r>
              <a:rPr lang="en-US" sz="2800" dirty="0"/>
              <a:t>: </a:t>
            </a:r>
          </a:p>
          <a:p>
            <a:r>
              <a:rPr lang="en-US" sz="2800" dirty="0"/>
              <a:t>-Feasibility (# of doses given within interval)</a:t>
            </a:r>
          </a:p>
          <a:p>
            <a:r>
              <a:rPr lang="en-US" sz="2800" dirty="0"/>
              <a:t>-neuro-inflammatory measures</a:t>
            </a:r>
          </a:p>
          <a:p>
            <a:r>
              <a:rPr lang="en-US" sz="2800" dirty="0"/>
              <a:t>-Delirium, Cognitive Dysfunction</a:t>
            </a:r>
          </a:p>
        </p:txBody>
      </p:sp>
    </p:spTree>
    <p:extLst>
      <p:ext uri="{BB962C8B-B14F-4D97-AF65-F5344CB8AC3E}">
        <p14:creationId xmlns:p14="http://schemas.microsoft.com/office/powerpoint/2010/main" val="28233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961" y="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MARBLE- </a:t>
            </a:r>
            <a:r>
              <a:rPr lang="en-US" sz="3200" b="1" u="sng" dirty="0"/>
              <a:t>M</a:t>
            </a:r>
            <a:r>
              <a:rPr lang="en-US" sz="3200" dirty="0"/>
              <a:t>odulating</a:t>
            </a:r>
            <a:r>
              <a:rPr lang="en-US" sz="3200" b="1" dirty="0"/>
              <a:t> </a:t>
            </a:r>
            <a:r>
              <a:rPr lang="en-US" sz="3200" b="1" u="sng" dirty="0" err="1"/>
              <a:t>A</a:t>
            </a:r>
            <a:r>
              <a:rPr lang="en-US" sz="3200" dirty="0" err="1"/>
              <a:t>poE</a:t>
            </a:r>
            <a:r>
              <a:rPr lang="en-US" sz="3200" b="1" dirty="0"/>
              <a:t> </a:t>
            </a:r>
            <a:r>
              <a:rPr lang="en-US" sz="3200" dirty="0" err="1"/>
              <a:t>signalling</a:t>
            </a:r>
            <a:r>
              <a:rPr lang="en-US" sz="3200" dirty="0"/>
              <a:t> to </a:t>
            </a:r>
            <a:r>
              <a:rPr lang="en-US" sz="3200" b="1" u="sng" dirty="0"/>
              <a:t>R</a:t>
            </a:r>
            <a:r>
              <a:rPr lang="en-US" sz="3200" dirty="0"/>
              <a:t>educe</a:t>
            </a:r>
            <a:r>
              <a:rPr lang="en-US" sz="3200" b="1" dirty="0"/>
              <a:t> </a:t>
            </a:r>
            <a:r>
              <a:rPr lang="en-US" sz="3200" b="1" u="sng" dirty="0"/>
              <a:t>B</a:t>
            </a:r>
            <a:r>
              <a:rPr lang="en-US" sz="3200" dirty="0"/>
              <a:t>rain</a:t>
            </a:r>
            <a:r>
              <a:rPr lang="en-US" sz="3200" b="1" dirty="0"/>
              <a:t> </a:t>
            </a:r>
            <a:r>
              <a:rPr lang="en-US" sz="3200" dirty="0"/>
              <a:t>inflammation</a:t>
            </a:r>
            <a:r>
              <a:rPr lang="en-US" sz="3200" b="1" dirty="0"/>
              <a:t>, </a:t>
            </a:r>
            <a:r>
              <a:rPr lang="en-US" sz="3200" dirty="0" err="1"/>
              <a:t>de</a:t>
            </a:r>
            <a:r>
              <a:rPr lang="en-US" sz="3200" b="1" u="sng" dirty="0" err="1"/>
              <a:t>L</a:t>
            </a:r>
            <a:r>
              <a:rPr lang="en-US" sz="3200" dirty="0" err="1"/>
              <a:t>irium</a:t>
            </a:r>
            <a:r>
              <a:rPr lang="en-US" sz="3200" b="1" dirty="0"/>
              <a:t> </a:t>
            </a:r>
            <a:r>
              <a:rPr lang="en-US" sz="3200" dirty="0"/>
              <a:t>and </a:t>
            </a:r>
            <a:r>
              <a:rPr lang="en-US" sz="3200" dirty="0" err="1"/>
              <a:t>postop</a:t>
            </a:r>
            <a:r>
              <a:rPr lang="en-US" sz="3200" b="1" u="sng" dirty="0" err="1"/>
              <a:t>E</a:t>
            </a:r>
            <a:r>
              <a:rPr lang="en-US" sz="3200" dirty="0" err="1"/>
              <a:t>rative</a:t>
            </a:r>
            <a:r>
              <a:rPr lang="en-US" sz="3200" b="1" dirty="0"/>
              <a:t> </a:t>
            </a:r>
            <a:r>
              <a:rPr lang="en-US" sz="3200" dirty="0"/>
              <a:t>cognitive</a:t>
            </a:r>
            <a:r>
              <a:rPr lang="en-US" sz="3200" b="1" dirty="0"/>
              <a:t> </a:t>
            </a:r>
            <a:r>
              <a:rPr lang="en-US" sz="3200" dirty="0"/>
              <a:t>dysfunction</a:t>
            </a:r>
            <a:endParaRPr lang="en-US" sz="32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496962" y="2945231"/>
            <a:ext cx="42180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Inclusion Criteria</a:t>
            </a:r>
          </a:p>
          <a:p>
            <a:r>
              <a:rPr lang="en-US" sz="2800" dirty="0"/>
              <a:t>1. Age &gt; or = 60</a:t>
            </a:r>
          </a:p>
          <a:p>
            <a:r>
              <a:rPr lang="en-US" sz="2800" dirty="0"/>
              <a:t>2. English Speaking</a:t>
            </a:r>
          </a:p>
          <a:p>
            <a:r>
              <a:rPr lang="en-US" sz="2800" dirty="0"/>
              <a:t>3. Surgery Scheduled for &gt;2 </a:t>
            </a:r>
            <a:r>
              <a:rPr lang="en-US" sz="2800" dirty="0" err="1"/>
              <a:t>hrs</a:t>
            </a:r>
            <a:endParaRPr lang="en-US" sz="2800" dirty="0"/>
          </a:p>
          <a:p>
            <a:r>
              <a:rPr lang="en-US" sz="2800" dirty="0"/>
              <a:t>4. Planned overnight hospital admission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2945230"/>
            <a:ext cx="457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Exclusion Criteria</a:t>
            </a:r>
          </a:p>
          <a:p>
            <a:r>
              <a:rPr lang="en-US" sz="2800" dirty="0"/>
              <a:t>1. Prison Inmates</a:t>
            </a:r>
          </a:p>
          <a:p>
            <a:r>
              <a:rPr lang="en-US" sz="2800" dirty="0"/>
              <a:t>2.Planned Chemotherapy prior to 6 </a:t>
            </a:r>
            <a:r>
              <a:rPr lang="en-US" sz="2800" dirty="0" err="1"/>
              <a:t>wk</a:t>
            </a:r>
            <a:r>
              <a:rPr lang="en-US" sz="2800" dirty="0"/>
              <a:t> postop visit</a:t>
            </a:r>
          </a:p>
          <a:p>
            <a:r>
              <a:rPr lang="en-US" sz="2800" dirty="0"/>
              <a:t>3. Unable to undergo Lumbar Punctures</a:t>
            </a:r>
          </a:p>
          <a:p>
            <a:r>
              <a:rPr lang="en-US" sz="2800" dirty="0"/>
              <a:t>4. Major Head Trauma between </a:t>
            </a:r>
            <a:r>
              <a:rPr lang="en-US" sz="2800" dirty="0" err="1"/>
              <a:t>preop</a:t>
            </a:r>
            <a:r>
              <a:rPr lang="en-US" sz="2800" dirty="0"/>
              <a:t>, 6 </a:t>
            </a:r>
            <a:r>
              <a:rPr lang="en-US" sz="2800" dirty="0" err="1"/>
              <a:t>wk</a:t>
            </a:r>
            <a:r>
              <a:rPr lang="en-US" sz="2800" dirty="0"/>
              <a:t> postop visits 	</a:t>
            </a:r>
          </a:p>
        </p:txBody>
      </p:sp>
    </p:spTree>
    <p:extLst>
      <p:ext uri="{BB962C8B-B14F-4D97-AF65-F5344CB8AC3E}">
        <p14:creationId xmlns:p14="http://schemas.microsoft.com/office/powerpoint/2010/main" val="6105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AC2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AC2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AC2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961" y="1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is </a:t>
            </a:r>
            <a:r>
              <a:rPr lang="en-US" sz="3200" b="1" dirty="0" err="1"/>
              <a:t>ApoE</a:t>
            </a:r>
            <a:r>
              <a:rPr lang="en-US" sz="3200" b="1" dirty="0"/>
              <a:t>? </a:t>
            </a:r>
            <a:endParaRPr lang="en-US" sz="3200" u="sng" dirty="0"/>
          </a:p>
        </p:txBody>
      </p:sp>
      <p:pic>
        <p:nvPicPr>
          <p:cNvPr id="1026" name="Picture 2" descr="PBB Protein APO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2400" r="793" b="21600"/>
          <a:stretch/>
        </p:blipFill>
        <p:spPr bwMode="auto">
          <a:xfrm>
            <a:off x="6157451" y="826236"/>
            <a:ext cx="4457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4391" y="1036352"/>
            <a:ext cx="45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-main cholesterol transport protein in the brain, produced by astrocytes, carries cholesterol to neurons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9084" y="3581400"/>
            <a:ext cx="891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-has 3 allelic variants, 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2, 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3, 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4817289"/>
            <a:ext cx="891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-ApoE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4 homozygotes have a 10-30x fold increase in Alzheimer’s disease risk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4199344"/>
            <a:ext cx="891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-ApoE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4 has an allele frequency of 14%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5174" y="5749273"/>
            <a:ext cx="8241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-ApoE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4 is the </a:t>
            </a:r>
            <a:r>
              <a:rPr lang="en-US" sz="2800" u="sng" dirty="0"/>
              <a:t>most common genetic risk factor</a:t>
            </a:r>
            <a:r>
              <a:rPr lang="en-US" sz="2800" dirty="0"/>
              <a:t> for late onset </a:t>
            </a:r>
            <a:r>
              <a:rPr lang="en-US" sz="2800" u="sng" dirty="0"/>
              <a:t>Alzheimer’s disease</a:t>
            </a:r>
          </a:p>
        </p:txBody>
      </p:sp>
    </p:spTree>
    <p:extLst>
      <p:ext uri="{BB962C8B-B14F-4D97-AF65-F5344CB8AC3E}">
        <p14:creationId xmlns:p14="http://schemas.microsoft.com/office/powerpoint/2010/main" val="35299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AC2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961" y="1"/>
            <a:ext cx="9067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Why study </a:t>
            </a:r>
            <a:r>
              <a:rPr lang="en-US" sz="3400" b="1" dirty="0" err="1"/>
              <a:t>ApoE</a:t>
            </a:r>
            <a:r>
              <a:rPr lang="en-US" sz="3400" b="1" dirty="0"/>
              <a:t> in surgical patients? </a:t>
            </a:r>
            <a:endParaRPr lang="en-US" sz="3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066801"/>
            <a:ext cx="891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-Leading hypothesis for why ApoE</a:t>
            </a:r>
            <a:r>
              <a:rPr lang="en-US" sz="2800" dirty="0">
                <a:latin typeface="Symbol" panose="05050102010706020507" pitchFamily="18" charset="2"/>
              </a:rPr>
              <a:t>e</a:t>
            </a:r>
            <a:r>
              <a:rPr lang="en-US" sz="2800" dirty="0"/>
              <a:t>4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Alzheimer’s is </a:t>
            </a:r>
            <a:r>
              <a:rPr lang="en-US" sz="2800" i="1" dirty="0"/>
              <a:t>via increased neuro-inflammation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9419" y="2286001"/>
            <a:ext cx="891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/>
              <a:t>Neuroinflammation</a:t>
            </a:r>
            <a:r>
              <a:rPr lang="en-US" sz="2800" dirty="0"/>
              <a:t> and other pathology takes decades to develop in Alzheimer’s disease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96961" y="3581401"/>
            <a:ext cx="891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-Yet, </a:t>
            </a:r>
            <a:r>
              <a:rPr lang="en-US" sz="2800" dirty="0" err="1"/>
              <a:t>neuroinflammation</a:t>
            </a:r>
            <a:r>
              <a:rPr lang="en-US" sz="2800" dirty="0"/>
              <a:t> occurs within 24 </a:t>
            </a:r>
            <a:r>
              <a:rPr lang="en-US" sz="2800" dirty="0" err="1"/>
              <a:t>hrs</a:t>
            </a:r>
            <a:r>
              <a:rPr lang="en-US" sz="2800" dirty="0"/>
              <a:t> after non-cardiac, non-neurologic surgery in older adults 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60579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-Berger M et al, </a:t>
            </a:r>
            <a:r>
              <a:rPr lang="en-US" sz="2400" i="1" dirty="0"/>
              <a:t>Front Immunology</a:t>
            </a:r>
            <a:r>
              <a:rPr lang="en-US" sz="2400" dirty="0"/>
              <a:t>, 2017</a:t>
            </a:r>
          </a:p>
          <a:p>
            <a:r>
              <a:rPr lang="en-US" sz="2400" dirty="0"/>
              <a:t>-Tang J et al, </a:t>
            </a:r>
            <a:r>
              <a:rPr lang="en-US" sz="2400" i="1" dirty="0"/>
              <a:t>Anesthesiology</a:t>
            </a:r>
            <a:r>
              <a:rPr lang="en-US" sz="2400" dirty="0"/>
              <a:t>, 2011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Buvanendran</a:t>
            </a:r>
            <a:r>
              <a:rPr lang="en-US" sz="2400" dirty="0"/>
              <a:t> et al, </a:t>
            </a:r>
            <a:r>
              <a:rPr lang="en-US" sz="2400" i="1" dirty="0"/>
              <a:t>Anesthesiology</a:t>
            </a:r>
            <a:r>
              <a:rPr lang="en-US" sz="240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21930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AC2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961" y="1"/>
            <a:ext cx="9067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Why study </a:t>
            </a:r>
            <a:r>
              <a:rPr lang="en-US" sz="3400" b="1" dirty="0" err="1"/>
              <a:t>ApoE</a:t>
            </a:r>
            <a:r>
              <a:rPr lang="en-US" sz="3400" b="1" dirty="0"/>
              <a:t> in surgical patients? </a:t>
            </a:r>
            <a:endParaRPr lang="en-US" sz="3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574390" y="4619886"/>
            <a:ext cx="891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-Postoperative </a:t>
            </a:r>
            <a:r>
              <a:rPr lang="en-US" sz="2800" dirty="0" err="1"/>
              <a:t>neuroinflammation</a:t>
            </a:r>
            <a:r>
              <a:rPr lang="en-US" sz="2800" dirty="0"/>
              <a:t> is thought to play a causal role in postoperative delirium, cognitive dysfunction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995049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-Berger M et al, </a:t>
            </a:r>
            <a:r>
              <a:rPr lang="en-US" sz="2400" i="1" dirty="0"/>
              <a:t>JAGS</a:t>
            </a:r>
            <a:r>
              <a:rPr lang="en-US" sz="2400" dirty="0"/>
              <a:t>, 2019</a:t>
            </a:r>
          </a:p>
          <a:p>
            <a:r>
              <a:rPr lang="en-US" sz="2400" dirty="0"/>
              <a:t>-Berger M et al, </a:t>
            </a:r>
            <a:r>
              <a:rPr lang="en-US" sz="2400" i="1" dirty="0"/>
              <a:t>Anesthesiology</a:t>
            </a:r>
            <a:r>
              <a:rPr lang="en-US" sz="2400" dirty="0"/>
              <a:t>, 2018</a:t>
            </a:r>
          </a:p>
        </p:txBody>
      </p:sp>
      <p:pic>
        <p:nvPicPr>
          <p:cNvPr id="7" name="Chart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b="5208"/>
          <a:stretch/>
        </p:blipFill>
        <p:spPr bwMode="auto">
          <a:xfrm>
            <a:off x="3124200" y="789431"/>
            <a:ext cx="5595784" cy="375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6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665" y="3352801"/>
            <a:ext cx="9067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What is CN-105’s pharmacology, safety? </a:t>
            </a:r>
            <a:endParaRPr lang="en-US" sz="3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494504" y="906958"/>
            <a:ext cx="6506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-A five amino acid peptide from the receptor binding region of the APOEe4 protein, which blocks the interaction between APOEe4 and its receptor (LRP)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649361" y="152401"/>
            <a:ext cx="9067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What is CN-105? </a:t>
            </a:r>
            <a:endParaRPr lang="en-US" sz="34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511710" y="4038600"/>
            <a:ext cx="915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-Plasma half life = 3 hours, crosses blood-brain barrier</a:t>
            </a:r>
            <a:endParaRPr lang="en-US" sz="2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94503" y="4572000"/>
            <a:ext cx="915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-Excellent safety record in phase I study at DCRU</a:t>
            </a:r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55175" y="5903894"/>
            <a:ext cx="9156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-Currently in a Phase II multi-center study for Sub-Arachnoid </a:t>
            </a:r>
            <a:r>
              <a:rPr lang="en-US" sz="2800" dirty="0" err="1"/>
              <a:t>Hemorhage</a:t>
            </a:r>
            <a:r>
              <a:rPr lang="en-US" sz="2800" dirty="0"/>
              <a:t> (SAH)</a:t>
            </a:r>
            <a:endParaRPr lang="en-US" sz="2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5181600"/>
            <a:ext cx="767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-Guptill JT et al, </a:t>
            </a:r>
            <a:r>
              <a:rPr lang="en-US" sz="2800" i="1" dirty="0"/>
              <a:t>J </a:t>
            </a:r>
            <a:r>
              <a:rPr lang="en-US" sz="2800" i="1" dirty="0" err="1"/>
              <a:t>Clin</a:t>
            </a:r>
            <a:r>
              <a:rPr lang="en-US" sz="2800" i="1" dirty="0"/>
              <a:t> </a:t>
            </a:r>
            <a:r>
              <a:rPr lang="en-US" sz="2800" i="1" dirty="0" err="1"/>
              <a:t>Pharmacol</a:t>
            </a:r>
            <a:r>
              <a:rPr lang="en-US" sz="2800" dirty="0"/>
              <a:t>, 2017</a:t>
            </a:r>
            <a:endParaRPr lang="en-US" sz="28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9979321" y="31212"/>
            <a:ext cx="2344992" cy="3404860"/>
            <a:chOff x="6781800" y="13960"/>
            <a:chExt cx="2344992" cy="34048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0" y="13960"/>
              <a:ext cx="2129930" cy="27190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781800" y="2772489"/>
              <a:ext cx="23449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 Danny </a:t>
              </a:r>
              <a:r>
                <a:rPr lang="en-US" dirty="0" err="1"/>
                <a:t>Laskowitz</a:t>
              </a:r>
              <a:r>
                <a:rPr lang="en-US" dirty="0"/>
                <a:t>, Duke Neurology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50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AC2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7018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1) What is translational research?   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78" y="1593862"/>
            <a:ext cx="8140283" cy="5073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000" r="10000"/>
          <a:stretch/>
        </p:blipFill>
        <p:spPr>
          <a:xfrm>
            <a:off x="4399000" y="4862216"/>
            <a:ext cx="2394941" cy="1995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354" y="1234236"/>
            <a:ext cx="1929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Mouse models- memory deficits after surgery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9350" y="884219"/>
            <a:ext cx="2282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RCTs of anti-psychotics for delirium prevention/ treatment</a:t>
            </a:r>
          </a:p>
        </p:txBody>
      </p:sp>
    </p:spTree>
    <p:extLst>
      <p:ext uri="{BB962C8B-B14F-4D97-AF65-F5344CB8AC3E}">
        <p14:creationId xmlns:p14="http://schemas.microsoft.com/office/powerpoint/2010/main" val="386062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5050" b="19749"/>
          <a:stretch/>
        </p:blipFill>
        <p:spPr>
          <a:xfrm>
            <a:off x="1517508" y="926204"/>
            <a:ext cx="9150493" cy="3493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266700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67800" y="272175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2771468"/>
            <a:ext cx="1600200" cy="163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0" y="4419600"/>
            <a:ext cx="6172200" cy="198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0" y="44958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-CN-105 or Placebo treatment  </a:t>
            </a:r>
          </a:p>
          <a:p>
            <a:r>
              <a:rPr lang="en-US" sz="2400" dirty="0"/>
              <a:t>-Given IV, q6 hours</a:t>
            </a:r>
          </a:p>
          <a:p>
            <a:r>
              <a:rPr lang="en-US" sz="2400" dirty="0"/>
              <a:t>-Starting 1 hour before surgery, until POD-3 or hospital discharge, up to 13 doses max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9789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MARBLE Study Outline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3400" y="2590800"/>
            <a:ext cx="1524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4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1887" y="-9832"/>
            <a:ext cx="9300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Aren’t LPs painful?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62" y="918424"/>
            <a:ext cx="5791200" cy="5899320"/>
          </a:xfrm>
          <a:prstGeom prst="rect">
            <a:avLst/>
          </a:prstGeom>
        </p:spPr>
      </p:pic>
      <p:pic>
        <p:nvPicPr>
          <p:cNvPr id="7" name="Picture 14" descr="Chloe Nobuha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7239" r="20003" b="20445"/>
          <a:stretch/>
        </p:blipFill>
        <p:spPr bwMode="auto">
          <a:xfrm>
            <a:off x="10476606" y="1158816"/>
            <a:ext cx="1165947" cy="15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25019" y="2709637"/>
            <a:ext cx="14463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Nobuhara C et al, </a:t>
            </a:r>
            <a:r>
              <a:rPr lang="en-US" sz="2200" i="1" dirty="0"/>
              <a:t>J Neurology, </a:t>
            </a:r>
            <a:r>
              <a:rPr lang="en-US" sz="22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46386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1" y="-9832"/>
            <a:ext cx="1066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Overall LP Complication Rates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925" y="1141733"/>
            <a:ext cx="8360199" cy="4841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1972" y="6396335"/>
            <a:ext cx="469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-Nobuhara C et al, </a:t>
            </a:r>
            <a:r>
              <a:rPr lang="en-US" sz="2400" i="1" dirty="0"/>
              <a:t>J Neurology, </a:t>
            </a:r>
            <a:r>
              <a:rPr lang="en-US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9878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3849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3) Recruitment/Enrollment</a:t>
            </a:r>
            <a:r>
              <a:rPr lang="en-US" sz="4400" dirty="0"/>
              <a:t> Obstacles &amp;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54161"/>
            <a:ext cx="854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-Patients who lack transportation for study visits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4739"/>
            <a:ext cx="929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-Patients who don’t have time for study visits before surgery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646" y="3678578"/>
            <a:ext cx="854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-Patients whose Friends/Family talk them out of Study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941385"/>
            <a:ext cx="854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-Colleagues Apprehensive About Study </a:t>
            </a:r>
          </a:p>
        </p:txBody>
      </p:sp>
      <p:pic>
        <p:nvPicPr>
          <p:cNvPr id="1026" name="Picture 2" descr="863 Suspicious Doctor Stock Photos, Pictures &amp; Royalty-Fre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t="8777" r="22562" b="29048"/>
          <a:stretch/>
        </p:blipFill>
        <p:spPr bwMode="auto">
          <a:xfrm flipH="1">
            <a:off x="5724196" y="5094514"/>
            <a:ext cx="2403774" cy="177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3824" t="12740" r="18572" b="35007"/>
          <a:stretch/>
        </p:blipFill>
        <p:spPr>
          <a:xfrm>
            <a:off x="7938198" y="3754030"/>
            <a:ext cx="1728316" cy="1263920"/>
          </a:xfrm>
          <a:prstGeom prst="rect">
            <a:avLst/>
          </a:prstGeom>
        </p:spPr>
      </p:pic>
      <p:pic>
        <p:nvPicPr>
          <p:cNvPr id="1030" name="Picture 6" descr="Not Enough Time | ShapeSh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356" y="967956"/>
            <a:ext cx="1598807" cy="142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oken-down c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8100" r="6006" b="18247"/>
          <a:stretch/>
        </p:blipFill>
        <p:spPr bwMode="auto">
          <a:xfrm>
            <a:off x="7082479" y="2352676"/>
            <a:ext cx="2584035" cy="13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30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842" y="-39645"/>
            <a:ext cx="8479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sym typeface="Helvetica Neue"/>
              </a:rPr>
              <a:t>Conclusions &amp; Future Directions: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95352"/>
            <a:ext cx="12213208" cy="711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defTabSz="1100639" hangingPunct="0"/>
            <a:r>
              <a:rPr lang="en-US" sz="3733" dirty="0">
                <a:solidFill>
                  <a:srgbClr val="000000"/>
                </a:solidFill>
                <a:sym typeface="Helvetica Neue"/>
              </a:rPr>
              <a:t>1. When there is a will, there is a way- creative solutions exist.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604" y="2447582"/>
            <a:ext cx="12213205" cy="711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defTabSz="1100639" hangingPunct="0">
              <a:tabLst>
                <a:tab pos="1449881" algn="l"/>
              </a:tabLst>
            </a:pPr>
            <a:r>
              <a:rPr lang="en-US" sz="3733" dirty="0"/>
              <a:t>2. Importance of working in teams.  </a:t>
            </a:r>
            <a:endParaRPr lang="en-US" sz="3733" dirty="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8445"/>
            <a:ext cx="12191999" cy="711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defTabSz="1100639" hangingPunct="0">
              <a:tabLst>
                <a:tab pos="1449881" algn="l"/>
              </a:tabLst>
            </a:pPr>
            <a:r>
              <a:rPr lang="en-US" sz="3733" dirty="0"/>
              <a:t>3. </a:t>
            </a:r>
            <a:r>
              <a:rPr lang="en-US" sz="3733" dirty="0">
                <a:solidFill>
                  <a:srgbClr val="000000"/>
                </a:solidFill>
                <a:sym typeface="Helvetica Neue"/>
              </a:rPr>
              <a:t>What is the pathophysiology of delirium?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08" y="5057950"/>
            <a:ext cx="1219200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/>
              <a:t>4. </a:t>
            </a:r>
            <a:r>
              <a:rPr lang="en-US" sz="3733" dirty="0"/>
              <a:t>How can we design studies so whether our interventions for delirium work or not, either way we learn something about delirium pathophysiology?</a:t>
            </a:r>
            <a:endParaRPr lang="en-US" sz="3733" dirty="0">
              <a:solidFill>
                <a:srgbClr val="000000"/>
              </a:solidFill>
              <a:sym typeface="Helvetica Neue"/>
            </a:endParaRPr>
          </a:p>
          <a:p>
            <a:r>
              <a:rPr lang="en-US" sz="3733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0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7200" y="778877"/>
            <a:ext cx="565912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</a:t>
            </a:r>
            <a:r>
              <a:rPr lang="en-US" sz="3200" dirty="0" err="1"/>
              <a:t>Drs</a:t>
            </a:r>
            <a:r>
              <a:rPr lang="en-US" sz="3200" dirty="0"/>
              <a:t> James Burke, Luke James, Danny Laskowitz,</a:t>
            </a:r>
          </a:p>
          <a:p>
            <a:r>
              <a:rPr lang="en-US" sz="3200" dirty="0"/>
              <a:t>-Duke Anesthesiology,</a:t>
            </a:r>
          </a:p>
          <a:p>
            <a:r>
              <a:rPr lang="en-US" sz="3200" dirty="0"/>
              <a:t>Drs. Joseph Mathew</a:t>
            </a:r>
          </a:p>
          <a:p>
            <a:r>
              <a:rPr lang="en-US" sz="3200" dirty="0"/>
              <a:t>-Drs. Harvey Cohen, Heather Whitson, (Duke Aging Center)</a:t>
            </a:r>
          </a:p>
          <a:p>
            <a:r>
              <a:rPr lang="en-US" sz="3200" dirty="0"/>
              <a:t>-Drs. Marty </a:t>
            </a:r>
            <a:r>
              <a:rPr lang="en-US" sz="3200" dirty="0" err="1"/>
              <a:t>Woldorff</a:t>
            </a:r>
            <a:r>
              <a:rPr lang="en-US" sz="3200" dirty="0"/>
              <a:t>, </a:t>
            </a:r>
          </a:p>
          <a:p>
            <a:r>
              <a:rPr lang="en-US" sz="3200" dirty="0"/>
              <a:t>Ken Roberts, Charlie </a:t>
            </a:r>
            <a:r>
              <a:rPr lang="en-US" sz="3200" dirty="0" err="1"/>
              <a:t>Giattino</a:t>
            </a:r>
            <a:r>
              <a:rPr lang="en-US" sz="3200" dirty="0"/>
              <a:t>, </a:t>
            </a:r>
          </a:p>
          <a:p>
            <a:r>
              <a:rPr lang="en-US" sz="3200" dirty="0"/>
              <a:t>Jeff </a:t>
            </a:r>
            <a:r>
              <a:rPr lang="en-US" sz="3200" dirty="0" err="1"/>
              <a:t>Browndyke</a:t>
            </a:r>
            <a:r>
              <a:rPr lang="en-US" sz="3200" dirty="0"/>
              <a:t> </a:t>
            </a:r>
          </a:p>
          <a:p>
            <a:r>
              <a:rPr lang="en-US" sz="3200" dirty="0"/>
              <a:t>-Anesthesia CRU</a:t>
            </a:r>
          </a:p>
          <a:p>
            <a:r>
              <a:rPr lang="en-US" sz="3200" dirty="0"/>
              <a:t>-Mary Cooter (statistician)</a:t>
            </a:r>
          </a:p>
          <a:p>
            <a:r>
              <a:rPr lang="en-US" sz="3200" b="1" i="1" u="sng" dirty="0"/>
              <a:t>-Patients</a:t>
            </a:r>
          </a:p>
          <a:p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381001"/>
            <a:ext cx="7010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/>
              <a:t>Funding Sources: </a:t>
            </a:r>
          </a:p>
          <a:p>
            <a:r>
              <a:rPr lang="en-US" sz="3200" dirty="0"/>
              <a:t>-NIA K76 (Beeson award)</a:t>
            </a:r>
          </a:p>
          <a:p>
            <a:r>
              <a:rPr lang="en-US" sz="3200" dirty="0"/>
              <a:t>-FAER (</a:t>
            </a:r>
            <a:r>
              <a:rPr lang="en-US" sz="3200" dirty="0" err="1"/>
              <a:t>Jahnigen</a:t>
            </a:r>
            <a:r>
              <a:rPr lang="en-US" sz="3200" dirty="0"/>
              <a:t> award)</a:t>
            </a:r>
          </a:p>
          <a:p>
            <a:r>
              <a:rPr lang="en-US" sz="3200" dirty="0"/>
              <a:t>-IARS Mentored Research Award</a:t>
            </a:r>
          </a:p>
          <a:p>
            <a:r>
              <a:rPr lang="en-US" sz="3200" dirty="0"/>
              <a:t>-Duke Health Fellow Award</a:t>
            </a:r>
          </a:p>
          <a:p>
            <a:r>
              <a:rPr lang="en-US" sz="3200" dirty="0"/>
              <a:t>-SNACC (Bill Young Award) </a:t>
            </a:r>
          </a:p>
          <a:p>
            <a:r>
              <a:rPr lang="en-US" sz="3200" dirty="0"/>
              <a:t>-NIDA R01 (</a:t>
            </a:r>
            <a:r>
              <a:rPr lang="en-US" sz="2667" dirty="0"/>
              <a:t>PI’s Murdoch, Meade</a:t>
            </a:r>
            <a:r>
              <a:rPr lang="en-US" sz="3200" dirty="0"/>
              <a:t>)</a:t>
            </a:r>
          </a:p>
          <a:p>
            <a:r>
              <a:rPr lang="en-US" sz="3200" dirty="0"/>
              <a:t>-Transforming Duke Health Award</a:t>
            </a:r>
          </a:p>
          <a:p>
            <a:r>
              <a:rPr lang="en-US" sz="3200" dirty="0"/>
              <a:t>-Alzheimer’s Drug Discovery Foundation</a:t>
            </a:r>
          </a:p>
          <a:p>
            <a:r>
              <a:rPr lang="en-US" sz="3200" dirty="0"/>
              <a:t>PACT program grant</a:t>
            </a:r>
          </a:p>
          <a:p>
            <a:r>
              <a:rPr lang="en-US" sz="3200" dirty="0"/>
              <a:t>-NIA UH2/3 (</a:t>
            </a:r>
            <a:r>
              <a:rPr lang="en-US" sz="2667" dirty="0"/>
              <a:t>PI’s Dr Whitson</a:t>
            </a:r>
            <a:r>
              <a:rPr lang="en-US" sz="3200" dirty="0"/>
              <a:t>, </a:t>
            </a:r>
            <a:r>
              <a:rPr lang="en-US" sz="2667" dirty="0"/>
              <a:t>Colon-</a:t>
            </a:r>
            <a:r>
              <a:rPr lang="en-US" sz="2667" dirty="0" err="1"/>
              <a:t>Emeric</a:t>
            </a:r>
            <a:r>
              <a:rPr lang="en-US" sz="3200" dirty="0"/>
              <a:t>)</a:t>
            </a:r>
          </a:p>
          <a:p>
            <a:r>
              <a:rPr lang="en-US" sz="3200" dirty="0"/>
              <a:t>-Duke/UNC ADRC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52400" y="-68500"/>
            <a:ext cx="10873679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b="1" dirty="0"/>
              <a:t>Thanks to:</a:t>
            </a:r>
          </a:p>
        </p:txBody>
      </p:sp>
    </p:spTree>
    <p:extLst>
      <p:ext uri="{BB962C8B-B14F-4D97-AF65-F5344CB8AC3E}">
        <p14:creationId xmlns:p14="http://schemas.microsoft.com/office/powerpoint/2010/main" val="388912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36165" y="28124"/>
            <a:ext cx="90678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Thanks to: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01801"/>
            <a:ext cx="12241273" cy="53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9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9153" y="3987572"/>
            <a:ext cx="7296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Disease models (model organisms)</a:t>
            </a:r>
          </a:p>
          <a:p>
            <a:endParaRPr lang="en-US" dirty="0"/>
          </a:p>
          <a:p>
            <a:r>
              <a:rPr lang="en-US" dirty="0"/>
              <a:t>Cori </a:t>
            </a:r>
            <a:r>
              <a:rPr lang="en-US" dirty="0" err="1"/>
              <a:t>Bargmann</a:t>
            </a:r>
            <a:r>
              <a:rPr lang="en-US" dirty="0"/>
              <a:t> Quote</a:t>
            </a:r>
          </a:p>
          <a:p>
            <a:endParaRPr lang="en-US" dirty="0"/>
          </a:p>
          <a:p>
            <a:r>
              <a:rPr lang="en-US" dirty="0"/>
              <a:t>“If you want to understand how a 747 works and you knew nothing about airplanes or electronics or physics, it would be much easier to start with a paper airplane and try to understand how its wings provide lift- because the same basic principles of flight apply to both paper airplanes and 747s”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36727" y="1782618"/>
            <a:ext cx="192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 picture of Cori </a:t>
            </a:r>
            <a:r>
              <a:rPr lang="en-US" dirty="0" err="1"/>
              <a:t>Bargmann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7018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translational research?   Why translational delirium research…? 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728662"/>
            <a:ext cx="88963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9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1523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What is translational research? 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56142" y="1685977"/>
            <a:ext cx="7535857" cy="3840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/>
              <a:t>5 different types of translational research</a:t>
            </a:r>
          </a:p>
          <a:p>
            <a:pPr marL="0" indent="0">
              <a:buNone/>
            </a:pPr>
            <a:r>
              <a:rPr lang="en-US" sz="3200" dirty="0"/>
              <a:t>1. Mechanism Discovery (model organisms, cells &amp; humans) </a:t>
            </a:r>
          </a:p>
          <a:p>
            <a:pPr marL="0" indent="0">
              <a:buNone/>
            </a:pPr>
            <a:r>
              <a:rPr lang="en-US" sz="3200" dirty="0"/>
              <a:t>2. Drug testing in vitro, animal models</a:t>
            </a:r>
          </a:p>
          <a:p>
            <a:pPr marL="0" indent="0">
              <a:buNone/>
            </a:pPr>
            <a:r>
              <a:rPr lang="en-US" sz="3200" dirty="0"/>
              <a:t>3. Mechanism validation/testing in humans</a:t>
            </a:r>
          </a:p>
          <a:p>
            <a:pPr marL="0" indent="0">
              <a:buNone/>
            </a:pPr>
            <a:r>
              <a:rPr lang="en-US" sz="3200" dirty="0"/>
              <a:t>4. Phase I-3 Clinical Trials</a:t>
            </a:r>
          </a:p>
          <a:p>
            <a:pPr marL="0" indent="0">
              <a:buNone/>
            </a:pPr>
            <a:r>
              <a:rPr lang="en-US" sz="3200" dirty="0"/>
              <a:t>5. Clinical Implementation, Public Health</a:t>
            </a:r>
          </a:p>
        </p:txBody>
      </p:sp>
      <p:pic>
        <p:nvPicPr>
          <p:cNvPr id="6" name="Picture 2" descr="https://ncats.nih.gov/files/TranslationalScienceSpectrumGraphicInteractive_600x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422"/>
            <a:ext cx="4049726" cy="404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7018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Why translational delirium research…? </a:t>
            </a:r>
          </a:p>
          <a:p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9475596" y="6380703"/>
            <a:ext cx="1808703" cy="77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325613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can we design rational medications to prevent delirium, without understanding the molecular/cellular and brain network level etiology of delirium?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1480457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can we study Delirium in animal models without knowing what a delirious brain looks like?  </a:t>
            </a:r>
          </a:p>
        </p:txBody>
      </p:sp>
    </p:spTree>
    <p:extLst>
      <p:ext uri="{BB962C8B-B14F-4D97-AF65-F5344CB8AC3E}">
        <p14:creationId xmlns:p14="http://schemas.microsoft.com/office/powerpoint/2010/main" val="347185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7018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translational research?   Why translational delirium research…?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8738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2291" y="2761673"/>
            <a:ext cx="729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Translational continuum picture for delirium vs ADRD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7018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translational research?   Why translational delirium research…?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5822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6850</TotalTime>
  <Words>1797</Words>
  <Application>Microsoft Office PowerPoint</Application>
  <PresentationFormat>Widescreen</PresentationFormat>
  <Paragraphs>228</Paragraphs>
  <Slides>46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Symbol</vt:lpstr>
      <vt:lpstr>Office Theme</vt:lpstr>
      <vt:lpstr>Optimizing Translational Delirium Research Methods in Clinical Trials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Brain Responses to Anesthetics Change with Age: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Translational Delirium Research Methods in Clinical Trials</dc:title>
  <dc:creator>Dr Miles Berger</dc:creator>
  <cp:lastModifiedBy>Ruck, Kristen Marie</cp:lastModifiedBy>
  <cp:revision>20</cp:revision>
  <dcterms:created xsi:type="dcterms:W3CDTF">2022-11-07T20:38:00Z</dcterms:created>
  <dcterms:modified xsi:type="dcterms:W3CDTF">2022-11-12T22:02:39Z</dcterms:modified>
</cp:coreProperties>
</file>