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63"/>
  </p:notesMasterIdLst>
  <p:handoutMasterIdLst>
    <p:handoutMasterId r:id="rId64"/>
  </p:handoutMasterIdLst>
  <p:sldIdLst>
    <p:sldId id="482" r:id="rId3"/>
    <p:sldId id="483" r:id="rId4"/>
    <p:sldId id="484" r:id="rId5"/>
    <p:sldId id="451" r:id="rId6"/>
    <p:sldId id="473" r:id="rId7"/>
    <p:sldId id="358" r:id="rId8"/>
    <p:sldId id="453" r:id="rId9"/>
    <p:sldId id="467" r:id="rId10"/>
    <p:sldId id="460" r:id="rId11"/>
    <p:sldId id="461" r:id="rId12"/>
    <p:sldId id="462" r:id="rId13"/>
    <p:sldId id="463" r:id="rId14"/>
    <p:sldId id="464" r:id="rId15"/>
    <p:sldId id="472" r:id="rId16"/>
    <p:sldId id="485" r:id="rId17"/>
    <p:sldId id="470" r:id="rId18"/>
    <p:sldId id="397" r:id="rId19"/>
    <p:sldId id="398" r:id="rId20"/>
    <p:sldId id="399" r:id="rId21"/>
    <p:sldId id="400" r:id="rId22"/>
    <p:sldId id="474" r:id="rId23"/>
    <p:sldId id="488" r:id="rId24"/>
    <p:sldId id="487" r:id="rId25"/>
    <p:sldId id="475" r:id="rId26"/>
    <p:sldId id="486" r:id="rId27"/>
    <p:sldId id="471" r:id="rId28"/>
    <p:sldId id="454" r:id="rId29"/>
    <p:sldId id="419" r:id="rId30"/>
    <p:sldId id="481" r:id="rId31"/>
    <p:sldId id="420" r:id="rId32"/>
    <p:sldId id="424" r:id="rId33"/>
    <p:sldId id="423" r:id="rId34"/>
    <p:sldId id="422" r:id="rId35"/>
    <p:sldId id="425" r:id="rId36"/>
    <p:sldId id="427" r:id="rId37"/>
    <p:sldId id="426" r:id="rId38"/>
    <p:sldId id="428" r:id="rId39"/>
    <p:sldId id="381" r:id="rId40"/>
    <p:sldId id="383" r:id="rId41"/>
    <p:sldId id="387" r:id="rId42"/>
    <p:sldId id="386" r:id="rId43"/>
    <p:sldId id="389" r:id="rId44"/>
    <p:sldId id="395" r:id="rId45"/>
    <p:sldId id="384" r:id="rId46"/>
    <p:sldId id="385" r:id="rId47"/>
    <p:sldId id="409" r:id="rId48"/>
    <p:sldId id="417" r:id="rId49"/>
    <p:sldId id="435" r:id="rId50"/>
    <p:sldId id="430" r:id="rId51"/>
    <p:sldId id="431" r:id="rId52"/>
    <p:sldId id="432" r:id="rId53"/>
    <p:sldId id="433" r:id="rId54"/>
    <p:sldId id="434" r:id="rId55"/>
    <p:sldId id="437" r:id="rId56"/>
    <p:sldId id="439" r:id="rId57"/>
    <p:sldId id="443" r:id="rId58"/>
    <p:sldId id="444" r:id="rId59"/>
    <p:sldId id="445" r:id="rId60"/>
    <p:sldId id="447" r:id="rId61"/>
    <p:sldId id="480" r:id="rId62"/>
  </p:sldIdLst>
  <p:sldSz cx="12192000" cy="6858000"/>
  <p:notesSz cx="6954838"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76" autoAdjust="0"/>
  </p:normalViewPr>
  <p:slideViewPr>
    <p:cSldViewPr>
      <p:cViewPr varScale="1">
        <p:scale>
          <a:sx n="110" d="100"/>
          <a:sy n="110" d="100"/>
        </p:scale>
        <p:origin x="129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14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053" tIns="46026" rIns="92053" bIns="4602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2053" tIns="46026" rIns="92053" bIns="46026" rtlCol="0"/>
          <a:lstStyle>
            <a:lvl1pPr algn="r" eaLnBrk="1" fontAlgn="auto" hangingPunct="1">
              <a:spcBef>
                <a:spcPts val="0"/>
              </a:spcBef>
              <a:spcAft>
                <a:spcPts val="0"/>
              </a:spcAft>
              <a:defRPr sz="1200">
                <a:latin typeface="+mn-lt"/>
                <a:cs typeface="+mn-cs"/>
              </a:defRPr>
            </a:lvl1pPr>
          </a:lstStyle>
          <a:p>
            <a:pPr>
              <a:defRPr/>
            </a:pPr>
            <a:fld id="{DEB3546D-F950-4DC1-A4B2-7FB73C369D5E}" type="datetimeFigureOut">
              <a:rPr lang="en-US"/>
              <a:pPr>
                <a:defRPr/>
              </a:pPr>
              <a:t>11/5/2022</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2053" tIns="46026" rIns="92053" bIns="4602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wrap="square" lIns="92053" tIns="46026" rIns="92053" bIns="46026"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F4A4C64F-5EA0-4A88-AA1F-7BC883B8CC7E}" type="slidenum">
              <a:rPr lang="en-US" altLang="en-US"/>
              <a:pPr>
                <a:defRPr/>
              </a:pPr>
              <a:t>‹#›</a:t>
            </a:fld>
            <a:endParaRPr lang="en-US" altLang="en-US"/>
          </a:p>
        </p:txBody>
      </p:sp>
    </p:spTree>
    <p:extLst>
      <p:ext uri="{BB962C8B-B14F-4D97-AF65-F5344CB8AC3E}">
        <p14:creationId xmlns:p14="http://schemas.microsoft.com/office/powerpoint/2010/main" val="2464346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053" tIns="46026" rIns="92053" bIns="4602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2053" tIns="46026" rIns="92053" bIns="46026" rtlCol="0"/>
          <a:lstStyle>
            <a:lvl1pPr algn="r" eaLnBrk="1" fontAlgn="auto" hangingPunct="1">
              <a:spcBef>
                <a:spcPts val="0"/>
              </a:spcBef>
              <a:spcAft>
                <a:spcPts val="0"/>
              </a:spcAft>
              <a:defRPr sz="1200">
                <a:latin typeface="+mn-lt"/>
                <a:cs typeface="+mn-cs"/>
              </a:defRPr>
            </a:lvl1pPr>
          </a:lstStyle>
          <a:p>
            <a:pPr>
              <a:defRPr/>
            </a:pPr>
            <a:fld id="{20A82C98-09CB-4DD5-B3E5-A4C82A6BF19A}" type="datetimeFigureOut">
              <a:rPr lang="en-US"/>
              <a:pPr>
                <a:defRPr/>
              </a:pPr>
              <a:t>11/5/2022</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053" tIns="46026" rIns="92053" bIns="46026" rtlCol="0" anchor="ctr"/>
          <a:lstStyle/>
          <a:p>
            <a:pPr lvl="0"/>
            <a:endParaRPr lang="en-US" noProof="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053" tIns="46026" rIns="92053" bIns="460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2053" tIns="46026" rIns="92053" bIns="4602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wrap="square" lIns="92053" tIns="46026" rIns="92053" bIns="46026"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544335D4-0D8E-4772-80AD-6FFBB479A741}" type="slidenum">
              <a:rPr lang="en-US" altLang="en-US"/>
              <a:pPr>
                <a:defRPr/>
              </a:pPr>
              <a:t>‹#›</a:t>
            </a:fld>
            <a:endParaRPr lang="en-US" altLang="en-US"/>
          </a:p>
        </p:txBody>
      </p:sp>
    </p:spTree>
    <p:extLst>
      <p:ext uri="{BB962C8B-B14F-4D97-AF65-F5344CB8AC3E}">
        <p14:creationId xmlns:p14="http://schemas.microsoft.com/office/powerpoint/2010/main" val="661055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3FD37A-54FE-41E9-BEE1-69D28F81E7FD}"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15785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A78495D-1E84-47CA-AFA6-24EC2867FD77}" type="slidenum">
              <a:rPr lang="en-US" altLang="en-US" smtClean="0">
                <a:solidFill>
                  <a:srgbClr val="000000"/>
                </a:solidFill>
                <a:latin typeface="Times New Roman" panose="02020603050405020304" pitchFamily="18" charset="0"/>
              </a:rPr>
              <a:pPr fontAlgn="base">
                <a:spcBef>
                  <a:spcPct val="0"/>
                </a:spcBef>
                <a:spcAft>
                  <a:spcPct val="0"/>
                </a:spcAft>
              </a:pPr>
              <a:t>19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2924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3AA82B-CE59-4B2B-AAB7-CD8C5F2EC6A6}" type="slidenum">
              <a:rPr lang="en-US" smtClean="0"/>
              <a:t>23</a:t>
            </a:fld>
            <a:endParaRPr lang="en-US"/>
          </a:p>
        </p:txBody>
      </p:sp>
    </p:spTree>
    <p:extLst>
      <p:ext uri="{BB962C8B-B14F-4D97-AF65-F5344CB8AC3E}">
        <p14:creationId xmlns:p14="http://schemas.microsoft.com/office/powerpoint/2010/main" val="371120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A6AD9ADD-0956-47C9-A1FE-95687397EE61}" type="slidenum">
              <a:rPr lang="en-US" altLang="en-US" smtClean="0"/>
              <a:pPr fontAlgn="base">
                <a:spcBef>
                  <a:spcPct val="0"/>
                </a:spcBef>
                <a:spcAft>
                  <a:spcPct val="0"/>
                </a:spcAft>
              </a:pPr>
              <a:t>45</a:t>
            </a:fld>
            <a:endParaRPr lang="en-US" altLang="en-US"/>
          </a:p>
        </p:txBody>
      </p:sp>
    </p:spTree>
    <p:extLst>
      <p:ext uri="{BB962C8B-B14F-4D97-AF65-F5344CB8AC3E}">
        <p14:creationId xmlns:p14="http://schemas.microsoft.com/office/powerpoint/2010/main" val="191617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FF16DC-41EE-4514-89C2-41CF6DF8BC32}"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5</a:t>
            </a:fld>
            <a:endParaRPr lang="en-US" altLang="en-US">
              <a:latin typeface="Times New Roman" panose="02020603050405020304" pitchFamily="18" charset="0"/>
              <a:cs typeface="Arial" panose="020B0604020202020204" pitchFamily="34" charset="0"/>
            </a:endParaRPr>
          </a:p>
        </p:txBody>
      </p:sp>
      <p:sp>
        <p:nvSpPr>
          <p:cNvPr id="10243" name="Rectangle 2"/>
          <p:cNvSpPr>
            <a:spLocks noGrp="1" noRot="1" noChangeAspect="1" noChangeArrowheads="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25995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40175" y="8843963"/>
            <a:ext cx="30130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79" rIns="91359" bIns="45679" anchor="b"/>
          <a:lstStyle>
            <a:lvl1pPr defTabSz="911225">
              <a:spcBef>
                <a:spcPct val="30000"/>
              </a:spcBef>
              <a:defRPr sz="1200">
                <a:solidFill>
                  <a:schemeClr val="tx1"/>
                </a:solidFill>
                <a:latin typeface="Calibri" panose="020F0502020204030204" pitchFamily="34" charset="0"/>
              </a:defRPr>
            </a:lvl1pPr>
            <a:lvl2pPr marL="742950" indent="-285750" defTabSz="911225">
              <a:spcBef>
                <a:spcPct val="30000"/>
              </a:spcBef>
              <a:defRPr sz="1200">
                <a:solidFill>
                  <a:schemeClr val="tx1"/>
                </a:solidFill>
                <a:latin typeface="Calibri" panose="020F0502020204030204" pitchFamily="34" charset="0"/>
              </a:defRPr>
            </a:lvl2pPr>
            <a:lvl3pPr marL="1143000" indent="-228600" defTabSz="911225">
              <a:spcBef>
                <a:spcPct val="30000"/>
              </a:spcBef>
              <a:defRPr sz="1200">
                <a:solidFill>
                  <a:schemeClr val="tx1"/>
                </a:solidFill>
                <a:latin typeface="Calibri" panose="020F0502020204030204" pitchFamily="34" charset="0"/>
              </a:defRPr>
            </a:lvl3pPr>
            <a:lvl4pPr marL="1600200" indent="-228600" defTabSz="911225">
              <a:spcBef>
                <a:spcPct val="30000"/>
              </a:spcBef>
              <a:defRPr sz="1200">
                <a:solidFill>
                  <a:schemeClr val="tx1"/>
                </a:solidFill>
                <a:latin typeface="Calibri" panose="020F0502020204030204" pitchFamily="34" charset="0"/>
              </a:defRPr>
            </a:lvl4pPr>
            <a:lvl5pPr marL="2057400" indent="-228600" defTabSz="911225">
              <a:spcBef>
                <a:spcPct val="30000"/>
              </a:spcBef>
              <a:defRPr sz="1200">
                <a:solidFill>
                  <a:schemeClr val="tx1"/>
                </a:solidFill>
                <a:latin typeface="Calibri" panose="020F0502020204030204" pitchFamily="34" charset="0"/>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80C4D88-FD4D-43CE-B86D-51433C857E4C}" type="slidenum">
              <a:rPr lang="en-US" altLang="en-US">
                <a:solidFill>
                  <a:srgbClr val="000000"/>
                </a:solidFill>
              </a:rPr>
              <a:pPr algn="r" eaLnBrk="1" hangingPunct="1">
                <a:spcBef>
                  <a:spcPct val="0"/>
                </a:spcBef>
              </a:pPr>
              <a:t>7</a:t>
            </a:fld>
            <a:endParaRPr lang="en-US" altLang="en-US">
              <a:solidFill>
                <a:srgbClr val="000000"/>
              </a:solidFill>
            </a:endParaRPr>
          </a:p>
        </p:txBody>
      </p:sp>
    </p:spTree>
    <p:extLst>
      <p:ext uri="{BB962C8B-B14F-4D97-AF65-F5344CB8AC3E}">
        <p14:creationId xmlns:p14="http://schemas.microsoft.com/office/powerpoint/2010/main" val="185431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defRPr/>
            </a:pPr>
            <a:r>
              <a:rPr lang="en-US" altLang="en-US" sz="2400"/>
              <a:t>Acute change is defined as any change in mental status compared to baseline that occurred in the past twelve hours. This change must be for the worse. An acute change can be determined by patient self-report, nurses report, or the detection of any of the remaining eleven features of delirium which is new or worse than baseline. For example, if a patient showed moderate memory impairment at baseline but was only mildly impaired at a later interview, this would not be an acute change. An example of acute change is a patient who is alert at baseline and after surgery falls asleep during the interview. This is an acute change due to an altered level of consciousness.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E5BBFBB-9474-4D75-BA95-D92DDD25D733}" type="slidenum">
              <a:rPr lang="en-US" altLang="en-US" smtClean="0">
                <a:solidFill>
                  <a:srgbClr val="000000"/>
                </a:solidFill>
              </a:rPr>
              <a:pPr fontAlgn="base">
                <a:spcBef>
                  <a:spcPct val="0"/>
                </a:spcBef>
                <a:spcAft>
                  <a:spcPct val="0"/>
                </a:spcAft>
              </a:pPr>
              <a:t>9</a:t>
            </a:fld>
            <a:endParaRPr lang="en-US" altLang="en-US">
              <a:solidFill>
                <a:srgbClr val="000000"/>
              </a:solidFill>
            </a:endParaRPr>
          </a:p>
        </p:txBody>
      </p:sp>
    </p:spTree>
    <p:extLst>
      <p:ext uri="{BB962C8B-B14F-4D97-AF65-F5344CB8AC3E}">
        <p14:creationId xmlns:p14="http://schemas.microsoft.com/office/powerpoint/2010/main" val="186820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Each of the remaining eleven features can fluctuate in nature. However, only certain features will contribute to the overall score of fluctuation. These are inattention, disorganized thinking, altered level of consciousness, psychomotor agitation, and psychomotor retardation. Fluctuation MUST be observed during the interview. A feature can fluctuate in presence or severity. An example of fluctuating presence of a feature is a patient who at times during the interview knows she is at the hospital and at others believes she is at home. This is a fluctuating presence of disorientation. An example of fluctuating severity is a patient who at times answers questions at a normal rate and at others is very slow to respond. This is fluctuating severity of psychomotor retardation. If the feature was absent, fluctuation should be scored as n/a.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DD5CC04-895E-475E-94C4-36E7932FE17B}"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val="318991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Inattention is a fairly straightforward feature to define. It is characterized by an inability to focus, being easily distractible, or having difficulty keeping track of what was being said. This feature is tested directly during the interview with various cognitive function tasks, including registering four words, reciting the days of the week backwards, months of the year backwards, and a digit span task. Inattention is determined quantitatively as two errors on these tasks or as qualitative evidence from the interview. An example of this is a patient who gazes around the room as you are speaking to him. Inattention can fluctuate in presence or in severity. When determining fluctuation of inattention, the interviewer should consider qualitative evidence as well as the degree of difficulty of the tasks. The digits backwards task is more difficult than digits forwards. Therefore if a patient correctly states three digits backwards but has difficulty with three digits forwards, this is an example of fluctuation.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D41A2E1-730E-49E6-9CA6-F7FE4DF0180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63578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Disorganized thinking is possibly the most challenging feature of delirium to discern. This can be defined as illogical or off-target responses. Some examples are incoherent speech, rambling, irrelevant conversation, tangential or circumstantial speech, or faulty reasoning. Disorganized thought is assessed qualitatively by observing the patient throughout the interview. Disorganization can be evidenced by the patient’s speech or behavior. For example, you ask a patient to tell you the days of the week backwards, and they describe to you what they had for dinner the night before. Another example of disorganization is a patient who -  instead of crossing a line through the pain scale on page 7, signs their name. </a:t>
            </a:r>
          </a:p>
          <a:p>
            <a:pPr eaLnBrk="1" hangingPunct="1">
              <a:spcBef>
                <a:spcPct val="0"/>
              </a:spcBef>
            </a:pPr>
            <a:endParaRPr lang="en-US" altLang="en-US"/>
          </a:p>
          <a:p>
            <a:pPr eaLnBrk="1" hangingPunct="1">
              <a:spcBef>
                <a:spcPct val="0"/>
              </a:spcBef>
            </a:pPr>
            <a:r>
              <a:rPr lang="en-US" altLang="en-US"/>
              <a:t>(END OF SLIDE)</a:t>
            </a:r>
          </a:p>
          <a:p>
            <a:pPr eaLnBrk="1" hangingPunct="1">
              <a:spcBef>
                <a:spcPct val="0"/>
              </a:spcBef>
            </a:pPr>
            <a:endParaRPr lang="en-US" altLang="en-US"/>
          </a:p>
          <a:p>
            <a:pPr eaLnBrk="1" hangingPunct="1">
              <a:spcBef>
                <a:spcPct val="0"/>
              </a:spcBef>
            </a:pPr>
            <a:r>
              <a:rPr lang="en-US" altLang="en-US"/>
              <a:t>The presence of some other features of delirium could contribute to the presence of disorganized thinking. Severe disorientation can be evidence for disorganized thought. For example, a patient states they are currently at their office when you ask them where we are. Another feature that can overlap disr</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B962B7D-27D6-4E61-ADD6-D81C8C3F67BD}"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244637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8788" eaLnBrk="1" hangingPunct="1">
              <a:spcBef>
                <a:spcPct val="0"/>
              </a:spcBef>
            </a:pPr>
            <a:r>
              <a:rPr lang="en-US" altLang="en-US"/>
              <a:t>Altered level of consciousness refers to the level of arousability to a stimulus. The patient can be scored as either vigilant, alert, lethargic, stuporous, or comatose. This is determined through observation throughout the interview.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067D209-E0D8-4252-B735-81BCBF6BD10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151916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74650" y="698500"/>
            <a:ext cx="6205538"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Calibri" panose="020F0502020204030204" pitchFamily="34" charset="0"/>
              </a:defRPr>
            </a:lvl1pPr>
            <a:lvl2pPr marL="742950" indent="-285750" defTabSz="906463">
              <a:defRPr>
                <a:solidFill>
                  <a:schemeClr val="tx1"/>
                </a:solidFill>
                <a:latin typeface="Calibri" panose="020F0502020204030204" pitchFamily="34" charset="0"/>
              </a:defRPr>
            </a:lvl2pPr>
            <a:lvl3pPr marL="1143000" indent="-228600" defTabSz="906463">
              <a:defRPr>
                <a:solidFill>
                  <a:schemeClr val="tx1"/>
                </a:solidFill>
                <a:latin typeface="Calibri" panose="020F0502020204030204" pitchFamily="34" charset="0"/>
              </a:defRPr>
            </a:lvl3pPr>
            <a:lvl4pPr marL="1600200" indent="-228600" defTabSz="906463">
              <a:defRPr>
                <a:solidFill>
                  <a:schemeClr val="tx1"/>
                </a:solidFill>
                <a:latin typeface="Calibri" panose="020F0502020204030204" pitchFamily="34" charset="0"/>
              </a:defRPr>
            </a:lvl4pPr>
            <a:lvl5pPr marL="2057400" indent="-228600" defTabSz="906463">
              <a:defRPr>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9EE445-FF56-476C-A4F3-2BBE64305D09}"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95801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3E60EEE-F6CC-4FCD-9EFF-FAC7D119822E}" type="datetime1">
              <a:rPr lang="en-US" smtClean="0"/>
              <a:pPr>
                <a:defRPr/>
              </a:pPr>
              <a:t>11/5/2022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C592CE-2081-40E3-9005-2CA153E02E1F}" type="slidenum">
              <a:rPr lang="en-US" altLang="en-US" smtClean="0"/>
              <a:pPr>
                <a:defRPr/>
              </a:pPr>
              <a:t>‹#›</a:t>
            </a:fld>
            <a:endParaRPr lang="en-US" altLang="en-US"/>
          </a:p>
        </p:txBody>
      </p:sp>
    </p:spTree>
    <p:extLst>
      <p:ext uri="{BB962C8B-B14F-4D97-AF65-F5344CB8AC3E}">
        <p14:creationId xmlns:p14="http://schemas.microsoft.com/office/powerpoint/2010/main" val="10432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C45411-BE78-4468-977F-6724BF4FC556}" type="datetime1">
              <a:rPr lang="en-US" smtClean="0"/>
              <a:pPr>
                <a:defRPr/>
              </a:pPr>
              <a:t>11/5/2022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33B38E-1DB7-43D2-A345-E0BD259566BE}" type="slidenum">
              <a:rPr lang="en-US" altLang="en-US" smtClean="0"/>
              <a:pPr>
                <a:defRPr/>
              </a:pPr>
              <a:t>‹#›</a:t>
            </a:fld>
            <a:endParaRPr lang="en-US" altLang="en-US"/>
          </a:p>
        </p:txBody>
      </p:sp>
    </p:spTree>
    <p:extLst>
      <p:ext uri="{BB962C8B-B14F-4D97-AF65-F5344CB8AC3E}">
        <p14:creationId xmlns:p14="http://schemas.microsoft.com/office/powerpoint/2010/main" val="318493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9FEE734-7F3D-44EA-9FAD-6F9A65B33CA9}" type="datetime1">
              <a:rPr lang="en-US" smtClean="0"/>
              <a:pPr>
                <a:defRPr/>
              </a:pPr>
              <a:t>11/5/2022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C01E91-C640-4F35-80AF-C7C7F63687C7}" type="slidenum">
              <a:rPr lang="en-US" altLang="en-US" smtClean="0"/>
              <a:pPr>
                <a:defRPr/>
              </a:pPr>
              <a:t>‹#›</a:t>
            </a:fld>
            <a:endParaRPr lang="en-US" altLang="en-US"/>
          </a:p>
        </p:txBody>
      </p:sp>
    </p:spTree>
    <p:extLst>
      <p:ext uri="{BB962C8B-B14F-4D97-AF65-F5344CB8AC3E}">
        <p14:creationId xmlns:p14="http://schemas.microsoft.com/office/powerpoint/2010/main" val="2823525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3D2939-0E6A-4504-A604-320AE81E16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94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6BEF0-EF62-44A5-AE32-8D0678B7D9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87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67227-DB75-4009-ADBF-AAC118F6B9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457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D600C7-7BFD-485C-829E-244CA13081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263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7B28C-6D75-42A4-99CD-5CE9B8A440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572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9F1904-62EF-4AA1-8DAB-EC8742D61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533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307766-DDB1-4915-964F-6B5E2820D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901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67A5D7-06DC-4F07-89FC-F5589778E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75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0AC6447-1C0E-421F-A36E-950843D48CEF}" type="datetime1">
              <a:rPr lang="en-US" smtClean="0"/>
              <a:pPr>
                <a:defRPr/>
              </a:pPr>
              <a:t>11/5/2022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289ECF-4777-42A7-971B-67F82A41AA1B}" type="slidenum">
              <a:rPr lang="en-US" altLang="en-US" smtClean="0"/>
              <a:pPr>
                <a:defRPr/>
              </a:pPr>
              <a:t>‹#›</a:t>
            </a:fld>
            <a:endParaRPr lang="en-US" altLang="en-US"/>
          </a:p>
        </p:txBody>
      </p:sp>
    </p:spTree>
    <p:extLst>
      <p:ext uri="{BB962C8B-B14F-4D97-AF65-F5344CB8AC3E}">
        <p14:creationId xmlns:p14="http://schemas.microsoft.com/office/powerpoint/2010/main" val="1107662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4AA85-079C-461E-8CD8-D891E06B8E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53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464426-488A-4D35-A6AF-5FD65B3BA6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508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1529A-9E62-44AE-A85C-F0D8C823CD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423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5BA366-8C98-4702-A79A-ABF44194A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946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629BEF9-E173-4969-B88C-72C745A24391}" type="datetime1">
              <a:rPr lang="en-US" smtClean="0"/>
              <a:pPr>
                <a:defRPr/>
              </a:pPr>
              <a:t>11/5/2022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574946-7E04-4ABF-88E2-B63B887E5D49}" type="slidenum">
              <a:rPr lang="en-US" altLang="en-US" smtClean="0"/>
              <a:pPr>
                <a:defRPr/>
              </a:pPr>
              <a:t>‹#›</a:t>
            </a:fld>
            <a:endParaRPr lang="en-US" altLang="en-US"/>
          </a:p>
        </p:txBody>
      </p:sp>
    </p:spTree>
    <p:extLst>
      <p:ext uri="{BB962C8B-B14F-4D97-AF65-F5344CB8AC3E}">
        <p14:creationId xmlns:p14="http://schemas.microsoft.com/office/powerpoint/2010/main" val="336228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1BC1E84-8D47-45A5-8E51-EAE276EE3A28}" type="datetime1">
              <a:rPr lang="en-US" smtClean="0"/>
              <a:pPr>
                <a:defRPr/>
              </a:pPr>
              <a:t>11/5/2022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D4E8FF-8F7A-43D9-A1AF-A0EC9CCA5F1E}" type="slidenum">
              <a:rPr lang="en-US" altLang="en-US" smtClean="0"/>
              <a:pPr>
                <a:defRPr/>
              </a:pPr>
              <a:t>‹#›</a:t>
            </a:fld>
            <a:endParaRPr lang="en-US" altLang="en-US"/>
          </a:p>
        </p:txBody>
      </p:sp>
    </p:spTree>
    <p:extLst>
      <p:ext uri="{BB962C8B-B14F-4D97-AF65-F5344CB8AC3E}">
        <p14:creationId xmlns:p14="http://schemas.microsoft.com/office/powerpoint/2010/main" val="353831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C4B47B5-E48D-4B9D-AE68-8E0D5C1A072F}" type="datetime1">
              <a:rPr lang="en-US" smtClean="0"/>
              <a:pPr>
                <a:defRPr/>
              </a:pPr>
              <a:t>11/5/2022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31A44DE-A0FC-407D-9461-A5EBF4159890}" type="slidenum">
              <a:rPr lang="en-US" altLang="en-US" smtClean="0"/>
              <a:pPr>
                <a:defRPr/>
              </a:pPr>
              <a:t>‹#›</a:t>
            </a:fld>
            <a:endParaRPr lang="en-US" altLang="en-US"/>
          </a:p>
        </p:txBody>
      </p:sp>
    </p:spTree>
    <p:extLst>
      <p:ext uri="{BB962C8B-B14F-4D97-AF65-F5344CB8AC3E}">
        <p14:creationId xmlns:p14="http://schemas.microsoft.com/office/powerpoint/2010/main" val="28621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82186EC-2EE0-4A34-A768-F6D6E65D4AEF}" type="datetime1">
              <a:rPr lang="en-US" smtClean="0"/>
              <a:pPr>
                <a:defRPr/>
              </a:pPr>
              <a:t>11/5/2022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0CD4A3-84BA-4894-84F4-DB525FDE65F2}" type="slidenum">
              <a:rPr lang="en-US" altLang="en-US" smtClean="0"/>
              <a:pPr>
                <a:defRPr/>
              </a:pPr>
              <a:t>‹#›</a:t>
            </a:fld>
            <a:endParaRPr lang="en-US" altLang="en-US"/>
          </a:p>
        </p:txBody>
      </p:sp>
    </p:spTree>
    <p:extLst>
      <p:ext uri="{BB962C8B-B14F-4D97-AF65-F5344CB8AC3E}">
        <p14:creationId xmlns:p14="http://schemas.microsoft.com/office/powerpoint/2010/main" val="5616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212879-58BF-4598-88AC-FAF81B42D049}" type="datetime1">
              <a:rPr lang="en-US" smtClean="0"/>
              <a:pPr>
                <a:defRPr/>
              </a:pPr>
              <a:t>11/5/2022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BD4022E-3AEE-4656-B685-A7E995E48471}" type="slidenum">
              <a:rPr lang="en-US" altLang="en-US" smtClean="0"/>
              <a:pPr>
                <a:defRPr/>
              </a:pPr>
              <a:t>‹#›</a:t>
            </a:fld>
            <a:endParaRPr lang="en-US" altLang="en-US"/>
          </a:p>
        </p:txBody>
      </p:sp>
    </p:spTree>
    <p:extLst>
      <p:ext uri="{BB962C8B-B14F-4D97-AF65-F5344CB8AC3E}">
        <p14:creationId xmlns:p14="http://schemas.microsoft.com/office/powerpoint/2010/main" val="114817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BF4EB80-A76B-46B6-8CAD-7A3E76F93D7F}" type="datetime1">
              <a:rPr lang="en-US" smtClean="0"/>
              <a:pPr>
                <a:defRPr/>
              </a:pPr>
              <a:t>11/5/2022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B52481-786F-42E5-8791-26DD2C47D38C}" type="slidenum">
              <a:rPr lang="en-US" altLang="en-US" smtClean="0"/>
              <a:pPr>
                <a:defRPr/>
              </a:pPr>
              <a:t>‹#›</a:t>
            </a:fld>
            <a:endParaRPr lang="en-US" altLang="en-US"/>
          </a:p>
        </p:txBody>
      </p:sp>
    </p:spTree>
    <p:extLst>
      <p:ext uri="{BB962C8B-B14F-4D97-AF65-F5344CB8AC3E}">
        <p14:creationId xmlns:p14="http://schemas.microsoft.com/office/powerpoint/2010/main" val="120963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2944189-5D76-4F94-83AE-AA9168672503}" type="datetime1">
              <a:rPr lang="en-US" smtClean="0"/>
              <a:pPr>
                <a:defRPr/>
              </a:pPr>
              <a:t>11/5/2022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C3CD2C-9F3C-4036-B658-CFF440D95FE3}" type="slidenum">
              <a:rPr lang="en-US" altLang="en-US" smtClean="0"/>
              <a:pPr>
                <a:defRPr/>
              </a:pPr>
              <a:t>‹#›</a:t>
            </a:fld>
            <a:endParaRPr lang="en-US" altLang="en-US"/>
          </a:p>
        </p:txBody>
      </p:sp>
    </p:spTree>
    <p:extLst>
      <p:ext uri="{BB962C8B-B14F-4D97-AF65-F5344CB8AC3E}">
        <p14:creationId xmlns:p14="http://schemas.microsoft.com/office/powerpoint/2010/main" val="310128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E2FD95-86CD-4280-952C-1D4ED81BC94B}" type="datetime1">
              <a:rPr lang="en-US" smtClean="0"/>
              <a:pPr>
                <a:defRPr/>
              </a:pPr>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E892A8C-C52E-4399-8BD7-8922CD0EFD2E}" type="slidenum">
              <a:rPr lang="en-US" altLang="en-US" smtClean="0"/>
              <a:pPr>
                <a:defRPr/>
              </a:pPr>
              <a:t>‹#›</a:t>
            </a:fld>
            <a:endParaRPr lang="en-US" altLang="en-US"/>
          </a:p>
        </p:txBody>
      </p:sp>
    </p:spTree>
    <p:extLst>
      <p:ext uri="{BB962C8B-B14F-4D97-AF65-F5344CB8AC3E}">
        <p14:creationId xmlns:p14="http://schemas.microsoft.com/office/powerpoint/2010/main" val="3595748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defRPr/>
            </a:pPr>
            <a:fld id="{1C5995D8-03BD-4093-A25F-92EC28AF3CA7}" type="slidenum">
              <a:rPr lang="en-US">
                <a:solidFill>
                  <a:srgbClr val="000000"/>
                </a:solidFill>
              </a:rPr>
              <a:pPr defTabSz="914400">
                <a:defRPr/>
              </a:pPr>
              <a:t>‹#›</a:t>
            </a:fld>
            <a:endParaRPr lang="en-US">
              <a:solidFill>
                <a:srgbClr val="000000"/>
              </a:solidFill>
            </a:endParaRPr>
          </a:p>
        </p:txBody>
      </p:sp>
    </p:spTree>
    <p:extLst>
      <p:ext uri="{BB962C8B-B14F-4D97-AF65-F5344CB8AC3E}">
        <p14:creationId xmlns:p14="http://schemas.microsoft.com/office/powerpoint/2010/main" val="2414312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055814" y="2009775"/>
            <a:ext cx="8612187" cy="1631950"/>
          </a:xfrm>
        </p:spPr>
        <p:txBody>
          <a:bodyPr/>
          <a:lstStyle/>
          <a:p>
            <a:r>
              <a:rPr lang="pt-BR" altLang="en-US" sz="4800" b="1">
                <a:solidFill>
                  <a:srgbClr val="000000"/>
                </a:solidFill>
                <a:latin typeface="Calibri" panose="020F0502020204030204" pitchFamily="34" charset="0"/>
              </a:rPr>
              <a:t>Delirium Assessment Practicum: CAM, 3D-CAM, UB-CAM</a:t>
            </a:r>
            <a:endParaRPr lang="en-US" altLang="en-US" sz="4800" b="1">
              <a:latin typeface="Arial" panose="020B0604020202020204" pitchFamily="34" charset="0"/>
              <a:cs typeface="Arial" panose="020B0604020202020204" pitchFamily="34" charset="0"/>
            </a:endParaRPr>
          </a:p>
        </p:txBody>
      </p:sp>
      <p:sp>
        <p:nvSpPr>
          <p:cNvPr id="4099" name="Subtitle 2"/>
          <p:cNvSpPr>
            <a:spLocks noGrp="1"/>
          </p:cNvSpPr>
          <p:nvPr>
            <p:ph type="subTitle" idx="1"/>
          </p:nvPr>
        </p:nvSpPr>
        <p:spPr>
          <a:xfrm>
            <a:off x="2949576" y="4205288"/>
            <a:ext cx="6423025" cy="1966912"/>
          </a:xfrm>
        </p:spPr>
        <p:txBody>
          <a:bodyPr>
            <a:normAutofit lnSpcReduction="10000"/>
          </a:bodyPr>
          <a:lstStyle/>
          <a:p>
            <a:pPr>
              <a:lnSpc>
                <a:spcPct val="80000"/>
              </a:lnSpc>
            </a:pPr>
            <a:r>
              <a:rPr lang="en-US" altLang="en-US" dirty="0">
                <a:latin typeface="Arial" panose="020B0604020202020204" pitchFamily="34" charset="0"/>
                <a:cs typeface="Arial" panose="020B0604020202020204" pitchFamily="34" charset="0"/>
              </a:rPr>
              <a:t>Edward R. Marcantonio, MD MSc</a:t>
            </a:r>
          </a:p>
          <a:p>
            <a:pPr>
              <a:lnSpc>
                <a:spcPct val="80000"/>
              </a:lnSpc>
            </a:pPr>
            <a:r>
              <a:rPr lang="en-US" altLang="en-US" dirty="0">
                <a:latin typeface="Arial" panose="020B0604020202020204" pitchFamily="34" charset="0"/>
                <a:cs typeface="Arial" panose="020B0604020202020204" pitchFamily="34" charset="0"/>
              </a:rPr>
              <a:t>Professor of Medicine</a:t>
            </a:r>
          </a:p>
          <a:p>
            <a:pPr>
              <a:lnSpc>
                <a:spcPct val="80000"/>
              </a:lnSpc>
            </a:pPr>
            <a:r>
              <a:rPr lang="en-US" altLang="en-US" dirty="0">
                <a:latin typeface="Arial" panose="020B0604020202020204" pitchFamily="34" charset="0"/>
                <a:cs typeface="Arial" panose="020B0604020202020204" pitchFamily="34" charset="0"/>
              </a:rPr>
              <a:t>Beth Israel Deaconess Medical Center</a:t>
            </a:r>
          </a:p>
          <a:p>
            <a:pPr>
              <a:lnSpc>
                <a:spcPct val="80000"/>
              </a:lnSpc>
            </a:pPr>
            <a:r>
              <a:rPr lang="en-US" altLang="en-US" dirty="0">
                <a:latin typeface="Arial" panose="020B0604020202020204" pitchFamily="34" charset="0"/>
                <a:cs typeface="Arial" panose="020B0604020202020204" pitchFamily="34" charset="0"/>
              </a:rPr>
              <a:t>Harvard Medical School</a:t>
            </a:r>
          </a:p>
          <a:p>
            <a:pPr>
              <a:lnSpc>
                <a:spcPct val="80000"/>
              </a:lnSpc>
            </a:pPr>
            <a:r>
              <a:rPr lang="en-US" altLang="en-US" dirty="0">
                <a:latin typeface="Arial" panose="020B0604020202020204" pitchFamily="34" charset="0"/>
                <a:cs typeface="Arial" panose="020B0604020202020204" pitchFamily="34" charset="0"/>
              </a:rPr>
              <a:t>NIDUS Bootcamp 2022</a:t>
            </a:r>
          </a:p>
        </p:txBody>
      </p:sp>
      <p:sp>
        <p:nvSpPr>
          <p:cNvPr id="10" name="Slide Number Placeholder 9"/>
          <p:cNvSpPr>
            <a:spLocks noGrp="1"/>
          </p:cNvSpPr>
          <p:nvPr>
            <p:ph type="sldNum" sz="quarter" idx="12"/>
          </p:nvPr>
        </p:nvSpPr>
        <p:spPr/>
        <p:txBody>
          <a:bodyPr/>
          <a:lstStyle/>
          <a:p>
            <a:pPr>
              <a:defRPr/>
            </a:pPr>
            <a:fld id="{6BD77FB9-406E-4097-96BB-B3C8C4319A23}" type="slidenum">
              <a:rPr lang="en-US" smtClean="0"/>
              <a:pPr>
                <a:defRPr/>
              </a:pPr>
              <a:t>1</a:t>
            </a:fld>
            <a:endParaRPr lang="en-US" dirty="0"/>
          </a:p>
        </p:txBody>
      </p:sp>
      <p:sp>
        <p:nvSpPr>
          <p:cNvPr id="4100" name="Rectangle 2"/>
          <p:cNvSpPr>
            <a:spLocks noChangeArrowheads="1"/>
          </p:cNvSpPr>
          <p:nvPr/>
        </p:nvSpPr>
        <p:spPr bwMode="auto">
          <a:xfrm>
            <a:off x="3929064" y="888484"/>
            <a:ext cx="9482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4101" name="Rectangle 3"/>
          <p:cNvSpPr>
            <a:spLocks noChangeArrowheads="1"/>
          </p:cNvSpPr>
          <p:nvPr/>
        </p:nvSpPr>
        <p:spPr bwMode="auto">
          <a:xfrm>
            <a:off x="3027364" y="1944171"/>
            <a:ext cx="94821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41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9" y="184150"/>
            <a:ext cx="1347787"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2914"/>
            <a:ext cx="66294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CAM – Fluctuating Course</a:t>
            </a:r>
          </a:p>
        </p:txBody>
      </p:sp>
      <p:sp>
        <p:nvSpPr>
          <p:cNvPr id="3" name="Content Placeholder 2"/>
          <p:cNvSpPr>
            <a:spLocks noGrp="1"/>
          </p:cNvSpPr>
          <p:nvPr>
            <p:ph idx="1"/>
          </p:nvPr>
        </p:nvSpPr>
        <p:spPr/>
        <p:txBody>
          <a:bodyPr rtlCol="0">
            <a:normAutofit/>
          </a:bodyPr>
          <a:lstStyle/>
          <a:p>
            <a:pPr eaLnBrk="1" fontAlgn="auto" hangingPunct="1">
              <a:spcAft>
                <a:spcPts val="0"/>
              </a:spcAft>
              <a:buNone/>
              <a:defRPr/>
            </a:pPr>
            <a:r>
              <a:rPr lang="en-US" sz="3900" b="1" i="1" dirty="0">
                <a:latin typeface="Arial" panose="020B0604020202020204" pitchFamily="34" charset="0"/>
                <a:cs typeface="Arial" panose="020B0604020202020204" pitchFamily="34" charset="0"/>
              </a:rPr>
              <a:t>Did this behavior fluctuate during the interview?</a:t>
            </a:r>
          </a:p>
          <a:p>
            <a:pPr eaLnBrk="1" fontAlgn="auto" hangingPunct="1">
              <a:spcAft>
                <a:spcPts val="0"/>
              </a:spcAft>
              <a:buNone/>
              <a:defRPr/>
            </a:pPr>
            <a:endParaRPr lang="en-US" sz="1500"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Must witness fluctuation during the interview (symptom </a:t>
            </a:r>
            <a:r>
              <a:rPr lang="en-US" u="sng" dirty="0">
                <a:latin typeface="Arial" panose="020B0604020202020204" pitchFamily="34" charset="0"/>
                <a:cs typeface="Arial" panose="020B0604020202020204" pitchFamily="34" charset="0"/>
              </a:rPr>
              <a:t>comes and goes </a:t>
            </a:r>
            <a:r>
              <a:rPr lang="en-US" dirty="0">
                <a:latin typeface="Arial" panose="020B0604020202020204" pitchFamily="34" charset="0"/>
                <a:cs typeface="Arial" panose="020B0604020202020204" pitchFamily="34" charset="0"/>
              </a:rPr>
              <a:t>or </a:t>
            </a:r>
            <a:r>
              <a:rPr lang="en-US" u="sng" dirty="0">
                <a:latin typeface="Arial" panose="020B0604020202020204" pitchFamily="34" charset="0"/>
                <a:cs typeface="Arial" panose="020B0604020202020204" pitchFamily="34" charset="0"/>
              </a:rPr>
              <a:t>increases and decreases </a:t>
            </a:r>
            <a:r>
              <a:rPr lang="en-US" dirty="0">
                <a:latin typeface="Arial" panose="020B0604020202020204" pitchFamily="34" charset="0"/>
                <a:cs typeface="Arial" panose="020B0604020202020204" pitchFamily="34" charset="0"/>
              </a:rPr>
              <a:t>in severity)</a:t>
            </a:r>
          </a:p>
          <a:p>
            <a:pPr eaLnBrk="1" fontAlgn="auto" hangingPunct="1">
              <a:spcAft>
                <a:spcPts val="0"/>
              </a:spcAft>
              <a:defRPr/>
            </a:pPr>
            <a:r>
              <a:rPr lang="en-US" dirty="0">
                <a:latin typeface="Arial" panose="020B0604020202020204" pitchFamily="34" charset="0"/>
                <a:cs typeface="Arial" panose="020B0604020202020204" pitchFamily="34" charset="0"/>
              </a:rPr>
              <a:t>Generally fluctuation is quite obvious</a:t>
            </a:r>
          </a:p>
          <a:p>
            <a:pPr eaLnBrk="1" fontAlgn="auto" hangingPunct="1">
              <a:spcAft>
                <a:spcPts val="0"/>
              </a:spcAft>
              <a:defRPr/>
            </a:pPr>
            <a:r>
              <a:rPr lang="en-US" dirty="0">
                <a:latin typeface="Arial" panose="020B0604020202020204" pitchFamily="34" charset="0"/>
                <a:cs typeface="Arial" panose="020B0604020202020204" pitchFamily="34" charset="0"/>
              </a:rPr>
              <a:t>Think of splitting interview into 2 parts – was there a stark difference in a feature from the 1st half to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half?</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817107F-1586-4587-BBED-C26D610AA63C}" type="slidenum">
              <a:rPr lang="en-US" altLang="en-US" sz="1200">
                <a:solidFill>
                  <a:srgbClr val="898989"/>
                </a:solidFill>
              </a:rPr>
              <a:pPr fontAlgn="base">
                <a:lnSpc>
                  <a:spcPct val="100000"/>
                </a:lnSpc>
                <a:spcBef>
                  <a:spcPct val="0"/>
                </a:spcBef>
                <a:spcAft>
                  <a:spcPct val="0"/>
                </a:spcAft>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90750" y="138113"/>
            <a:ext cx="7886700" cy="1325562"/>
          </a:xfrm>
        </p:spPr>
        <p:txBody>
          <a:bodyPr/>
          <a:lstStyle/>
          <a:p>
            <a:pPr algn="ctr" eaLnBrk="1" hangingPunct="1"/>
            <a:r>
              <a:rPr lang="en-US" altLang="en-US" b="1">
                <a:latin typeface="Arial" panose="020B0604020202020204" pitchFamily="34" charset="0"/>
                <a:cs typeface="Arial" panose="020B0604020202020204" pitchFamily="34" charset="0"/>
              </a:rPr>
              <a:t>CAM - Inattention</a:t>
            </a:r>
          </a:p>
        </p:txBody>
      </p:sp>
      <p:sp>
        <p:nvSpPr>
          <p:cNvPr id="3" name="Content Placeholder 2"/>
          <p:cNvSpPr>
            <a:spLocks noGrp="1"/>
          </p:cNvSpPr>
          <p:nvPr>
            <p:ph idx="1"/>
          </p:nvPr>
        </p:nvSpPr>
        <p:spPr>
          <a:xfrm>
            <a:off x="1295400" y="1447800"/>
            <a:ext cx="9829800" cy="4941888"/>
          </a:xfrm>
        </p:spPr>
        <p:txBody>
          <a:bodyPr rtlCol="0">
            <a:normAutofit/>
          </a:bodyPr>
          <a:lstStyle/>
          <a:p>
            <a:pPr eaLnBrk="1" fontAlgn="auto" hangingPunct="1">
              <a:spcAft>
                <a:spcPts val="0"/>
              </a:spcAft>
              <a:buNone/>
              <a:defRPr/>
            </a:pPr>
            <a:r>
              <a:rPr lang="en-US" b="1" i="1" dirty="0">
                <a:latin typeface="Arial" panose="020B0604020202020204" pitchFamily="34" charset="0"/>
                <a:cs typeface="Arial" panose="020B0604020202020204" pitchFamily="34" charset="0"/>
              </a:rPr>
              <a:t>Did the patient have difficulty focusing attention, for example being easily distractible, or having difficulty keeping track of what was being said?</a:t>
            </a:r>
          </a:p>
          <a:p>
            <a:pPr eaLnBrk="1" fontAlgn="auto" hangingPunct="1">
              <a:spcAft>
                <a:spcPts val="0"/>
              </a:spcAft>
              <a:buNone/>
              <a:defRPr/>
            </a:pPr>
            <a:endParaRPr lang="en-US" sz="1600" b="1" i="1"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Reduced ability to </a:t>
            </a:r>
            <a:r>
              <a:rPr lang="en-US" u="sng" dirty="0">
                <a:latin typeface="Arial" panose="020B0604020202020204" pitchFamily="34" charset="0"/>
                <a:cs typeface="Arial" panose="020B0604020202020204" pitchFamily="34" charset="0"/>
              </a:rPr>
              <a:t>maintain attention</a:t>
            </a:r>
            <a:r>
              <a:rPr lang="en-US" dirty="0">
                <a:latin typeface="Arial" panose="020B0604020202020204" pitchFamily="34" charset="0"/>
                <a:cs typeface="Arial" panose="020B0604020202020204" pitchFamily="34" charset="0"/>
              </a:rPr>
              <a:t> to external stimuli and to </a:t>
            </a:r>
            <a:r>
              <a:rPr lang="en-US" u="sng" dirty="0">
                <a:latin typeface="Arial" panose="020B0604020202020204" pitchFamily="34" charset="0"/>
                <a:cs typeface="Arial" panose="020B0604020202020204" pitchFamily="34" charset="0"/>
              </a:rPr>
              <a:t>shift attention</a:t>
            </a:r>
            <a:r>
              <a:rPr lang="en-US" dirty="0">
                <a:latin typeface="Arial" panose="020B0604020202020204" pitchFamily="34" charset="0"/>
                <a:cs typeface="Arial" panose="020B0604020202020204" pitchFamily="34" charset="0"/>
              </a:rPr>
              <a:t> to new stimuli.</a:t>
            </a:r>
          </a:p>
          <a:p>
            <a:pPr eaLnBrk="1" fontAlgn="auto" hangingPunct="1">
              <a:spcAft>
                <a:spcPts val="0"/>
              </a:spcAft>
              <a:defRPr/>
            </a:pPr>
            <a:r>
              <a:rPr lang="en-US" dirty="0">
                <a:latin typeface="Arial" panose="020B0604020202020204" pitchFamily="34" charset="0"/>
                <a:cs typeface="Arial" panose="020B0604020202020204" pitchFamily="34" charset="0"/>
              </a:rPr>
              <a:t>Respondent unaware or out-of-touch with environment (e.g., dazed, fixated, or darting attention); no eye contact</a:t>
            </a:r>
          </a:p>
          <a:p>
            <a:pPr eaLnBrk="1" fontAlgn="auto" hangingPunct="1">
              <a:spcAft>
                <a:spcPts val="0"/>
              </a:spcAft>
              <a:defRPr/>
            </a:pPr>
            <a:r>
              <a:rPr lang="en-US" dirty="0">
                <a:latin typeface="Arial" panose="020B0604020202020204" pitchFamily="34" charset="0"/>
                <a:cs typeface="Arial" panose="020B0604020202020204" pitchFamily="34" charset="0"/>
              </a:rPr>
              <a:t>Difficult to establish back and forth conversation</a:t>
            </a:r>
          </a:p>
          <a:p>
            <a:pPr eaLnBrk="1" fontAlgn="auto" hangingPunct="1">
              <a:spcAft>
                <a:spcPts val="0"/>
              </a:spcAft>
              <a:defRPr/>
            </a:pPr>
            <a:r>
              <a:rPr lang="en-US" dirty="0">
                <a:latin typeface="Arial" panose="020B0604020202020204" pitchFamily="34" charset="0"/>
                <a:cs typeface="Arial" panose="020B0604020202020204" pitchFamily="34" charset="0"/>
              </a:rPr>
              <a:t>Errors on attention tests</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7690AE1-CEF5-4F8C-986F-72AD1D5A6B28}" type="slidenum">
              <a:rPr lang="en-US" altLang="en-US" sz="1200">
                <a:solidFill>
                  <a:srgbClr val="898989"/>
                </a:solidFill>
              </a:rPr>
              <a:pPr fontAlgn="base">
                <a:lnSpc>
                  <a:spcPct val="100000"/>
                </a:lnSpc>
                <a:spcBef>
                  <a:spcPct val="0"/>
                </a:spcBef>
                <a:spcAft>
                  <a:spcPct val="0"/>
                </a:spcAft>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152650" y="365126"/>
            <a:ext cx="8362950" cy="1325563"/>
          </a:xfrm>
        </p:spPr>
        <p:txBody>
          <a:bodyPr/>
          <a:lstStyle/>
          <a:p>
            <a:pPr algn="ctr" eaLnBrk="1" hangingPunct="1"/>
            <a:r>
              <a:rPr lang="en-US" altLang="en-US" b="1">
                <a:latin typeface="Arial" panose="020B0604020202020204" pitchFamily="34" charset="0"/>
                <a:cs typeface="Arial" panose="020B0604020202020204" pitchFamily="34" charset="0"/>
              </a:rPr>
              <a:t>CAM – Disorganized Thinking</a:t>
            </a:r>
          </a:p>
        </p:txBody>
      </p:sp>
      <p:sp>
        <p:nvSpPr>
          <p:cNvPr id="3" name="Content Placeholder 2"/>
          <p:cNvSpPr>
            <a:spLocks noGrp="1"/>
          </p:cNvSpPr>
          <p:nvPr>
            <p:ph idx="1"/>
          </p:nvPr>
        </p:nvSpPr>
        <p:spPr>
          <a:xfrm>
            <a:off x="809625" y="1830387"/>
            <a:ext cx="11049000" cy="4525963"/>
          </a:xfrm>
        </p:spPr>
        <p:txBody>
          <a:bodyPr rtlCol="0">
            <a:normAutofit lnSpcReduction="10000"/>
          </a:bodyPr>
          <a:lstStyle/>
          <a:p>
            <a:pPr eaLnBrk="1" fontAlgn="auto" hangingPunct="1">
              <a:spcAft>
                <a:spcPts val="0"/>
              </a:spcAft>
              <a:buNone/>
              <a:defRPr/>
            </a:pPr>
            <a:r>
              <a:rPr lang="en-US" b="1" i="1" dirty="0">
                <a:latin typeface="Arial" panose="020B0604020202020204" pitchFamily="34" charset="0"/>
                <a:cs typeface="Arial" panose="020B0604020202020204" pitchFamily="34" charset="0"/>
              </a:rPr>
              <a:t>Was the patient’s thinking disorganized or incoherent, such as rambling or irrelevant conversation, unclear or illogical flow of ideas, or unpredictable switching from subject to subject?</a:t>
            </a:r>
          </a:p>
          <a:p>
            <a:pPr eaLnBrk="1" fontAlgn="auto" hangingPunct="1">
              <a:spcAft>
                <a:spcPts val="0"/>
              </a:spcAft>
              <a:buNone/>
              <a:defRPr/>
            </a:pPr>
            <a:endParaRPr lang="en-US" sz="1800" b="1" i="1"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Patient speaks incoherently, rambles, irrelevant conversation, tangential or circumstantial speech, faulty reasoning</a:t>
            </a:r>
          </a:p>
          <a:p>
            <a:pPr eaLnBrk="1" fontAlgn="auto" hangingPunct="1">
              <a:spcAft>
                <a:spcPts val="0"/>
              </a:spcAft>
              <a:defRPr/>
            </a:pPr>
            <a:r>
              <a:rPr lang="en-US" dirty="0">
                <a:latin typeface="Arial" panose="020B0604020202020204" pitchFamily="34" charset="0"/>
                <a:cs typeface="Arial" panose="020B0604020202020204" pitchFamily="34" charset="0"/>
              </a:rPr>
              <a:t>Off-target or nonsense responses</a:t>
            </a:r>
          </a:p>
          <a:p>
            <a:pPr eaLnBrk="1" fontAlgn="auto" hangingPunct="1">
              <a:spcAft>
                <a:spcPts val="0"/>
              </a:spcAft>
              <a:defRPr/>
            </a:pPr>
            <a:r>
              <a:rPr lang="en-US" dirty="0">
                <a:latin typeface="Arial" panose="020B0604020202020204" pitchFamily="34" charset="0"/>
                <a:cs typeface="Arial" panose="020B0604020202020204" pitchFamily="34" charset="0"/>
              </a:rPr>
              <a:t>Paucity or perseveration of thought</a:t>
            </a:r>
          </a:p>
          <a:p>
            <a:pPr eaLnBrk="1" fontAlgn="auto" hangingPunct="1">
              <a:spcAft>
                <a:spcPts val="0"/>
              </a:spcAft>
              <a:defRPr/>
            </a:pPr>
            <a:r>
              <a:rPr lang="en-US" dirty="0">
                <a:latin typeface="Arial" panose="020B0604020202020204" pitchFamily="34" charset="0"/>
                <a:cs typeface="Arial" panose="020B0604020202020204" pitchFamily="34" charset="0"/>
              </a:rPr>
              <a:t>Severe disorientation to time, place</a:t>
            </a:r>
          </a:p>
          <a:p>
            <a:pPr eaLnBrk="1" fontAlgn="auto" hangingPunct="1">
              <a:spcAft>
                <a:spcPts val="0"/>
              </a:spcAft>
              <a:defRPr/>
            </a:pPr>
            <a:r>
              <a:rPr lang="en-US" dirty="0">
                <a:latin typeface="Arial" panose="020B0604020202020204" pitchFamily="34" charset="0"/>
                <a:cs typeface="Arial" panose="020B0604020202020204" pitchFamily="34" charset="0"/>
              </a:rPr>
              <a:t>Must be able to speak to assess this feature</a:t>
            </a:r>
          </a:p>
          <a:p>
            <a:pPr eaLnBrk="1" fontAlgn="auto" hangingPunct="1">
              <a:spcAft>
                <a:spcPts val="0"/>
              </a:spcAft>
              <a:defRPr/>
            </a:pPr>
            <a:endParaRPr lang="en-US" dirty="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90CD5B2-6DDF-4DCE-A83C-015B91FB8740}" type="slidenum">
              <a:rPr lang="en-US" altLang="en-US" sz="1200">
                <a:solidFill>
                  <a:srgbClr val="898989"/>
                </a:solidFill>
              </a:rPr>
              <a:pPr fontAlgn="base">
                <a:lnSpc>
                  <a:spcPct val="100000"/>
                </a:lnSpc>
                <a:spcBef>
                  <a:spcPct val="0"/>
                </a:spcBef>
                <a:spcAft>
                  <a:spcPct val="0"/>
                </a:spcAft>
                <a:buFontTx/>
                <a:buNone/>
              </a:pPr>
              <a:t>12</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6400" y="274638"/>
            <a:ext cx="8915400" cy="1143000"/>
          </a:xfrm>
        </p:spPr>
        <p:txBody>
          <a:bodyPr/>
          <a:lstStyle/>
          <a:p>
            <a:pPr eaLnBrk="1" hangingPunct="1"/>
            <a:r>
              <a:rPr lang="en-US" altLang="en-US" sz="3800" b="1">
                <a:latin typeface="Arial" panose="020B0604020202020204" pitchFamily="34" charset="0"/>
                <a:cs typeface="Arial" panose="020B0604020202020204" pitchFamily="34" charset="0"/>
              </a:rPr>
              <a:t>CAM – Altered level of consciousness</a:t>
            </a:r>
          </a:p>
        </p:txBody>
      </p:sp>
      <p:sp>
        <p:nvSpPr>
          <p:cNvPr id="23555" name="Content Placeholder 2"/>
          <p:cNvSpPr>
            <a:spLocks noGrp="1"/>
          </p:cNvSpPr>
          <p:nvPr>
            <p:ph idx="1"/>
          </p:nvPr>
        </p:nvSpPr>
        <p:spPr>
          <a:xfrm>
            <a:off x="1981200" y="1600200"/>
            <a:ext cx="8534400" cy="4343400"/>
          </a:xfrm>
        </p:spPr>
        <p:txBody>
          <a:bodyPr/>
          <a:lstStyle/>
          <a:p>
            <a:pPr eaLnBrk="1" hangingPunct="1">
              <a:lnSpc>
                <a:spcPct val="80000"/>
              </a:lnSpc>
              <a:spcAft>
                <a:spcPts val="600"/>
              </a:spcAft>
              <a:buNone/>
            </a:pPr>
            <a:r>
              <a:rPr lang="en-US" altLang="en-US" b="1" i="1" dirty="0">
                <a:latin typeface="Arial" panose="020B0604020202020204" pitchFamily="34" charset="0"/>
                <a:cs typeface="Arial" panose="020B0604020202020204" pitchFamily="34" charset="0"/>
              </a:rPr>
              <a:t>Overall, how would you rate this patient’s level of consciousness?</a:t>
            </a:r>
          </a:p>
          <a:p>
            <a:pPr eaLnBrk="1" hangingPunct="1">
              <a:lnSpc>
                <a:spcPct val="80000"/>
              </a:lnSpc>
              <a:spcAft>
                <a:spcPts val="600"/>
              </a:spcAft>
              <a:buNone/>
            </a:pPr>
            <a:endParaRPr lang="en-US" altLang="en-US" sz="1200" b="1" i="1" dirty="0">
              <a:latin typeface="Arial" panose="020B0604020202020204" pitchFamily="34" charset="0"/>
              <a:cs typeface="Arial" panose="020B0604020202020204" pitchFamily="34" charset="0"/>
            </a:endParaRPr>
          </a:p>
          <a:p>
            <a:pPr marL="800100" lvl="2" eaLnBrk="1" hangingPunct="1">
              <a:spcBef>
                <a:spcPct val="0"/>
              </a:spcBef>
            </a:pPr>
            <a:r>
              <a:rPr lang="en-US" altLang="en-US" dirty="0">
                <a:latin typeface="Arial" panose="020B0604020202020204" pitchFamily="34" charset="0"/>
                <a:ea typeface="Times New Roman" panose="02020603050405020304" pitchFamily="18" charset="0"/>
                <a:cs typeface="Arial" panose="020B0604020202020204" pitchFamily="34" charset="0"/>
              </a:rPr>
              <a:t>Vigilant (</a:t>
            </a:r>
            <a:r>
              <a:rPr lang="en-US" altLang="en-US" dirty="0" err="1">
                <a:latin typeface="Arial" panose="020B0604020202020204" pitchFamily="34" charset="0"/>
                <a:ea typeface="Times New Roman" panose="02020603050405020304" pitchFamily="18" charset="0"/>
                <a:cs typeface="Arial" panose="020B0604020202020204" pitchFamily="34" charset="0"/>
              </a:rPr>
              <a:t>Hyperalert</a:t>
            </a:r>
            <a:r>
              <a:rPr lang="en-US" altLang="en-US" dirty="0">
                <a:latin typeface="Arial" panose="020B0604020202020204" pitchFamily="34" charset="0"/>
                <a:ea typeface="Times New Roman" panose="02020603050405020304" pitchFamily="18" charset="0"/>
                <a:cs typeface="Arial" panose="020B0604020202020204" pitchFamily="34" charset="0"/>
              </a:rPr>
              <a:t>, overly sensitive to stimuli, startles easily)</a:t>
            </a:r>
          </a:p>
          <a:p>
            <a:pPr marL="800100" lvl="2" eaLnBrk="1" hangingPunct="1">
              <a:spcBef>
                <a:spcPct val="0"/>
              </a:spcBef>
            </a:pPr>
            <a:r>
              <a:rPr lang="en-US" altLang="en-US" dirty="0">
                <a:latin typeface="Arial" panose="020B0604020202020204" pitchFamily="34" charset="0"/>
                <a:ea typeface="Times New Roman" panose="02020603050405020304" pitchFamily="18" charset="0"/>
                <a:cs typeface="Arial" panose="020B0604020202020204" pitchFamily="34" charset="0"/>
              </a:rPr>
              <a:t>Alert (normal)</a:t>
            </a:r>
          </a:p>
          <a:p>
            <a:pPr marL="800100" lvl="2" eaLnBrk="1" hangingPunct="1">
              <a:spcBef>
                <a:spcPct val="0"/>
              </a:spcBef>
            </a:pPr>
            <a:r>
              <a:rPr lang="en-US" altLang="en-US" dirty="0">
                <a:latin typeface="Arial" panose="020B0604020202020204" pitchFamily="34" charset="0"/>
                <a:ea typeface="Times New Roman" panose="02020603050405020304" pitchFamily="18" charset="0"/>
                <a:cs typeface="Arial" panose="020B0604020202020204" pitchFamily="34" charset="0"/>
              </a:rPr>
              <a:t>Lethargic (Drowsy, easily aroused)</a:t>
            </a:r>
          </a:p>
          <a:p>
            <a:pPr marL="800100" lvl="2" eaLnBrk="1" hangingPunct="1">
              <a:spcBef>
                <a:spcPct val="0"/>
              </a:spcBef>
            </a:pPr>
            <a:r>
              <a:rPr lang="en-US" altLang="en-US" dirty="0">
                <a:latin typeface="Arial" panose="020B0604020202020204" pitchFamily="34" charset="0"/>
                <a:ea typeface="Times New Roman" panose="02020603050405020304" pitchFamily="18" charset="0"/>
                <a:cs typeface="Arial" panose="020B0604020202020204" pitchFamily="34" charset="0"/>
              </a:rPr>
              <a:t>Stupor (Difficult to arouse)                       </a:t>
            </a:r>
          </a:p>
          <a:p>
            <a:pPr marL="800100" lvl="2" eaLnBrk="1" hangingPunct="1">
              <a:spcBef>
                <a:spcPct val="0"/>
              </a:spcBef>
              <a:spcAft>
                <a:spcPts val="600"/>
              </a:spcAft>
            </a:pPr>
            <a:r>
              <a:rPr lang="en-US" altLang="en-US" dirty="0">
                <a:latin typeface="Arial" panose="020B0604020202020204" pitchFamily="34" charset="0"/>
                <a:ea typeface="Times New Roman" panose="02020603050405020304" pitchFamily="18" charset="0"/>
                <a:cs typeface="Arial" panose="020B0604020202020204" pitchFamily="34" charset="0"/>
              </a:rPr>
              <a:t>Coma  (Unarousable)</a:t>
            </a:r>
            <a:r>
              <a:rPr lang="en-US" altLang="en-US" sz="2400" dirty="0" err="1">
                <a:solidFill>
                  <a:srgbClr val="FFFFFF"/>
                </a:solidFill>
                <a:latin typeface="Arial" panose="020B0604020202020204" pitchFamily="34" charset="0"/>
                <a:cs typeface="Arial" panose="020B0604020202020204" pitchFamily="34" charset="0"/>
              </a:rPr>
              <a:t>tant</a:t>
            </a:r>
            <a:r>
              <a:rPr lang="en-US" altLang="en-US" sz="2400" dirty="0">
                <a:solidFill>
                  <a:srgbClr val="FFFFFF"/>
                </a:solidFill>
                <a:latin typeface="Arial" panose="020B0604020202020204" pitchFamily="34" charset="0"/>
                <a:cs typeface="Arial" panose="020B0604020202020204" pitchFamily="34" charset="0"/>
              </a:rPr>
              <a:t> to note fluctuation</a:t>
            </a:r>
          </a:p>
          <a:p>
            <a:pPr lvl="1" eaLnBrk="1" hangingPunct="1">
              <a:lnSpc>
                <a:spcPct val="80000"/>
              </a:lnSpc>
              <a:buFont typeface="Arial" panose="020B0604020202020204" pitchFamily="34" charset="0"/>
              <a:buNone/>
            </a:pPr>
            <a:r>
              <a:rPr lang="en-US" altLang="en-US" sz="1300" dirty="0">
                <a:latin typeface="Arial" panose="020B0604020202020204" pitchFamily="34" charset="0"/>
                <a:cs typeface="Times New Roman" panose="02020603050405020304" pitchFamily="18" charset="0"/>
              </a:rPr>
              <a:t> </a:t>
            </a:r>
          </a:p>
          <a:p>
            <a:pPr eaLnBrk="1" hangingPunct="1">
              <a:lnSpc>
                <a:spcPct val="8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May need to wake patient up to start interview</a:t>
            </a:r>
          </a:p>
          <a:p>
            <a:pPr lvl="1"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Do not count this when determining level of consciousness</a:t>
            </a:r>
          </a:p>
          <a:p>
            <a:pPr lvl="1" eaLnBrk="1" hangingPunct="1">
              <a:lnSpc>
                <a:spcPct val="80000"/>
              </a:lnSpc>
              <a:buFont typeface="Arial" panose="020B0604020202020204" pitchFamily="34" charset="0"/>
              <a:buChar char="–"/>
            </a:pPr>
            <a:endParaRPr lang="en-US" altLang="en-US" sz="1100"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AD66061-8458-40C0-B45C-E5D63B3901EF}" type="slidenum">
              <a:rPr lang="en-US" altLang="en-US" sz="1200">
                <a:solidFill>
                  <a:srgbClr val="898989"/>
                </a:solidFill>
              </a:rPr>
              <a:pPr fontAlgn="base">
                <a:lnSpc>
                  <a:spcPct val="100000"/>
                </a:lnSpc>
                <a:spcBef>
                  <a:spcPct val="0"/>
                </a:spcBef>
                <a:spcAft>
                  <a:spcPct val="0"/>
                </a:spcAft>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075" y="609600"/>
            <a:ext cx="8229600" cy="1143000"/>
          </a:xfrm>
        </p:spPr>
        <p:txBody>
          <a:bodyPr rtlCol="0">
            <a:normAutofit fontScale="90000"/>
          </a:bodyPr>
          <a:lstStyle/>
          <a:p>
            <a:pPr algn="ctr" eaLnBrk="1" fontAlgn="auto" hangingPunct="1">
              <a:spcAft>
                <a:spcPts val="0"/>
              </a:spcAft>
              <a:defRPr/>
            </a:pPr>
            <a:r>
              <a:rPr lang="en-US" b="1" dirty="0">
                <a:latin typeface="Arial" panose="020B0604020202020204" pitchFamily="34" charset="0"/>
                <a:cs typeface="Arial" panose="020B0604020202020204" pitchFamily="34" charset="0"/>
              </a:rPr>
              <a:t>Additional CAM Features</a:t>
            </a: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(Non-diagnostic)</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25603" name="Content Placeholder 2"/>
          <p:cNvSpPr>
            <a:spLocks noGrp="1"/>
          </p:cNvSpPr>
          <p:nvPr>
            <p:ph idx="1"/>
          </p:nvPr>
        </p:nvSpPr>
        <p:spPr>
          <a:xfrm>
            <a:off x="2057400" y="1879600"/>
            <a:ext cx="8229600" cy="4852988"/>
          </a:xfrm>
        </p:spPr>
        <p:txBody>
          <a:bodyPr/>
          <a:lstStyle/>
          <a:p>
            <a:pPr eaLnBrk="1" hangingPunct="1"/>
            <a:r>
              <a:rPr lang="en-US" altLang="en-US">
                <a:latin typeface="Arial" panose="020B0604020202020204" pitchFamily="34" charset="0"/>
                <a:cs typeface="Arial" panose="020B0604020202020204" pitchFamily="34" charset="0"/>
              </a:rPr>
              <a:t>Disorientation</a:t>
            </a:r>
          </a:p>
          <a:p>
            <a:pPr eaLnBrk="1" hangingPunct="1"/>
            <a:r>
              <a:rPr lang="en-US" altLang="en-US">
                <a:latin typeface="Arial" panose="020B0604020202020204" pitchFamily="34" charset="0"/>
                <a:cs typeface="Arial" panose="020B0604020202020204" pitchFamily="34" charset="0"/>
              </a:rPr>
              <a:t>Memory Impairment</a:t>
            </a:r>
          </a:p>
          <a:p>
            <a:pPr eaLnBrk="1" hangingPunct="1"/>
            <a:r>
              <a:rPr lang="en-US" altLang="en-US">
                <a:latin typeface="Arial" panose="020B0604020202020204" pitchFamily="34" charset="0"/>
                <a:cs typeface="Arial" panose="020B0604020202020204" pitchFamily="34" charset="0"/>
              </a:rPr>
              <a:t>Perceptual Disturbances</a:t>
            </a:r>
          </a:p>
          <a:p>
            <a:pPr eaLnBrk="1" hangingPunct="1"/>
            <a:r>
              <a:rPr lang="en-US" altLang="en-US">
                <a:latin typeface="Arial" panose="020B0604020202020204" pitchFamily="34" charset="0"/>
                <a:cs typeface="Arial" panose="020B0604020202020204" pitchFamily="34" charset="0"/>
              </a:rPr>
              <a:t>Psychomotor Agitation</a:t>
            </a:r>
          </a:p>
          <a:p>
            <a:pPr eaLnBrk="1" hangingPunct="1"/>
            <a:r>
              <a:rPr lang="en-US" altLang="en-US">
                <a:latin typeface="Arial" panose="020B0604020202020204" pitchFamily="34" charset="0"/>
                <a:cs typeface="Arial" panose="020B0604020202020204" pitchFamily="34" charset="0"/>
              </a:rPr>
              <a:t>Psychomotor Retardation</a:t>
            </a:r>
          </a:p>
          <a:p>
            <a:pPr eaLnBrk="1" hangingPunct="1"/>
            <a:r>
              <a:rPr lang="en-US" altLang="en-US">
                <a:latin typeface="Arial" panose="020B0604020202020204" pitchFamily="34" charset="0"/>
                <a:cs typeface="Arial" panose="020B0604020202020204" pitchFamily="34" charset="0"/>
              </a:rPr>
              <a:t>Sleep/Wake Cycle Disturbance</a:t>
            </a:r>
          </a:p>
          <a:p>
            <a:pPr eaLnBrk="1" hangingPunct="1"/>
            <a:endParaRPr lang="en-US" altLang="en-US"/>
          </a:p>
        </p:txBody>
      </p:sp>
      <p:sp>
        <p:nvSpPr>
          <p:cNvPr id="3" name="Slide Number Placeholder 2"/>
          <p:cNvSpPr>
            <a:spLocks noGrp="1"/>
          </p:cNvSpPr>
          <p:nvPr>
            <p:ph type="sldNum" sz="quarter" idx="12"/>
          </p:nvPr>
        </p:nvSpPr>
        <p:spPr/>
        <p:txBody>
          <a:bodyPr/>
          <a:lstStyle/>
          <a:p>
            <a:pPr>
              <a:defRPr/>
            </a:pPr>
            <a:fld id="{EEA42E8C-1D19-456E-A1B8-95778DAE5E1B}"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81200" y="274639"/>
            <a:ext cx="8229600" cy="1030287"/>
          </a:xfrm>
        </p:spPr>
        <p:txBody>
          <a:bodyPr/>
          <a:lstStyle/>
          <a:p>
            <a:pPr eaLnBrk="1" hangingPunct="1"/>
            <a:r>
              <a:rPr lang="en-US" altLang="en-US" b="1" u="sng">
                <a:latin typeface="Arial" panose="020B0604020202020204" pitchFamily="34" charset="0"/>
                <a:cs typeface="Arial" panose="020B0604020202020204" pitchFamily="34" charset="0"/>
              </a:rPr>
              <a:t>Is CAM delirium present?</a:t>
            </a:r>
          </a:p>
        </p:txBody>
      </p:sp>
      <p:sp>
        <p:nvSpPr>
          <p:cNvPr id="26628" name="Rectangle 3"/>
          <p:cNvSpPr>
            <a:spLocks noGrp="1" noChangeArrowheads="1"/>
          </p:cNvSpPr>
          <p:nvPr>
            <p:ph idx="1"/>
          </p:nvPr>
        </p:nvSpPr>
        <p:spPr>
          <a:xfrm>
            <a:off x="2616200" y="1325563"/>
            <a:ext cx="8229600" cy="5257800"/>
          </a:xfrm>
        </p:spPr>
        <p:txBody>
          <a:bodyPr/>
          <a:lstStyle/>
          <a:p>
            <a:pPr eaLnBrk="1" hangingPunct="1">
              <a:buFontTx/>
              <a:buNone/>
            </a:pPr>
            <a:r>
              <a:rPr lang="en-US" altLang="en-US">
                <a:latin typeface="Arial" panose="020B0604020202020204" pitchFamily="34" charset="0"/>
                <a:cs typeface="Arial" panose="020B0604020202020204" pitchFamily="34" charset="0"/>
              </a:rPr>
              <a:t>I’ve seen a dying eye</a:t>
            </a:r>
          </a:p>
          <a:p>
            <a:pPr eaLnBrk="1" hangingPunct="1">
              <a:buFontTx/>
              <a:buNone/>
            </a:pPr>
            <a:r>
              <a:rPr lang="en-US" altLang="en-US">
                <a:latin typeface="Arial" panose="020B0604020202020204" pitchFamily="34" charset="0"/>
                <a:cs typeface="Arial" panose="020B0604020202020204" pitchFamily="34" charset="0"/>
              </a:rPr>
              <a:t>Run round and round a room</a:t>
            </a:r>
          </a:p>
          <a:p>
            <a:pPr eaLnBrk="1" hangingPunct="1">
              <a:buFontTx/>
              <a:buNone/>
            </a:pPr>
            <a:r>
              <a:rPr lang="en-US" altLang="en-US">
                <a:latin typeface="Arial" panose="020B0604020202020204" pitchFamily="34" charset="0"/>
                <a:cs typeface="Arial" panose="020B0604020202020204" pitchFamily="34" charset="0"/>
              </a:rPr>
              <a:t>In search of something, as it seemed,</a:t>
            </a:r>
          </a:p>
          <a:p>
            <a:pPr eaLnBrk="1" hangingPunct="1">
              <a:buFontTx/>
              <a:buNone/>
            </a:pPr>
            <a:r>
              <a:rPr lang="en-US" altLang="en-US">
                <a:latin typeface="Arial" panose="020B0604020202020204" pitchFamily="34" charset="0"/>
                <a:cs typeface="Arial" panose="020B0604020202020204" pitchFamily="34" charset="0"/>
              </a:rPr>
              <a:t>Then cloudier become;</a:t>
            </a:r>
          </a:p>
          <a:p>
            <a:pPr eaLnBrk="1" hangingPunct="1">
              <a:buFontTx/>
              <a:buNone/>
            </a:pPr>
            <a:r>
              <a:rPr lang="en-US" altLang="en-US">
                <a:latin typeface="Arial" panose="020B0604020202020204" pitchFamily="34" charset="0"/>
                <a:cs typeface="Arial" panose="020B0604020202020204" pitchFamily="34" charset="0"/>
              </a:rPr>
              <a:t>And then, obscure with fog,</a:t>
            </a:r>
          </a:p>
          <a:p>
            <a:pPr eaLnBrk="1" hangingPunct="1">
              <a:buFontTx/>
              <a:buNone/>
            </a:pPr>
            <a:r>
              <a:rPr lang="en-US" altLang="en-US">
                <a:latin typeface="Arial" panose="020B0604020202020204" pitchFamily="34" charset="0"/>
                <a:cs typeface="Arial" panose="020B0604020202020204" pitchFamily="34" charset="0"/>
              </a:rPr>
              <a:t>Be soldered down,</a:t>
            </a:r>
          </a:p>
          <a:p>
            <a:pPr eaLnBrk="1" hangingPunct="1">
              <a:buFontTx/>
              <a:buNone/>
            </a:pPr>
            <a:r>
              <a:rPr lang="en-US" altLang="en-US">
                <a:latin typeface="Arial" panose="020B0604020202020204" pitchFamily="34" charset="0"/>
                <a:cs typeface="Arial" panose="020B0604020202020204" pitchFamily="34" charset="0"/>
              </a:rPr>
              <a:t>Without disclosing what it be,</a:t>
            </a:r>
          </a:p>
          <a:p>
            <a:pPr eaLnBrk="1" hangingPunct="1">
              <a:buFontTx/>
              <a:buNone/>
            </a:pPr>
            <a:r>
              <a:rPr lang="en-US" altLang="en-US">
                <a:latin typeface="Arial" panose="020B0604020202020204" pitchFamily="34" charset="0"/>
                <a:cs typeface="Arial" panose="020B0604020202020204" pitchFamily="34" charset="0"/>
              </a:rPr>
              <a:t>T’were blessed to have seen.</a:t>
            </a:r>
          </a:p>
          <a:p>
            <a:pPr eaLnBrk="1" hangingPunct="1">
              <a:buFontTx/>
              <a:buNone/>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Emily Dickinson</a:t>
            </a:r>
            <a:endParaRPr lang="en-US" altLang="en-US">
              <a:latin typeface="Arial" panose="020B0604020202020204" pitchFamily="34" charset="0"/>
              <a:cs typeface="Arial" panose="020B0604020202020204" pitchFamily="34" charset="0"/>
            </a:endParaRPr>
          </a:p>
          <a:p>
            <a:pPr eaLnBrk="1" hangingPunct="1">
              <a:buFontTx/>
              <a:buNone/>
            </a:pPr>
            <a:endParaRPr lang="en-US" altLang="en-US"/>
          </a:p>
        </p:txBody>
      </p:sp>
      <p:sp>
        <p:nvSpPr>
          <p:cNvPr id="21506" name="Slide Number Placeholder 5"/>
          <p:cNvSpPr>
            <a:spLocks noGrp="1"/>
          </p:cNvSpPr>
          <p:nvPr>
            <p:ph type="sldNum" sz="quarter" idx="12"/>
          </p:nvPr>
        </p:nvSpPr>
        <p:spPr/>
        <p:txBody>
          <a:bodyPr/>
          <a:lstStyle/>
          <a:p>
            <a:pPr>
              <a:defRPr/>
            </a:pPr>
            <a:fld id="{8DAE096D-A719-4504-AD91-1EEE8E001998}"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p:txBody>
          <a:bodyPr/>
          <a:lstStyle/>
          <a:p>
            <a:pPr eaLnBrk="1" hangingPunct="1"/>
            <a:r>
              <a:rPr lang="en-US" altLang="en-US" b="1">
                <a:latin typeface="Arial" panose="020B0604020202020204" pitchFamily="34" charset="0"/>
                <a:cs typeface="Arial" panose="020B0604020202020204" pitchFamily="34" charset="0"/>
              </a:rPr>
              <a:t>3D-CAM</a:t>
            </a:r>
          </a:p>
        </p:txBody>
      </p:sp>
      <p:sp>
        <p:nvSpPr>
          <p:cNvPr id="28675" name="Subtitle 4"/>
          <p:cNvSpPr>
            <a:spLocks noGrp="1"/>
          </p:cNvSpPr>
          <p:nvPr>
            <p:ph type="subTitle" idx="1"/>
          </p:nvPr>
        </p:nvSpPr>
        <p:spPr>
          <a:xfrm>
            <a:off x="2438400" y="3886200"/>
            <a:ext cx="7315200" cy="1752600"/>
          </a:xfrm>
        </p:spPr>
        <p:txBody>
          <a:bodyPr/>
          <a:lstStyle/>
          <a:p>
            <a:pPr eaLnBrk="1" hangingPunct="1"/>
            <a:r>
              <a:rPr lang="en-US" altLang="en-US">
                <a:latin typeface="Arial" panose="020B0604020202020204" pitchFamily="34" charset="0"/>
                <a:cs typeface="Arial" panose="020B0604020202020204" pitchFamily="34" charset="0"/>
              </a:rPr>
              <a:t>Marcantonio et. al. Ann Int Med, 2014</a:t>
            </a:r>
          </a:p>
        </p:txBody>
      </p:sp>
      <p:sp>
        <p:nvSpPr>
          <p:cNvPr id="286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3F778DB-475D-4F1D-864D-014B5BDE97A8}" type="slidenum">
              <a:rPr lang="en-US" altLang="en-US" sz="1200">
                <a:solidFill>
                  <a:srgbClr val="FFFFFF"/>
                </a:solidFill>
              </a:rPr>
              <a:pPr fontAlgn="base">
                <a:lnSpc>
                  <a:spcPct val="100000"/>
                </a:lnSpc>
                <a:spcBef>
                  <a:spcPct val="0"/>
                </a:spcBef>
                <a:spcAft>
                  <a:spcPct val="0"/>
                </a:spcAft>
                <a:buFontTx/>
                <a:buNone/>
              </a:pPr>
              <a:t>16</a:t>
            </a:fld>
            <a:endParaRPr lang="en-US" altLang="en-US"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0" y="381000"/>
            <a:ext cx="7772400" cy="1143000"/>
          </a:xfrm>
        </p:spPr>
        <p:txBody>
          <a:bodyPr/>
          <a:lstStyle/>
          <a:p>
            <a:pPr algn="ctr" eaLnBrk="1" hangingPunct="1"/>
            <a:r>
              <a:rPr lang="en-US" altLang="en-US" b="1">
                <a:latin typeface="Arial" panose="020B0604020202020204" pitchFamily="34" charset="0"/>
                <a:cs typeface="Arial" panose="020B0604020202020204" pitchFamily="34" charset="0"/>
              </a:rPr>
              <a:t>What is 3D-CAM?</a:t>
            </a:r>
          </a:p>
        </p:txBody>
      </p:sp>
      <p:sp>
        <p:nvSpPr>
          <p:cNvPr id="29699" name="Content Placeholder 2"/>
          <p:cNvSpPr>
            <a:spLocks noGrp="1"/>
          </p:cNvSpPr>
          <p:nvPr>
            <p:ph idx="1"/>
          </p:nvPr>
        </p:nvSpPr>
        <p:spPr>
          <a:xfrm>
            <a:off x="1752600" y="1905000"/>
            <a:ext cx="8763000" cy="4114800"/>
          </a:xfrm>
        </p:spPr>
        <p:txBody>
          <a:bodyPr/>
          <a:lstStyle/>
          <a:p>
            <a:pPr eaLnBrk="1" hangingPunct="1"/>
            <a:r>
              <a:rPr lang="en-US" altLang="en-US">
                <a:latin typeface="Arial" panose="020B0604020202020204" pitchFamily="34" charset="0"/>
                <a:cs typeface="Arial" panose="020B0604020202020204" pitchFamily="34" charset="0"/>
              </a:rPr>
              <a:t>Stands for: 3 Minute Diagnostic Interview for CAM-defined Delirium</a:t>
            </a:r>
          </a:p>
          <a:p>
            <a:pPr eaLnBrk="1" hangingPunct="1"/>
            <a:r>
              <a:rPr lang="en-US" altLang="en-US">
                <a:latin typeface="Arial" panose="020B0604020202020204" pitchFamily="34" charset="0"/>
                <a:cs typeface="Arial" panose="020B0604020202020204" pitchFamily="34" charset="0"/>
              </a:rPr>
              <a:t>Short, structured assessment that operationalizes the CAM diagnostic algorithm</a:t>
            </a:r>
          </a:p>
          <a:p>
            <a:pPr eaLnBrk="1" hangingPunct="1"/>
            <a:endParaRPr lang="en-US" alt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D802B42E-19E4-4951-AF79-109D6658E509}"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09800" y="304800"/>
            <a:ext cx="7772400" cy="1143000"/>
          </a:xfrm>
        </p:spPr>
        <p:txBody>
          <a:bodyPr/>
          <a:lstStyle/>
          <a:p>
            <a:pPr eaLnBrk="1" hangingPunct="1"/>
            <a:r>
              <a:rPr lang="en-US" altLang="en-US" b="1">
                <a:latin typeface="Arial" panose="020B0604020202020204" pitchFamily="34" charset="0"/>
                <a:cs typeface="Arial" panose="020B0604020202020204" pitchFamily="34" charset="0"/>
              </a:rPr>
              <a:t>How was 3D-CAM created?</a:t>
            </a:r>
          </a:p>
        </p:txBody>
      </p:sp>
      <p:sp>
        <p:nvSpPr>
          <p:cNvPr id="30723" name="Content Placeholder 2"/>
          <p:cNvSpPr>
            <a:spLocks noGrp="1"/>
          </p:cNvSpPr>
          <p:nvPr>
            <p:ph idx="1"/>
          </p:nvPr>
        </p:nvSpPr>
        <p:spPr>
          <a:xfrm>
            <a:off x="2057400" y="1600200"/>
            <a:ext cx="8153400" cy="4343400"/>
          </a:xfrm>
        </p:spPr>
        <p:txBody>
          <a:bodyPr/>
          <a:lstStyle/>
          <a:p>
            <a:pPr eaLnBrk="1" hangingPunct="1"/>
            <a:r>
              <a:rPr lang="en-US" altLang="en-US">
                <a:latin typeface="Arial" panose="020B0604020202020204" pitchFamily="34" charset="0"/>
                <a:cs typeface="Arial" panose="020B0604020202020204" pitchFamily="34" charset="0"/>
              </a:rPr>
              <a:t>Started with over 160 items</a:t>
            </a:r>
          </a:p>
          <a:p>
            <a:pPr lvl="1" eaLnBrk="1" hangingPunct="1"/>
            <a:r>
              <a:rPr lang="en-US" altLang="en-US">
                <a:latin typeface="Arial" panose="020B0604020202020204" pitchFamily="34" charset="0"/>
                <a:cs typeface="Arial" panose="020B0604020202020204" pitchFamily="34" charset="0"/>
              </a:rPr>
              <a:t>Mapped to 120 items to 4 CAM diagnostic features</a:t>
            </a:r>
          </a:p>
          <a:p>
            <a:pPr eaLnBrk="1" hangingPunct="1"/>
            <a:r>
              <a:rPr lang="en-US" altLang="en-US">
                <a:latin typeface="Arial" panose="020B0604020202020204" pitchFamily="34" charset="0"/>
                <a:cs typeface="Arial" panose="020B0604020202020204" pitchFamily="34" charset="0"/>
              </a:rPr>
              <a:t>Used Item Response Theory (IRT) to identify most informative items</a:t>
            </a:r>
          </a:p>
          <a:p>
            <a:pPr lvl="1" eaLnBrk="1" hangingPunct="1"/>
            <a:r>
              <a:rPr lang="en-US" altLang="en-US">
                <a:latin typeface="Arial" panose="020B0604020202020204" pitchFamily="34" charset="0"/>
                <a:cs typeface="Arial" panose="020B0604020202020204" pitchFamily="34" charset="0"/>
              </a:rPr>
              <a:t>Reduced to 36 items</a:t>
            </a:r>
          </a:p>
          <a:p>
            <a:pPr eaLnBrk="1" hangingPunct="1"/>
            <a:r>
              <a:rPr lang="en-US" altLang="en-US">
                <a:latin typeface="Arial" panose="020B0604020202020204" pitchFamily="34" charset="0"/>
                <a:cs typeface="Arial" panose="020B0604020202020204" pitchFamily="34" charset="0"/>
              </a:rPr>
              <a:t>Used multivariable model selection methods to further reduce items</a:t>
            </a:r>
          </a:p>
          <a:p>
            <a:pPr lvl="1" eaLnBrk="1" hangingPunct="1"/>
            <a:r>
              <a:rPr lang="en-US" altLang="en-US">
                <a:latin typeface="Arial" panose="020B0604020202020204" pitchFamily="34" charset="0"/>
                <a:cs typeface="Arial" panose="020B0604020202020204" pitchFamily="34" charset="0"/>
              </a:rPr>
              <a:t>Reduced to 20 items</a:t>
            </a:r>
          </a:p>
        </p:txBody>
      </p:sp>
      <p:sp>
        <p:nvSpPr>
          <p:cNvPr id="2" name="Slide Number Placeholder 1"/>
          <p:cNvSpPr>
            <a:spLocks noGrp="1"/>
          </p:cNvSpPr>
          <p:nvPr>
            <p:ph type="sldNum" sz="quarter" idx="12"/>
          </p:nvPr>
        </p:nvSpPr>
        <p:spPr/>
        <p:txBody>
          <a:bodyPr/>
          <a:lstStyle/>
          <a:p>
            <a:pPr>
              <a:defRPr/>
            </a:pPr>
            <a:fld id="{2F84993D-C3AF-4882-BE17-9F400216232B}"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133600" y="228600"/>
            <a:ext cx="7772400" cy="762000"/>
          </a:xfrm>
        </p:spPr>
        <p:txBody>
          <a:bodyPr/>
          <a:lstStyle/>
          <a:p>
            <a:pPr algn="ctr" eaLnBrk="1" hangingPunct="1"/>
            <a:r>
              <a:rPr lang="en-US" altLang="en-US" b="1">
                <a:latin typeface="Arial" panose="020B0604020202020204" pitchFamily="34" charset="0"/>
                <a:cs typeface="Arial" panose="020B0604020202020204" pitchFamily="34" charset="0"/>
              </a:rPr>
              <a:t>Final Instrument</a:t>
            </a:r>
          </a:p>
        </p:txBody>
      </p:sp>
      <p:sp>
        <p:nvSpPr>
          <p:cNvPr id="31747" name="Content Placeholder 2"/>
          <p:cNvSpPr>
            <a:spLocks noGrp="1"/>
          </p:cNvSpPr>
          <p:nvPr>
            <p:ph idx="1"/>
          </p:nvPr>
        </p:nvSpPr>
        <p:spPr>
          <a:xfrm>
            <a:off x="1981200" y="1447800"/>
            <a:ext cx="8305800" cy="4114800"/>
          </a:xfrm>
        </p:spPr>
        <p:txBody>
          <a:bodyPr/>
          <a:lstStyle/>
          <a:p>
            <a:pPr eaLnBrk="1" hangingPunct="1"/>
            <a:r>
              <a:rPr lang="en-US" altLang="en-US">
                <a:latin typeface="Arial" panose="020B0604020202020204" pitchFamily="34" charset="0"/>
                <a:cs typeface="Arial" panose="020B0604020202020204" pitchFamily="34" charset="0"/>
              </a:rPr>
              <a:t>Patient Questions: 3 Orientation Items, 4 Attention Items, 3 Symptom Probes</a:t>
            </a:r>
          </a:p>
          <a:p>
            <a:pPr eaLnBrk="1" hangingPunct="1"/>
            <a:r>
              <a:rPr lang="en-US" altLang="en-US">
                <a:latin typeface="Arial" panose="020B0604020202020204" pitchFamily="34" charset="0"/>
                <a:cs typeface="Arial" panose="020B0604020202020204" pitchFamily="34" charset="0"/>
              </a:rPr>
              <a:t>10 Observational Items: Altered LOC, Fluctuation, Inattention, Disorganized Thinking</a:t>
            </a:r>
          </a:p>
          <a:p>
            <a:pPr eaLnBrk="1" hangingPunct="1"/>
            <a:r>
              <a:rPr lang="en-US" altLang="en-US">
                <a:latin typeface="Arial" panose="020B0604020202020204" pitchFamily="34" charset="0"/>
                <a:cs typeface="Arial" panose="020B0604020202020204" pitchFamily="34" charset="0"/>
              </a:rPr>
              <a:t>Any 1 “Positive” Item triggers the Feature</a:t>
            </a:r>
          </a:p>
          <a:p>
            <a:pPr eaLnBrk="1" hangingPunct="1"/>
            <a:r>
              <a:rPr lang="en-US" altLang="en-US">
                <a:latin typeface="Arial" panose="020B0604020202020204" pitchFamily="34" charset="0"/>
                <a:cs typeface="Arial" panose="020B0604020202020204" pitchFamily="34" charset="0"/>
              </a:rPr>
              <a:t>CAM algorithm: determines the presence or absence of delirium</a:t>
            </a:r>
          </a:p>
          <a:p>
            <a:pPr eaLnBrk="1" hangingPunct="1"/>
            <a:endParaRPr lang="en-US" alt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677C658C-33E9-46F9-B71F-AAF30BBC71E8}"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bg1"/>
          </a:solidFill>
        </p:spPr>
        <p:txBody>
          <a:bodyPr/>
          <a:lstStyle/>
          <a:p>
            <a:pPr algn="ctr" eaLnBrk="1" hangingPunct="1"/>
            <a:r>
              <a:rPr lang="en-US" altLang="en-US" b="1">
                <a:latin typeface="Arial" panose="020B0604020202020204" pitchFamily="34" charset="0"/>
                <a:cs typeface="Arial" panose="020B0604020202020204" pitchFamily="34" charset="0"/>
              </a:rPr>
              <a:t>Outline</a:t>
            </a:r>
          </a:p>
        </p:txBody>
      </p:sp>
      <p:sp>
        <p:nvSpPr>
          <p:cNvPr id="5123" name="Content Placeholder 2"/>
          <p:cNvSpPr>
            <a:spLocks noGrp="1"/>
          </p:cNvSpPr>
          <p:nvPr>
            <p:ph idx="1"/>
          </p:nvPr>
        </p:nvSpPr>
        <p:spPr>
          <a:xfrm>
            <a:off x="1447800" y="1847850"/>
            <a:ext cx="10515600" cy="4351338"/>
          </a:xfrm>
          <a:solidFill>
            <a:schemeClr val="bg1"/>
          </a:solidFill>
        </p:spPr>
        <p:txBody>
          <a:bodyPr/>
          <a:lstStyle/>
          <a:p>
            <a:pPr eaLnBrk="1" hangingPunct="1">
              <a:defRPr/>
            </a:pPr>
            <a:r>
              <a:rPr lang="en-US" altLang="en-US" sz="3600" dirty="0">
                <a:latin typeface="Arial" panose="020B0604020202020204" pitchFamily="34" charset="0"/>
                <a:cs typeface="Arial" panose="020B0604020202020204" pitchFamily="34" charset="0"/>
              </a:rPr>
              <a:t>Delirium assessment: CAM</a:t>
            </a:r>
          </a:p>
          <a:p>
            <a:pPr eaLnBrk="1" hangingPunct="1">
              <a:defRPr/>
            </a:pPr>
            <a:r>
              <a:rPr lang="en-US" altLang="en-US" sz="3600" dirty="0">
                <a:latin typeface="Arial" panose="020B0604020202020204" pitchFamily="34" charset="0"/>
                <a:cs typeface="Arial" panose="020B0604020202020204" pitchFamily="34" charset="0"/>
              </a:rPr>
              <a:t>3D-CAM and UB-CAM (new)</a:t>
            </a:r>
          </a:p>
          <a:p>
            <a:pPr eaLnBrk="1" hangingPunct="1">
              <a:defRPr/>
            </a:pPr>
            <a:r>
              <a:rPr lang="en-US" altLang="en-US" sz="3600" dirty="0">
                <a:latin typeface="Arial" panose="020B0604020202020204" pitchFamily="34" charset="0"/>
                <a:cs typeface="Arial" panose="020B0604020202020204" pitchFamily="34" charset="0"/>
              </a:rPr>
              <a:t>CAM Feature quiz</a:t>
            </a:r>
          </a:p>
          <a:p>
            <a:pPr eaLnBrk="1" hangingPunct="1">
              <a:defRPr/>
            </a:pPr>
            <a:r>
              <a:rPr lang="en-US" altLang="en-US" sz="3600" dirty="0">
                <a:latin typeface="Arial" panose="020B0604020202020204" pitchFamily="34" charset="0"/>
                <a:cs typeface="Arial" panose="020B0604020202020204" pitchFamily="34" charset="0"/>
              </a:rPr>
              <a:t>3D-CAM Training Videos</a:t>
            </a:r>
          </a:p>
          <a:p>
            <a:pPr marL="0" indent="0" eaLnBrk="1" hangingPunct="1">
              <a:buNone/>
              <a:defRPr/>
            </a:pPr>
            <a:endParaRPr lang="en-US" altLang="en-US" dirty="0">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2924FD8-C025-45D7-B79E-40AFA5EB2F82}" type="slidenum">
              <a:rPr lang="en-US" altLang="en-US" sz="1200"/>
              <a:pPr fontAlgn="base">
                <a:lnSpc>
                  <a:spcPct val="100000"/>
                </a:lnSpc>
                <a:spcBef>
                  <a:spcPct val="0"/>
                </a:spcBef>
                <a:spcAft>
                  <a:spcPct val="0"/>
                </a:spcAft>
                <a:buFontTx/>
                <a:buNone/>
              </a:pPr>
              <a:t>2</a:t>
            </a:fld>
            <a:endParaRPr lang="en-US" alt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0" y="228600"/>
            <a:ext cx="7772400" cy="990600"/>
          </a:xfrm>
        </p:spPr>
        <p:txBody>
          <a:bodyPr/>
          <a:lstStyle/>
          <a:p>
            <a:pPr algn="ctr" eaLnBrk="1" hangingPunct="1"/>
            <a:r>
              <a:rPr lang="en-US" altLang="en-US" b="1">
                <a:latin typeface="Arial" panose="020B0604020202020204" pitchFamily="34" charset="0"/>
                <a:cs typeface="Arial" panose="020B0604020202020204" pitchFamily="34" charset="0"/>
              </a:rPr>
              <a:t>Validation Study</a:t>
            </a:r>
          </a:p>
        </p:txBody>
      </p:sp>
      <p:sp>
        <p:nvSpPr>
          <p:cNvPr id="33795" name="Content Placeholder 2"/>
          <p:cNvSpPr>
            <a:spLocks noGrp="1"/>
          </p:cNvSpPr>
          <p:nvPr>
            <p:ph idx="1"/>
          </p:nvPr>
        </p:nvSpPr>
        <p:spPr>
          <a:xfrm>
            <a:off x="2133600" y="1371600"/>
            <a:ext cx="8686800" cy="4419600"/>
          </a:xfrm>
        </p:spPr>
        <p:txBody>
          <a:bodyPr/>
          <a:lstStyle/>
          <a:p>
            <a:pPr eaLnBrk="1" hangingPunct="1"/>
            <a:r>
              <a:rPr lang="en-US" altLang="en-US" dirty="0">
                <a:latin typeface="Arial" panose="020B0604020202020204" pitchFamily="34" charset="0"/>
                <a:cs typeface="Arial" panose="020B0604020202020204" pitchFamily="34" charset="0"/>
              </a:rPr>
              <a:t>Performed in 201 Gen Med Patients, avg. age 84, 28% with dementia</a:t>
            </a:r>
          </a:p>
          <a:p>
            <a:pPr eaLnBrk="1" hangingPunct="1"/>
            <a:r>
              <a:rPr lang="en-US" altLang="en-US" dirty="0">
                <a:latin typeface="Arial" panose="020B0604020202020204" pitchFamily="34" charset="0"/>
                <a:cs typeface="Arial" panose="020B0604020202020204" pitchFamily="34" charset="0"/>
              </a:rPr>
              <a:t>All patients received:</a:t>
            </a:r>
          </a:p>
          <a:p>
            <a:pPr lvl="1" eaLnBrk="1" hangingPunct="1"/>
            <a:r>
              <a:rPr lang="en-US" altLang="en-US" dirty="0">
                <a:latin typeface="Arial" panose="020B0604020202020204" pitchFamily="34" charset="0"/>
                <a:cs typeface="Arial" panose="020B0604020202020204" pitchFamily="34" charset="0"/>
              </a:rPr>
              <a:t>Reference Standard Assessment</a:t>
            </a:r>
          </a:p>
          <a:p>
            <a:pPr lvl="1" eaLnBrk="1" hangingPunct="1"/>
            <a:r>
              <a:rPr lang="en-US" altLang="en-US" dirty="0">
                <a:latin typeface="Arial" panose="020B0604020202020204" pitchFamily="34" charset="0"/>
                <a:cs typeface="Arial" panose="020B0604020202020204" pitchFamily="34" charset="0"/>
              </a:rPr>
              <a:t>3D-CAM blinded to ref standard</a:t>
            </a:r>
          </a:p>
          <a:p>
            <a:pPr eaLnBrk="1" hangingPunct="1"/>
            <a:r>
              <a:rPr lang="en-US" altLang="en-US" dirty="0">
                <a:latin typeface="Arial" panose="020B0604020202020204" pitchFamily="34" charset="0"/>
                <a:cs typeface="Arial" panose="020B0604020202020204" pitchFamily="34" charset="0"/>
              </a:rPr>
              <a:t>Results:  95% sensitivity, 94% specificity</a:t>
            </a:r>
          </a:p>
          <a:p>
            <a:pPr lvl="1" eaLnBrk="1" hangingPunct="1"/>
            <a:r>
              <a:rPr lang="en-US" altLang="en-US" dirty="0">
                <a:latin typeface="Arial" panose="020B0604020202020204" pitchFamily="34" charset="0"/>
                <a:cs typeface="Arial" panose="020B0604020202020204" pitchFamily="34" charset="0"/>
              </a:rPr>
              <a:t>Retains excellent performance in patients with dementia </a:t>
            </a:r>
          </a:p>
        </p:txBody>
      </p:sp>
      <p:sp>
        <p:nvSpPr>
          <p:cNvPr id="2" name="Slide Number Placeholder 1"/>
          <p:cNvSpPr>
            <a:spLocks noGrp="1"/>
          </p:cNvSpPr>
          <p:nvPr>
            <p:ph type="sldNum" sz="quarter" idx="12"/>
          </p:nvPr>
        </p:nvSpPr>
        <p:spPr/>
        <p:txBody>
          <a:bodyPr/>
          <a:lstStyle/>
          <a:p>
            <a:pPr>
              <a:defRPr/>
            </a:pPr>
            <a:fld id="{CA6959EF-3BAE-430D-B896-10E6D8CA3DA1}" type="slidenum">
              <a:rPr lang="en-US" altLang="en-US" smtClean="0"/>
              <a:pPr>
                <a:defRPr/>
              </a:pPr>
              <a:t>20</a:t>
            </a:fld>
            <a:endParaRPr lang="en-US" altLang="en-US"/>
          </a:p>
        </p:txBody>
      </p:sp>
      <p:sp>
        <p:nvSpPr>
          <p:cNvPr id="33796" name="TextBox 3"/>
          <p:cNvSpPr txBox="1">
            <a:spLocks noChangeArrowheads="1"/>
          </p:cNvSpPr>
          <p:nvPr/>
        </p:nvSpPr>
        <p:spPr bwMode="auto">
          <a:xfrm>
            <a:off x="2590801" y="5876926"/>
            <a:ext cx="666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FFFFFF"/>
                </a:solidFill>
                <a:latin typeface="Arial" panose="020B0604020202020204" pitchFamily="34" charset="0"/>
              </a:rPr>
              <a:t>Marcantonio et. al., Ann Int Med, 2014 (Oct 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52600" y="274638"/>
            <a:ext cx="8610600" cy="1020762"/>
          </a:xfrm>
        </p:spPr>
        <p:txBody>
          <a:bodyPr/>
          <a:lstStyle/>
          <a:p>
            <a:pPr algn="ctr" eaLnBrk="1" hangingPunct="1"/>
            <a:r>
              <a:rPr lang="en-US" altLang="en-US" b="1">
                <a:latin typeface="Arial" panose="020B0604020202020204" pitchFamily="34" charset="0"/>
                <a:cs typeface="Arial" panose="020B0604020202020204" pitchFamily="34" charset="0"/>
              </a:rPr>
              <a:t>Delirium Ultra-brief Screens</a:t>
            </a:r>
          </a:p>
        </p:txBody>
      </p:sp>
      <p:sp>
        <p:nvSpPr>
          <p:cNvPr id="3" name="Content Placeholder 2"/>
          <p:cNvSpPr>
            <a:spLocks noGrp="1"/>
          </p:cNvSpPr>
          <p:nvPr>
            <p:ph idx="1"/>
          </p:nvPr>
        </p:nvSpPr>
        <p:spPr>
          <a:xfrm>
            <a:off x="1828800" y="1371600"/>
            <a:ext cx="8382000" cy="4953000"/>
          </a:xfrm>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In populations where 3 minutes is too long, ultra-brief screens may be useful:</a:t>
            </a:r>
          </a:p>
          <a:p>
            <a:pPr lvl="1" eaLnBrk="1" fontAlgn="auto" hangingPunct="1">
              <a:spcAft>
                <a:spcPts val="0"/>
              </a:spcAft>
              <a:defRPr/>
            </a:pPr>
            <a:r>
              <a:rPr lang="en-US" dirty="0">
                <a:latin typeface="Arial" panose="020B0604020202020204" pitchFamily="34" charset="0"/>
                <a:cs typeface="Arial" panose="020B0604020202020204" pitchFamily="34" charset="0"/>
              </a:rPr>
              <a:t>Best single item (MOYB): detects &gt;80% </a:t>
            </a:r>
          </a:p>
          <a:p>
            <a:pPr lvl="1" eaLnBrk="1" fontAlgn="auto" hangingPunct="1">
              <a:spcAft>
                <a:spcPts val="0"/>
              </a:spcAft>
              <a:defRPr/>
            </a:pPr>
            <a:r>
              <a:rPr lang="en-US" dirty="0">
                <a:latin typeface="Arial" panose="020B0604020202020204" pitchFamily="34" charset="0"/>
                <a:cs typeface="Arial" panose="020B0604020202020204" pitchFamily="34" charset="0"/>
              </a:rPr>
              <a:t>Best two items (DOW, MOYB): detects &gt;90%</a:t>
            </a:r>
          </a:p>
          <a:p>
            <a:pPr lvl="1" eaLnBrk="1" fontAlgn="auto" hangingPunct="1">
              <a:spcAft>
                <a:spcPts val="0"/>
              </a:spcAft>
              <a:defRPr/>
            </a:pPr>
            <a:r>
              <a:rPr lang="en-US" dirty="0">
                <a:latin typeface="Arial" panose="020B0604020202020204" pitchFamily="34" charset="0"/>
                <a:cs typeface="Arial" panose="020B0604020202020204" pitchFamily="34" charset="0"/>
              </a:rPr>
              <a:t>Specificity: 60-70% range</a:t>
            </a:r>
          </a:p>
          <a:p>
            <a:pPr lvl="1" eaLnBrk="1" fontAlgn="auto" hangingPunct="1">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UB-2: DOW, MOYB, takes 35-40 seconds</a:t>
            </a:r>
          </a:p>
          <a:p>
            <a:pPr lvl="1" eaLnBrk="1" fontAlgn="auto" hangingPunct="1">
              <a:spcAft>
                <a:spcPts val="0"/>
              </a:spcAft>
              <a:defRPr/>
            </a:pPr>
            <a:endParaRPr lang="en-US" sz="1400"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Screens, followed in “positives” by 3D-CAM, may be efficient, effective</a:t>
            </a:r>
          </a:p>
          <a:p>
            <a:pPr marL="457200" lvl="1" indent="0" eaLnBrk="1" fontAlgn="auto" hangingPunct="1">
              <a:spcAft>
                <a:spcPts val="0"/>
              </a:spcAft>
              <a:buNone/>
              <a:defRPr/>
            </a:pP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4261D5DC-6C08-47BB-9264-73CF08B99CE0}" type="slidenum">
              <a:rPr lang="en-US" altLang="en-US" smtClean="0"/>
              <a:pPr>
                <a:defRPr/>
              </a:pPr>
              <a:t>21</a:t>
            </a:fld>
            <a:endParaRPr lang="en-US" altLang="en-US"/>
          </a:p>
        </p:txBody>
      </p:sp>
      <p:sp>
        <p:nvSpPr>
          <p:cNvPr id="34820" name="TextBox 3"/>
          <p:cNvSpPr txBox="1">
            <a:spLocks noChangeArrowheads="1"/>
          </p:cNvSpPr>
          <p:nvPr/>
        </p:nvSpPr>
        <p:spPr bwMode="auto">
          <a:xfrm>
            <a:off x="2514601" y="5713413"/>
            <a:ext cx="323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Fick et. al., J Hosp Med, 2015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7772400" cy="1143000"/>
          </a:xfrm>
        </p:spPr>
        <p:txBody>
          <a:bodyPr/>
          <a:lstStyle/>
          <a:p>
            <a:r>
              <a:rPr lang="en-US" sz="3600" b="1" dirty="0">
                <a:latin typeface="Arial" panose="020B0604020202020204" pitchFamily="34" charset="0"/>
                <a:cs typeface="Arial" panose="020B0604020202020204" pitchFamily="34" charset="0"/>
              </a:rPr>
              <a:t>UB-CAM: Ultra-brief CAM</a:t>
            </a:r>
          </a:p>
        </p:txBody>
      </p:sp>
      <p:sp>
        <p:nvSpPr>
          <p:cNvPr id="4" name="Rectangle 3"/>
          <p:cNvSpPr/>
          <p:nvPr/>
        </p:nvSpPr>
        <p:spPr bwMode="auto">
          <a:xfrm>
            <a:off x="3581400" y="1752600"/>
            <a:ext cx="2209800" cy="9144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a:r>
              <a:rPr lang="en-US" sz="2400" dirty="0">
                <a:solidFill>
                  <a:srgbClr val="000000"/>
                </a:solidFill>
                <a:latin typeface="Arial" charset="0"/>
              </a:rPr>
              <a:t>Administer UB-2 Screen</a:t>
            </a:r>
          </a:p>
        </p:txBody>
      </p:sp>
      <p:cxnSp>
        <p:nvCxnSpPr>
          <p:cNvPr id="8" name="Straight Arrow Connector 7"/>
          <p:cNvCxnSpPr>
            <a:stCxn id="4" idx="3"/>
          </p:cNvCxnSpPr>
          <p:nvPr/>
        </p:nvCxnSpPr>
        <p:spPr bwMode="auto">
          <a:xfrm>
            <a:off x="5791200" y="2209800"/>
            <a:ext cx="16764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5953556" y="1794763"/>
            <a:ext cx="1401346" cy="954107"/>
          </a:xfrm>
          <a:prstGeom prst="rect">
            <a:avLst/>
          </a:prstGeom>
          <a:noFill/>
        </p:spPr>
        <p:txBody>
          <a:bodyPr wrap="none" rtlCol="0">
            <a:spAutoFit/>
          </a:bodyPr>
          <a:lstStyle/>
          <a:p>
            <a:pPr algn="ctr" defTabSz="914400"/>
            <a:r>
              <a:rPr lang="en-US" sz="2400" dirty="0">
                <a:solidFill>
                  <a:srgbClr val="000000"/>
                </a:solidFill>
                <a:latin typeface="Arial" charset="0"/>
              </a:rPr>
              <a:t>Negative</a:t>
            </a:r>
          </a:p>
          <a:p>
            <a:pPr algn="ctr" defTabSz="914400"/>
            <a:r>
              <a:rPr lang="en-US" sz="1600" dirty="0">
                <a:solidFill>
                  <a:srgbClr val="000000"/>
                </a:solidFill>
                <a:latin typeface="Arial" charset="0"/>
              </a:rPr>
              <a:t>Both items </a:t>
            </a:r>
          </a:p>
          <a:p>
            <a:pPr algn="ctr" defTabSz="914400"/>
            <a:r>
              <a:rPr lang="en-US" sz="1600" dirty="0">
                <a:solidFill>
                  <a:srgbClr val="000000"/>
                </a:solidFill>
                <a:latin typeface="Arial" charset="0"/>
              </a:rPr>
              <a:t>correct</a:t>
            </a:r>
          </a:p>
        </p:txBody>
      </p:sp>
      <p:sp>
        <p:nvSpPr>
          <p:cNvPr id="10" name="Rectangle 9"/>
          <p:cNvSpPr/>
          <p:nvPr/>
        </p:nvSpPr>
        <p:spPr bwMode="auto">
          <a:xfrm>
            <a:off x="7467601" y="1764188"/>
            <a:ext cx="1930779" cy="914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400"/>
            <a:r>
              <a:rPr lang="en-US" sz="2400" dirty="0">
                <a:solidFill>
                  <a:srgbClr val="000000"/>
                </a:solidFill>
                <a:latin typeface="Arial" charset="0"/>
              </a:rPr>
              <a:t>End testing</a:t>
            </a:r>
          </a:p>
          <a:p>
            <a:pPr algn="ctr" defTabSz="914400"/>
            <a:r>
              <a:rPr lang="en-US" sz="2400" b="1" dirty="0">
                <a:solidFill>
                  <a:srgbClr val="000000"/>
                </a:solidFill>
                <a:latin typeface="Arial" charset="0"/>
              </a:rPr>
              <a:t>Delirium -</a:t>
            </a:r>
          </a:p>
        </p:txBody>
      </p:sp>
      <p:cxnSp>
        <p:nvCxnSpPr>
          <p:cNvPr id="12" name="Straight Arrow Connector 11"/>
          <p:cNvCxnSpPr/>
          <p:nvPr/>
        </p:nvCxnSpPr>
        <p:spPr bwMode="auto">
          <a:xfrm>
            <a:off x="4648200" y="2667001"/>
            <a:ext cx="0" cy="67679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4642064" y="2658805"/>
            <a:ext cx="2433680" cy="707886"/>
          </a:xfrm>
          <a:prstGeom prst="rect">
            <a:avLst/>
          </a:prstGeom>
          <a:noFill/>
        </p:spPr>
        <p:txBody>
          <a:bodyPr wrap="none" rtlCol="0">
            <a:spAutoFit/>
          </a:bodyPr>
          <a:lstStyle/>
          <a:p>
            <a:pPr defTabSz="914400"/>
            <a:r>
              <a:rPr lang="en-US" sz="2400" dirty="0">
                <a:solidFill>
                  <a:srgbClr val="000000"/>
                </a:solidFill>
                <a:latin typeface="Arial" charset="0"/>
              </a:rPr>
              <a:t>Positive</a:t>
            </a:r>
          </a:p>
          <a:p>
            <a:pPr defTabSz="914400"/>
            <a:r>
              <a:rPr lang="en-US" sz="1600" dirty="0">
                <a:solidFill>
                  <a:srgbClr val="000000"/>
                </a:solidFill>
                <a:latin typeface="Arial" charset="0"/>
              </a:rPr>
              <a:t>One or both items wrong</a:t>
            </a:r>
          </a:p>
        </p:txBody>
      </p:sp>
      <p:sp>
        <p:nvSpPr>
          <p:cNvPr id="16" name="Content Placeholder 15"/>
          <p:cNvSpPr>
            <a:spLocks noGrp="1"/>
          </p:cNvSpPr>
          <p:nvPr>
            <p:ph idx="1"/>
          </p:nvPr>
        </p:nvSpPr>
        <p:spPr bwMode="auto">
          <a:xfrm>
            <a:off x="3429000" y="3378786"/>
            <a:ext cx="2585182" cy="1004071"/>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ctr">
              <a:spcBef>
                <a:spcPct val="0"/>
              </a:spcBef>
              <a:buNone/>
            </a:pPr>
            <a:r>
              <a:rPr lang="en-US" sz="2400" dirty="0">
                <a:latin typeface="Arial" charset="0"/>
              </a:rPr>
              <a:t>Administer</a:t>
            </a:r>
          </a:p>
          <a:p>
            <a:pPr marL="0" indent="0" algn="ctr">
              <a:spcBef>
                <a:spcPct val="0"/>
              </a:spcBef>
              <a:buNone/>
            </a:pPr>
            <a:r>
              <a:rPr lang="en-US" sz="2400" dirty="0">
                <a:latin typeface="Arial" charset="0"/>
              </a:rPr>
              <a:t>3D-CAM</a:t>
            </a:r>
          </a:p>
        </p:txBody>
      </p:sp>
      <p:cxnSp>
        <p:nvCxnSpPr>
          <p:cNvPr id="18" name="Straight Arrow Connector 17"/>
          <p:cNvCxnSpPr>
            <a:endCxn id="21" idx="0"/>
          </p:cNvCxnSpPr>
          <p:nvPr/>
        </p:nvCxnSpPr>
        <p:spPr bwMode="auto">
          <a:xfrm flipH="1">
            <a:off x="3276600" y="4382856"/>
            <a:ext cx="1214460" cy="3469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4835891" y="4382857"/>
            <a:ext cx="1137382" cy="3365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bwMode="auto">
          <a:xfrm>
            <a:off x="2133600" y="4729819"/>
            <a:ext cx="2286000" cy="8872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400"/>
            <a:r>
              <a:rPr lang="en-US" sz="2400" dirty="0">
                <a:solidFill>
                  <a:srgbClr val="000000"/>
                </a:solidFill>
                <a:latin typeface="Arial" charset="0"/>
              </a:rPr>
              <a:t>Full 3D-CAM</a:t>
            </a:r>
          </a:p>
          <a:p>
            <a:pPr algn="ctr" defTabSz="914400"/>
            <a:r>
              <a:rPr lang="en-US" sz="2400" b="1" dirty="0">
                <a:solidFill>
                  <a:srgbClr val="000000"/>
                </a:solidFill>
                <a:latin typeface="Arial" charset="0"/>
              </a:rPr>
              <a:t>Delirium + or -</a:t>
            </a:r>
          </a:p>
        </p:txBody>
      </p:sp>
      <p:sp>
        <p:nvSpPr>
          <p:cNvPr id="26" name="Rectangle 25"/>
          <p:cNvSpPr/>
          <p:nvPr/>
        </p:nvSpPr>
        <p:spPr bwMode="auto">
          <a:xfrm>
            <a:off x="5029200" y="4729818"/>
            <a:ext cx="2438400" cy="121378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defTabSz="914400"/>
            <a:r>
              <a:rPr lang="en-US" sz="2400" dirty="0">
                <a:solidFill>
                  <a:srgbClr val="000000"/>
                </a:solidFill>
                <a:latin typeface="Arial" charset="0"/>
              </a:rPr>
              <a:t>3D-CAM with *Skip Pattern</a:t>
            </a:r>
          </a:p>
          <a:p>
            <a:pPr algn="ctr" defTabSz="914400"/>
            <a:r>
              <a:rPr lang="en-US" sz="2400" b="1" dirty="0">
                <a:solidFill>
                  <a:srgbClr val="000000"/>
                </a:solidFill>
                <a:latin typeface="Arial" charset="0"/>
              </a:rPr>
              <a:t>Delirium + or -</a:t>
            </a:r>
          </a:p>
        </p:txBody>
      </p:sp>
      <p:sp>
        <p:nvSpPr>
          <p:cNvPr id="3" name="TextBox 2"/>
          <p:cNvSpPr txBox="1"/>
          <p:nvPr/>
        </p:nvSpPr>
        <p:spPr>
          <a:xfrm>
            <a:off x="7467601" y="3182528"/>
            <a:ext cx="2660087" cy="1200329"/>
          </a:xfrm>
          <a:prstGeom prst="rect">
            <a:avLst/>
          </a:prstGeom>
          <a:noFill/>
        </p:spPr>
        <p:txBody>
          <a:bodyPr wrap="none" rtlCol="0">
            <a:spAutoFit/>
          </a:bodyPr>
          <a:lstStyle/>
          <a:p>
            <a:pPr defTabSz="914400"/>
            <a:r>
              <a:rPr lang="en-US" sz="2400" dirty="0">
                <a:solidFill>
                  <a:srgbClr val="000000"/>
                </a:solidFill>
                <a:latin typeface="Arial" charset="0"/>
              </a:rPr>
              <a:t>Interactive Testing</a:t>
            </a:r>
          </a:p>
          <a:p>
            <a:pPr defTabSz="914400"/>
            <a:r>
              <a:rPr lang="en-US" sz="2400" dirty="0">
                <a:solidFill>
                  <a:srgbClr val="000000"/>
                </a:solidFill>
                <a:latin typeface="Arial" charset="0"/>
              </a:rPr>
              <a:t>facilitated by an </a:t>
            </a:r>
          </a:p>
          <a:p>
            <a:pPr defTabSz="914400"/>
            <a:r>
              <a:rPr lang="en-US" sz="2400" dirty="0">
                <a:solidFill>
                  <a:srgbClr val="000000"/>
                </a:solidFill>
                <a:latin typeface="Arial" charset="0"/>
              </a:rPr>
              <a:t>iPad App</a:t>
            </a:r>
          </a:p>
        </p:txBody>
      </p:sp>
      <p:sp>
        <p:nvSpPr>
          <p:cNvPr id="5" name="TextBox 4"/>
          <p:cNvSpPr txBox="1"/>
          <p:nvPr/>
        </p:nvSpPr>
        <p:spPr>
          <a:xfrm>
            <a:off x="7924800" y="4876800"/>
            <a:ext cx="4015958" cy="830997"/>
          </a:xfrm>
          <a:prstGeom prst="rect">
            <a:avLst/>
          </a:prstGeom>
          <a:noFill/>
        </p:spPr>
        <p:txBody>
          <a:bodyPr wrap="square" rtlCol="0">
            <a:spAutoFit/>
          </a:bodyPr>
          <a:lstStyle/>
          <a:p>
            <a:pPr defTabSz="914400"/>
            <a:r>
              <a:rPr lang="en-US" sz="2400" dirty="0">
                <a:solidFill>
                  <a:srgbClr val="000000"/>
                </a:solidFill>
                <a:latin typeface="Arial" charset="0"/>
              </a:rPr>
              <a:t>*Skip Pattern: One positive</a:t>
            </a:r>
          </a:p>
          <a:p>
            <a:pPr defTabSz="914400"/>
            <a:r>
              <a:rPr lang="en-US" sz="2400" dirty="0">
                <a:solidFill>
                  <a:srgbClr val="000000"/>
                </a:solidFill>
                <a:latin typeface="Arial" charset="0"/>
              </a:rPr>
              <a:t>Item—skip rest of Feature</a:t>
            </a:r>
          </a:p>
        </p:txBody>
      </p:sp>
    </p:spTree>
    <p:extLst>
      <p:ext uri="{BB962C8B-B14F-4D97-AF65-F5344CB8AC3E}">
        <p14:creationId xmlns:p14="http://schemas.microsoft.com/office/powerpoint/2010/main" val="367116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7EE37F-D2D4-4B3C-8736-CC66A4657C93}"/>
              </a:ext>
            </a:extLst>
          </p:cNvPr>
          <p:cNvSpPr txBox="1"/>
          <p:nvPr/>
        </p:nvSpPr>
        <p:spPr>
          <a:xfrm>
            <a:off x="8229600" y="2184972"/>
            <a:ext cx="2583947" cy="3100849"/>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3200" b="1" dirty="0">
                <a:solidFill>
                  <a:srgbClr val="003764"/>
                </a:solidFill>
                <a:effectLst>
                  <a:outerShdw blurRad="38100" dist="38100" dir="2700000" algn="tl">
                    <a:srgbClr val="000000">
                      <a:alpha val="43137"/>
                    </a:srgbClr>
                  </a:outerShdw>
                </a:effectLst>
              </a:rPr>
              <a:t>UB-CAM </a:t>
            </a:r>
            <a:br>
              <a:rPr lang="en-US" sz="3200" b="1" dirty="0">
                <a:solidFill>
                  <a:srgbClr val="003764"/>
                </a:solidFill>
                <a:effectLst>
                  <a:outerShdw blurRad="38100" dist="38100" dir="2700000" algn="tl">
                    <a:srgbClr val="000000">
                      <a:alpha val="43137"/>
                    </a:srgbClr>
                  </a:outerShdw>
                </a:effectLst>
              </a:rPr>
            </a:br>
            <a:r>
              <a:rPr lang="en-US" sz="3200" b="1" dirty="0">
                <a:solidFill>
                  <a:srgbClr val="003764"/>
                </a:solidFill>
                <a:effectLst>
                  <a:outerShdw blurRad="38100" dist="38100" dir="2700000" algn="tl">
                    <a:srgbClr val="000000">
                      <a:alpha val="43137"/>
                    </a:srgbClr>
                  </a:outerShdw>
                </a:effectLst>
              </a:rPr>
              <a:t>Delirium </a:t>
            </a:r>
          </a:p>
          <a:p>
            <a:pPr algn="ctr"/>
            <a:r>
              <a:rPr lang="en-US" sz="3200" b="1" dirty="0">
                <a:solidFill>
                  <a:srgbClr val="003764"/>
                </a:solidFill>
                <a:effectLst>
                  <a:outerShdw blurRad="38100" dist="38100" dir="2700000" algn="tl">
                    <a:srgbClr val="000000">
                      <a:alpha val="43137"/>
                    </a:srgbClr>
                  </a:outerShdw>
                </a:effectLst>
              </a:rPr>
              <a:t>Screen App</a:t>
            </a:r>
          </a:p>
          <a:p>
            <a:pPr algn="ctr"/>
            <a:r>
              <a:rPr lang="en-US" sz="1350" b="1" dirty="0">
                <a:solidFill>
                  <a:srgbClr val="003764"/>
                </a:solidFill>
                <a:effectLst>
                  <a:outerShdw blurRad="38100" dist="38100" dir="2700000" algn="tl">
                    <a:srgbClr val="000000">
                      <a:alpha val="43137"/>
                    </a:srgbClr>
                  </a:outerShdw>
                </a:effectLst>
              </a:rPr>
              <a:t>Tested in study with over 500 older adults-Marcantonio et al., 2021,M </a:t>
            </a:r>
            <a:r>
              <a:rPr lang="en-US" sz="1350" b="1" dirty="0">
                <a:solidFill>
                  <a:schemeClr val="tx2">
                    <a:lumMod val="60000"/>
                    <a:lumOff val="40000"/>
                  </a:schemeClr>
                </a:solidFill>
                <a:effectLst>
                  <a:outerShdw blurRad="38100" dist="38100" dir="2700000" algn="tl">
                    <a:srgbClr val="000000">
                      <a:alpha val="43137"/>
                    </a:srgbClr>
                  </a:outerShdw>
                </a:effectLst>
              </a:rPr>
              <a:t>https://www.acpjournals.org/doi/10.7326/M21-1687</a:t>
            </a:r>
            <a:r>
              <a:rPr lang="en-US" sz="1350" b="1" i="1" dirty="0">
                <a:solidFill>
                  <a:schemeClr val="tx2">
                    <a:lumMod val="60000"/>
                    <a:lumOff val="40000"/>
                  </a:schemeClr>
                </a:solidFill>
                <a:effectLst>
                  <a:outerShdw blurRad="38100" dist="38100" dir="2700000" algn="tl">
                    <a:srgbClr val="000000">
                      <a:alpha val="43137"/>
                    </a:srgbClr>
                  </a:outerShdw>
                </a:effectLst>
              </a:rPr>
              <a:t>Annals</a:t>
            </a:r>
          </a:p>
          <a:p>
            <a:pPr algn="ctr"/>
            <a:endParaRPr lang="en-US" sz="1600" b="1" i="1" dirty="0">
              <a:solidFill>
                <a:srgbClr val="003764"/>
              </a:solidFill>
              <a:effectLst>
                <a:outerShdw blurRad="38100" dist="38100" dir="2700000" algn="tl">
                  <a:srgbClr val="000000">
                    <a:alpha val="43137"/>
                  </a:srgbClr>
                </a:outerShdw>
              </a:effectLst>
            </a:endParaRPr>
          </a:p>
          <a:p>
            <a:pPr algn="ctr"/>
            <a:r>
              <a:rPr lang="en-US" sz="1600" b="1" i="1" dirty="0">
                <a:solidFill>
                  <a:srgbClr val="003764"/>
                </a:solidFill>
                <a:effectLst>
                  <a:outerShdw blurRad="38100" dist="38100" dir="2700000" algn="tl">
                    <a:srgbClr val="000000">
                      <a:alpha val="43137"/>
                    </a:srgbClr>
                  </a:outerShdw>
                </a:effectLst>
              </a:rPr>
              <a:t> </a:t>
            </a:r>
          </a:p>
        </p:txBody>
      </p:sp>
      <p:sp>
        <p:nvSpPr>
          <p:cNvPr id="4" name="TextBox 3">
            <a:extLst>
              <a:ext uri="{FF2B5EF4-FFF2-40B4-BE49-F238E27FC236}">
                <a16:creationId xmlns:a16="http://schemas.microsoft.com/office/drawing/2014/main" id="{47914ABF-D2FD-4E7B-A4C4-5840D3F4869E}"/>
              </a:ext>
            </a:extLst>
          </p:cNvPr>
          <p:cNvSpPr txBox="1"/>
          <p:nvPr/>
        </p:nvSpPr>
        <p:spPr>
          <a:xfrm>
            <a:off x="8153400" y="6206079"/>
            <a:ext cx="2948043" cy="276999"/>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1200" b="1" dirty="0">
                <a:solidFill>
                  <a:srgbClr val="D35E13"/>
                </a:solidFill>
                <a:latin typeface="Franklin Gothic Book" panose="020B0503020102020204" pitchFamily="34" charset="0"/>
              </a:rPr>
              <a:t>Available from Apple App Store</a:t>
            </a:r>
          </a:p>
        </p:txBody>
      </p:sp>
      <p:pic>
        <p:nvPicPr>
          <p:cNvPr id="5" name="Picture 4" descr="Logo&#10;&#10;Description automatically generated">
            <a:extLst>
              <a:ext uri="{FF2B5EF4-FFF2-40B4-BE49-F238E27FC236}">
                <a16:creationId xmlns:a16="http://schemas.microsoft.com/office/drawing/2014/main" id="{441F2CF8-0AED-4CB6-BBAD-766BF3AE42C4}"/>
              </a:ext>
            </a:extLst>
          </p:cNvPr>
          <p:cNvPicPr>
            <a:picLocks noChangeAspect="1"/>
          </p:cNvPicPr>
          <p:nvPr/>
        </p:nvPicPr>
        <p:blipFill rotWithShape="1">
          <a:blip r:embed="rId3">
            <a:extLst>
              <a:ext uri="{28A0092B-C50C-407E-A947-70E740481C1C}">
                <a14:useLocalDpi xmlns:a14="http://schemas.microsoft.com/office/drawing/2010/main" val="0"/>
              </a:ext>
            </a:extLst>
          </a:blip>
          <a:srcRect r="64512"/>
          <a:stretch/>
        </p:blipFill>
        <p:spPr>
          <a:xfrm>
            <a:off x="10205555" y="1107754"/>
            <a:ext cx="1065192" cy="1028044"/>
          </a:xfrm>
          <a:prstGeom prst="rect">
            <a:avLst/>
          </a:prstGeom>
          <a:effectLst>
            <a:outerShdw blurRad="50800" dist="38100" dir="2700000" algn="tl" rotWithShape="0">
              <a:prstClr val="black">
                <a:alpha val="40000"/>
              </a:prstClr>
            </a:outerShdw>
          </a:effectLst>
        </p:spPr>
      </p:pic>
      <p:pic>
        <p:nvPicPr>
          <p:cNvPr id="8" name="Picture 7" descr="Qr code&#10;&#10;Description automatically generated">
            <a:extLst>
              <a:ext uri="{FF2B5EF4-FFF2-40B4-BE49-F238E27FC236}">
                <a16:creationId xmlns:a16="http://schemas.microsoft.com/office/drawing/2014/main" id="{2F27BA7B-7C34-8B2E-37B8-0BA50A13F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874" y="4800600"/>
            <a:ext cx="1428750" cy="12923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1223289"/>
            <a:ext cx="1791593" cy="927362"/>
          </a:xfrm>
          <a:prstGeom prst="rect">
            <a:avLst/>
          </a:prstGeom>
        </p:spPr>
      </p:pic>
      <p:sp>
        <p:nvSpPr>
          <p:cNvPr id="9" name="TextBox 8"/>
          <p:cNvSpPr txBox="1"/>
          <p:nvPr/>
        </p:nvSpPr>
        <p:spPr>
          <a:xfrm>
            <a:off x="762000" y="1374584"/>
            <a:ext cx="6721259" cy="5262979"/>
          </a:xfrm>
          <a:prstGeom prst="rect">
            <a:avLst/>
          </a:prstGeom>
          <a:noFill/>
        </p:spPr>
        <p:txBody>
          <a:bodyPr wrap="square" rtlCol="0">
            <a:spAutoFit/>
          </a:bodyPr>
          <a:lstStyle/>
          <a:p>
            <a:endParaRPr lang="en-US" sz="1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&gt;500 hospitalized older adults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BIDMC and PA. community hospital</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Over 1/3 with dementia/AD</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MDs, RNs, CNAs (UB-2 only) </a:t>
            </a:r>
          </a:p>
          <a:p>
            <a:r>
              <a:rPr lang="en-US" sz="2800" dirty="0">
                <a:latin typeface="Arial" panose="020B0604020202020204" pitchFamily="34" charset="0"/>
                <a:cs typeface="Arial" panose="020B0604020202020204" pitchFamily="34" charset="0"/>
              </a:rPr>
              <a:t>	vs. Ref Standard</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Main findings: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UB-CAM completed &gt; 97%</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Avg. completion time: 1 min 15 secs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Overall accuracy = 89%</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CNAs, RNs = MDs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Works well—hypoactive, dementia</a:t>
            </a:r>
          </a:p>
          <a:p>
            <a:pPr lvl="1"/>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Marcantonio et. al, Ann </a:t>
            </a:r>
            <a:r>
              <a:rPr lang="en-US" dirty="0" err="1">
                <a:latin typeface="Arial" panose="020B0604020202020204" pitchFamily="34" charset="0"/>
                <a:cs typeface="Arial" panose="020B0604020202020204" pitchFamily="34" charset="0"/>
              </a:rPr>
              <a:t>Int</a:t>
            </a:r>
            <a:r>
              <a:rPr lang="en-US" dirty="0">
                <a:latin typeface="Arial" panose="020B0604020202020204" pitchFamily="34" charset="0"/>
                <a:cs typeface="Arial" panose="020B0604020202020204" pitchFamily="34" charset="0"/>
              </a:rPr>
              <a:t> Med, 2022</a:t>
            </a:r>
          </a:p>
        </p:txBody>
      </p:sp>
      <p:sp>
        <p:nvSpPr>
          <p:cNvPr id="10" name="TextBox 9"/>
          <p:cNvSpPr txBox="1"/>
          <p:nvPr/>
        </p:nvSpPr>
        <p:spPr>
          <a:xfrm>
            <a:off x="762000" y="220724"/>
            <a:ext cx="10668000"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READI: Researching Efficient Approaches to Delirium Identification</a:t>
            </a:r>
            <a:endParaRPr lang="en-US" sz="3200" b="1" dirty="0"/>
          </a:p>
        </p:txBody>
      </p:sp>
    </p:spTree>
    <p:extLst>
      <p:ext uri="{BB962C8B-B14F-4D97-AF65-F5344CB8AC3E}">
        <p14:creationId xmlns:p14="http://schemas.microsoft.com/office/powerpoint/2010/main" val="143188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0" y="228600"/>
            <a:ext cx="7772400" cy="914400"/>
          </a:xfrm>
        </p:spPr>
        <p:txBody>
          <a:bodyPr/>
          <a:lstStyle/>
          <a:p>
            <a:pPr algn="ctr" eaLnBrk="1" hangingPunct="1"/>
            <a:r>
              <a:rPr lang="en-US" altLang="en-US" b="1">
                <a:latin typeface="Arial" panose="020B0604020202020204" pitchFamily="34" charset="0"/>
                <a:cs typeface="Arial" panose="020B0604020202020204" pitchFamily="34" charset="0"/>
              </a:rPr>
              <a:t>Delirium Severity</a:t>
            </a:r>
          </a:p>
        </p:txBody>
      </p:sp>
      <p:sp>
        <p:nvSpPr>
          <p:cNvPr id="36867" name="Content Placeholder 2"/>
          <p:cNvSpPr>
            <a:spLocks noGrp="1"/>
          </p:cNvSpPr>
          <p:nvPr>
            <p:ph idx="1"/>
          </p:nvPr>
        </p:nvSpPr>
        <p:spPr>
          <a:xfrm>
            <a:off x="1981201" y="1314450"/>
            <a:ext cx="8316913" cy="5314950"/>
          </a:xfrm>
        </p:spPr>
        <p:txBody>
          <a:bodyPr/>
          <a:lstStyle/>
          <a:p>
            <a:pPr eaLnBrk="1" hangingPunct="1"/>
            <a:r>
              <a:rPr lang="en-US" altLang="en-US">
                <a:latin typeface="Arial" panose="020B0604020202020204" pitchFamily="34" charset="0"/>
                <a:cs typeface="Arial" panose="020B0604020202020204" pitchFamily="34" charset="0"/>
              </a:rPr>
              <a:t>Delirium: spectrum phenomenon</a:t>
            </a:r>
          </a:p>
          <a:p>
            <a:pPr lvl="1" eaLnBrk="1" hangingPunct="1"/>
            <a:r>
              <a:rPr lang="en-US" altLang="en-US">
                <a:latin typeface="Arial" panose="020B0604020202020204" pitchFamily="34" charset="0"/>
                <a:cs typeface="Arial" panose="020B0604020202020204" pitchFamily="34" charset="0"/>
              </a:rPr>
              <a:t>Not just “yes/no”</a:t>
            </a:r>
          </a:p>
          <a:p>
            <a:pPr lvl="1" eaLnBrk="1" hangingPunct="1"/>
            <a:r>
              <a:rPr lang="en-US" altLang="en-US">
                <a:latin typeface="Arial" panose="020B0604020202020204" pitchFamily="34" charset="0"/>
                <a:cs typeface="Arial" panose="020B0604020202020204" pitchFamily="34" charset="0"/>
              </a:rPr>
              <a:t>Subsyndromal, Mild to Severe</a:t>
            </a:r>
          </a:p>
          <a:p>
            <a:pPr eaLnBrk="1" hangingPunct="1"/>
            <a:r>
              <a:rPr lang="en-US" altLang="en-US">
                <a:latin typeface="Arial" panose="020B0604020202020204" pitchFamily="34" charset="0"/>
                <a:cs typeface="Arial" panose="020B0604020202020204" pitchFamily="34" charset="0"/>
              </a:rPr>
              <a:t>Severity (peak and duration) confers prognostic information, ability to track status over time</a:t>
            </a:r>
          </a:p>
          <a:p>
            <a:pPr eaLnBrk="1" hangingPunct="1"/>
            <a:r>
              <a:rPr lang="en-US" altLang="en-US">
                <a:latin typeface="Arial" panose="020B0604020202020204" pitchFamily="34" charset="0"/>
                <a:cs typeface="Arial" panose="020B0604020202020204" pitchFamily="34" charset="0"/>
              </a:rPr>
              <a:t>CAM-S: operationalizes severity from CAM</a:t>
            </a:r>
          </a:p>
          <a:p>
            <a:pPr eaLnBrk="1" hangingPunct="1"/>
            <a:r>
              <a:rPr lang="en-US" altLang="en-US">
                <a:latin typeface="Arial" panose="020B0604020202020204" pitchFamily="34" charset="0"/>
                <a:cs typeface="Arial" panose="020B0604020202020204" pitchFamily="34" charset="0"/>
              </a:rPr>
              <a:t>3D-CAM-S: “Raw” Method (score 0-20): </a:t>
            </a:r>
          </a:p>
          <a:p>
            <a:pPr lvl="1" eaLnBrk="1" hangingPunct="1"/>
            <a:r>
              <a:rPr lang="en-US" altLang="en-US">
                <a:latin typeface="Arial" panose="020B0604020202020204" pitchFamily="34" charset="0"/>
                <a:cs typeface="Arial" panose="020B0604020202020204" pitchFamily="34" charset="0"/>
              </a:rPr>
              <a:t>Simple sum # of incorrect/positive items</a:t>
            </a:r>
          </a:p>
          <a:p>
            <a:pPr lvl="1" eaLnBrk="1" hangingPunct="1"/>
            <a:r>
              <a:rPr lang="en-US" altLang="en-US">
                <a:latin typeface="Arial" panose="020B0604020202020204" pitchFamily="34" charset="0"/>
                <a:cs typeface="Arial" panose="020B0604020202020204" pitchFamily="34" charset="0"/>
              </a:rPr>
              <a:t>Reduces subjective judgments (mild vs. marked)</a:t>
            </a:r>
          </a:p>
          <a:p>
            <a:pPr lvl="1" eaLnBrk="1" hangingPunct="1"/>
            <a:r>
              <a:rPr lang="en-US" altLang="en-US">
                <a:latin typeface="Arial" panose="020B0604020202020204" pitchFamily="34" charset="0"/>
                <a:cs typeface="Arial" panose="020B0604020202020204" pitchFamily="34" charset="0"/>
              </a:rPr>
              <a:t>Must administer all items</a:t>
            </a:r>
          </a:p>
          <a:p>
            <a:pPr lvl="1" eaLnBrk="1" hangingPunct="1"/>
            <a:endParaRPr lang="en-US" alt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D2DE20F0-D4E2-4FE2-9127-386B693C6FB2}" type="slidenum">
              <a:rPr lang="en-US" altLang="en-US" smtClean="0"/>
              <a:pPr>
                <a:defRPr/>
              </a:pPr>
              <a:t>24</a:t>
            </a:fld>
            <a:endParaRPr lang="en-US" altLang="en-US"/>
          </a:p>
        </p:txBody>
      </p:sp>
      <p:sp>
        <p:nvSpPr>
          <p:cNvPr id="36868" name="TextBox 3"/>
          <p:cNvSpPr txBox="1">
            <a:spLocks noChangeArrowheads="1"/>
          </p:cNvSpPr>
          <p:nvPr/>
        </p:nvSpPr>
        <p:spPr bwMode="auto">
          <a:xfrm>
            <a:off x="2274888" y="5892801"/>
            <a:ext cx="8202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Inouye et. al Ann </a:t>
            </a:r>
            <a:r>
              <a:rPr lang="en-US" altLang="en-US" sz="1800" dirty="0" err="1">
                <a:latin typeface="Arial" panose="020B0604020202020204" pitchFamily="34" charset="0"/>
                <a:cs typeface="Arial" panose="020B0604020202020204" pitchFamily="34" charset="0"/>
              </a:rPr>
              <a:t>Int</a:t>
            </a:r>
            <a:r>
              <a:rPr lang="en-US" altLang="en-US" sz="1800" dirty="0">
                <a:latin typeface="Arial" panose="020B0604020202020204" pitchFamily="34" charset="0"/>
                <a:cs typeface="Arial" panose="020B0604020202020204" pitchFamily="34" charset="0"/>
              </a:rPr>
              <a:t> Med 2014, </a:t>
            </a:r>
          </a:p>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Vasunilashorn et. al., JAGS, 2020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2152650" y="11113"/>
            <a:ext cx="7886700" cy="1325562"/>
          </a:xfrm>
        </p:spPr>
        <p:txBody>
          <a:bodyPr/>
          <a:lstStyle/>
          <a:p>
            <a:pPr algn="ctr"/>
            <a:r>
              <a:rPr lang="en-US" altLang="en-US" b="1">
                <a:latin typeface="Arial" panose="020B0604020202020204" pitchFamily="34" charset="0"/>
                <a:cs typeface="Arial" panose="020B0604020202020204" pitchFamily="34" charset="0"/>
              </a:rPr>
              <a:t>Use of 3D-CAM</a:t>
            </a:r>
          </a:p>
        </p:txBody>
      </p:sp>
      <p:sp>
        <p:nvSpPr>
          <p:cNvPr id="37891" name="Content Placeholder 5"/>
          <p:cNvSpPr>
            <a:spLocks noGrp="1"/>
          </p:cNvSpPr>
          <p:nvPr>
            <p:ph sz="half" idx="1"/>
          </p:nvPr>
        </p:nvSpPr>
        <p:spPr>
          <a:xfrm>
            <a:off x="2141538" y="1484314"/>
            <a:ext cx="3802062" cy="4351337"/>
          </a:xfrm>
        </p:spPr>
        <p:txBody>
          <a:bodyPr/>
          <a:lstStyle/>
          <a:p>
            <a:r>
              <a:rPr lang="en-US" altLang="en-US" dirty="0"/>
              <a:t>REGAIN: RCT of General vs. Spinal Anesthesia for Hip Fracture</a:t>
            </a:r>
          </a:p>
          <a:p>
            <a:r>
              <a:rPr lang="en-US" altLang="en-US" dirty="0"/>
              <a:t>PCORI funded, 1600 patients, 50 sites</a:t>
            </a:r>
          </a:p>
          <a:p>
            <a:r>
              <a:rPr lang="en-US" altLang="en-US" dirty="0"/>
              <a:t>3D-CAM integrated into study protocol</a:t>
            </a:r>
          </a:p>
          <a:p>
            <a:r>
              <a:rPr lang="en-US" altLang="en-US" dirty="0"/>
              <a:t>Standardized delirium outcome measure</a:t>
            </a:r>
          </a:p>
          <a:p>
            <a:endParaRPr lang="en-US" altLang="en-US" dirty="0"/>
          </a:p>
        </p:txBody>
      </p:sp>
      <p:pic>
        <p:nvPicPr>
          <p:cNvPr id="37892"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1143001"/>
            <a:ext cx="4699000" cy="5033963"/>
          </a:xfrm>
        </p:spPr>
      </p:pic>
      <p:sp>
        <p:nvSpPr>
          <p:cNvPr id="4" name="Slide Number Placeholder 3"/>
          <p:cNvSpPr>
            <a:spLocks noGrp="1"/>
          </p:cNvSpPr>
          <p:nvPr>
            <p:ph type="sldNum" sz="quarter" idx="12"/>
          </p:nvPr>
        </p:nvSpPr>
        <p:spPr/>
        <p:txBody>
          <a:bodyPr/>
          <a:lstStyle/>
          <a:p>
            <a:pPr>
              <a:defRPr/>
            </a:pPr>
            <a:fld id="{98D42FE3-8F4D-4B4B-9D77-00243B31D512}" type="slidenum">
              <a:rPr lang="en-US" altLang="en-US" smtClean="0"/>
              <a:pPr>
                <a:defRPr/>
              </a:pPr>
              <a:t>25</a:t>
            </a:fld>
            <a:endParaRPr lang="en-US" altLang="en-US"/>
          </a:p>
        </p:txBody>
      </p:sp>
      <p:sp>
        <p:nvSpPr>
          <p:cNvPr id="6" name="TextBox 3"/>
          <p:cNvSpPr txBox="1">
            <a:spLocks noChangeArrowheads="1"/>
          </p:cNvSpPr>
          <p:nvPr/>
        </p:nvSpPr>
        <p:spPr bwMode="auto">
          <a:xfrm>
            <a:off x="2274888" y="5892801"/>
            <a:ext cx="8202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Neuman et. al., NEJM 2021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ctrTitle"/>
          </p:nvPr>
        </p:nvSpPr>
        <p:spPr/>
        <p:txBody>
          <a:bodyPr/>
          <a:lstStyle/>
          <a:p>
            <a:pPr eaLnBrk="1" hangingPunct="1"/>
            <a:r>
              <a:rPr lang="en-US" altLang="en-US" b="1">
                <a:latin typeface="Arial" panose="020B0604020202020204" pitchFamily="34" charset="0"/>
                <a:cs typeface="Arial" panose="020B0604020202020204" pitchFamily="34" charset="0"/>
              </a:rPr>
              <a:t>Administering the 3D-CAM</a:t>
            </a:r>
            <a:endParaRPr lang="en-US" altLang="en-US" b="1"/>
          </a:p>
        </p:txBody>
      </p:sp>
      <p:sp>
        <p:nvSpPr>
          <p:cNvPr id="38915" name="Subtitle 5"/>
          <p:cNvSpPr>
            <a:spLocks noGrp="1"/>
          </p:cNvSpPr>
          <p:nvPr>
            <p:ph type="subTitle" idx="1"/>
          </p:nvPr>
        </p:nvSpPr>
        <p:spPr>
          <a:xfrm>
            <a:off x="1524000" y="3810000"/>
            <a:ext cx="9144000" cy="1655762"/>
          </a:xfrm>
        </p:spPr>
        <p:txBody>
          <a:bodyPr/>
          <a:lstStyle/>
          <a:p>
            <a:pPr eaLnBrk="1" hangingPunct="1"/>
            <a:r>
              <a:rPr lang="en-US" altLang="en-US" dirty="0"/>
              <a:t>All materials available free of charge at: </a:t>
            </a:r>
          </a:p>
          <a:p>
            <a:pPr eaLnBrk="1" hangingPunct="1"/>
            <a:r>
              <a:rPr lang="en-US" altLang="en-US" dirty="0"/>
              <a:t>American Delirium Society</a:t>
            </a:r>
          </a:p>
          <a:p>
            <a:pPr eaLnBrk="1" hangingPunct="1"/>
            <a:r>
              <a:rPr lang="en-US" altLang="en-US" dirty="0"/>
              <a:t>American Geriatrics Society: </a:t>
            </a:r>
            <a:r>
              <a:rPr lang="en-US" altLang="en-US" u="sng" dirty="0"/>
              <a:t>help.agscocare.org</a:t>
            </a:r>
            <a:endParaRPr lang="en-US" altLang="en-US" dirty="0"/>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E90D1C-6F3F-43D4-992E-EDF8B21F36E2}" type="slidenum">
              <a:rPr lang="en-US" altLang="en-US" sz="1200">
                <a:solidFill>
                  <a:srgbClr val="FFFFFF"/>
                </a:solidFill>
              </a:rPr>
              <a:pPr fontAlgn="base">
                <a:lnSpc>
                  <a:spcPct val="100000"/>
                </a:lnSpc>
                <a:spcBef>
                  <a:spcPct val="0"/>
                </a:spcBef>
                <a:spcAft>
                  <a:spcPct val="0"/>
                </a:spcAft>
                <a:buFontTx/>
                <a:buNone/>
              </a:pPr>
              <a:t>26</a:t>
            </a:fld>
            <a:endParaRPr lang="en-US" altLang="en-US" sz="12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81200" y="152400"/>
            <a:ext cx="8229600" cy="1143000"/>
          </a:xfrm>
        </p:spPr>
        <p:txBody>
          <a:bodyPr/>
          <a:lstStyle/>
          <a:p>
            <a:pPr algn="ctr" eaLnBrk="1" hangingPunct="1"/>
            <a:r>
              <a:rPr lang="en-US" altLang="en-US" b="1">
                <a:latin typeface="Arial" panose="020B0604020202020204" pitchFamily="34" charset="0"/>
                <a:cs typeface="Arial" panose="020B0604020202020204" pitchFamily="34" charset="0"/>
              </a:rPr>
              <a:t>General Guidelines</a:t>
            </a:r>
          </a:p>
        </p:txBody>
      </p:sp>
      <p:sp>
        <p:nvSpPr>
          <p:cNvPr id="39939" name="Content Placeholder 2"/>
          <p:cNvSpPr>
            <a:spLocks noGrp="1"/>
          </p:cNvSpPr>
          <p:nvPr>
            <p:ph idx="1"/>
          </p:nvPr>
        </p:nvSpPr>
        <p:spPr>
          <a:xfrm>
            <a:off x="1752600" y="1447800"/>
            <a:ext cx="8763000" cy="4800600"/>
          </a:xfrm>
        </p:spPr>
        <p:txBody>
          <a:bodyPr/>
          <a:lstStyle/>
          <a:p>
            <a:pPr eaLnBrk="1" hangingPunct="1"/>
            <a:r>
              <a:rPr lang="en-US" altLang="en-US">
                <a:latin typeface="Arial" panose="020B0604020202020204" pitchFamily="34" charset="0"/>
                <a:cs typeface="Arial" panose="020B0604020202020204" pitchFamily="34" charset="0"/>
              </a:rPr>
              <a:t>Make sure the patient can see you and hear you</a:t>
            </a:r>
          </a:p>
          <a:p>
            <a:pPr eaLnBrk="1" hangingPunct="1"/>
            <a:r>
              <a:rPr lang="en-US" altLang="en-US">
                <a:latin typeface="Arial" panose="020B0604020202020204" pitchFamily="34" charset="0"/>
                <a:cs typeface="Arial" panose="020B0604020202020204" pitchFamily="34" charset="0"/>
              </a:rPr>
              <a:t>Use glasses, hearing aids, pocket talkers as needed</a:t>
            </a:r>
          </a:p>
          <a:p>
            <a:pPr eaLnBrk="1" hangingPunct="1"/>
            <a:r>
              <a:rPr lang="en-US" altLang="en-US">
                <a:latin typeface="Arial" panose="020B0604020202020204" pitchFamily="34" charset="0"/>
                <a:cs typeface="Arial" panose="020B0604020202020204" pitchFamily="34" charset="0"/>
              </a:rPr>
              <a:t>Ask family members to step out of room</a:t>
            </a:r>
          </a:p>
          <a:p>
            <a:pPr eaLnBrk="1" hangingPunct="1"/>
            <a:r>
              <a:rPr lang="en-US" altLang="en-US">
                <a:latin typeface="Arial" panose="020B0604020202020204" pitchFamily="34" charset="0"/>
                <a:cs typeface="Arial" panose="020B0604020202020204" pitchFamily="34" charset="0"/>
              </a:rPr>
              <a:t>Enunciate words clearly</a:t>
            </a:r>
          </a:p>
          <a:p>
            <a:pPr eaLnBrk="1" hangingPunct="1"/>
            <a:r>
              <a:rPr lang="en-US" altLang="en-US">
                <a:latin typeface="Arial" panose="020B0604020202020204" pitchFamily="34" charset="0"/>
                <a:cs typeface="Arial" panose="020B0604020202020204" pitchFamily="34" charset="0"/>
              </a:rPr>
              <a:t>Try not to deviate from phrasing on document</a:t>
            </a:r>
          </a:p>
          <a:p>
            <a:pPr eaLnBrk="1" hangingPunct="1"/>
            <a:r>
              <a:rPr lang="en-US" altLang="en-US">
                <a:latin typeface="Arial" panose="020B0604020202020204" pitchFamily="34" charset="0"/>
                <a:cs typeface="Arial" panose="020B0604020202020204" pitchFamily="34" charset="0"/>
              </a:rPr>
              <a:t>Give encouragement, but do not indicate correct/incorrect answer</a:t>
            </a:r>
          </a:p>
        </p:txBody>
      </p:sp>
      <p:sp>
        <p:nvSpPr>
          <p:cNvPr id="2" name="Slide Number Placeholder 1"/>
          <p:cNvSpPr>
            <a:spLocks noGrp="1"/>
          </p:cNvSpPr>
          <p:nvPr>
            <p:ph type="sldNum" sz="quarter" idx="12"/>
          </p:nvPr>
        </p:nvSpPr>
        <p:spPr/>
        <p:txBody>
          <a:bodyPr/>
          <a:lstStyle/>
          <a:p>
            <a:pPr>
              <a:defRPr/>
            </a:pPr>
            <a:fld id="{21D87365-B3BB-418B-A901-6205E4EE5933}"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09800" y="152401"/>
            <a:ext cx="7886700" cy="1325563"/>
          </a:xfrm>
        </p:spPr>
        <p:txBody>
          <a:bodyPr/>
          <a:lstStyle/>
          <a:p>
            <a:pPr algn="ctr" eaLnBrk="1" hangingPunct="1"/>
            <a:r>
              <a:rPr lang="en-US" altLang="en-US" b="1">
                <a:latin typeface="Arial" panose="020B0604020202020204" pitchFamily="34" charset="0"/>
                <a:cs typeface="Arial" panose="020B0604020202020204" pitchFamily="34" charset="0"/>
              </a:rPr>
              <a:t>3D-CAM: Item by Item</a:t>
            </a:r>
          </a:p>
        </p:txBody>
      </p:sp>
      <p:sp>
        <p:nvSpPr>
          <p:cNvPr id="3" name="Content Placeholder 2"/>
          <p:cNvSpPr>
            <a:spLocks noGrp="1"/>
          </p:cNvSpPr>
          <p:nvPr>
            <p:ph idx="1"/>
          </p:nvPr>
        </p:nvSpPr>
        <p:spPr>
          <a:xfrm>
            <a:off x="1981200" y="1447801"/>
            <a:ext cx="8229600" cy="4525963"/>
          </a:xfrm>
        </p:spPr>
        <p:txBody>
          <a:bodyPr rtlCol="0">
            <a:normAutofit/>
          </a:bodyPr>
          <a:lstStyle/>
          <a:p>
            <a:pPr marL="0" indent="0" eaLnBrk="1" fontAlgn="auto" hangingPunct="1">
              <a:spcAft>
                <a:spcPts val="0"/>
              </a:spcAft>
              <a:buNone/>
              <a:defRPr/>
            </a:pPr>
            <a:r>
              <a:rPr lang="en-US" u="sng" dirty="0">
                <a:latin typeface="Arial" panose="020B0604020202020204" pitchFamily="34" charset="0"/>
                <a:cs typeface="Arial" panose="020B0604020202020204" pitchFamily="34" charset="0"/>
              </a:rPr>
              <a:t>General Instructions:</a:t>
            </a:r>
          </a:p>
          <a:p>
            <a:pPr eaLnBrk="1" fontAlgn="auto" hangingPunct="1">
              <a:spcAft>
                <a:spcPts val="0"/>
              </a:spcAft>
              <a:defRPr/>
            </a:pPr>
            <a:r>
              <a:rPr lang="en-US" dirty="0">
                <a:latin typeface="Arial" panose="020B0604020202020204" pitchFamily="34" charset="0"/>
                <a:cs typeface="Arial" panose="020B0604020202020204" pitchFamily="34" charset="0"/>
              </a:rPr>
              <a:t>Coding Instructions: </a:t>
            </a:r>
          </a:p>
          <a:p>
            <a:pPr lvl="1">
              <a:defRPr/>
            </a:pPr>
            <a:r>
              <a:rPr lang="en-US" dirty="0">
                <a:latin typeface="Arial" panose="020B0604020202020204" pitchFamily="34" charset="0"/>
                <a:cs typeface="Arial" panose="020B0604020202020204" pitchFamily="34" charset="0"/>
              </a:rPr>
              <a:t>Incorrect/Yes also includes “I don’t know” and No response or nonsense responses</a:t>
            </a:r>
          </a:p>
          <a:p>
            <a:pPr lvl="1">
              <a:defRPr/>
            </a:pPr>
            <a:r>
              <a:rPr lang="en-US" dirty="0">
                <a:latin typeface="Arial" panose="020B0604020202020204" pitchFamily="34" charset="0"/>
                <a:cs typeface="Arial" panose="020B0604020202020204" pitchFamily="34" charset="0"/>
              </a:rPr>
              <a:t>Correct/No</a:t>
            </a:r>
          </a:p>
          <a:p>
            <a:pPr lvl="1" eaLnBrk="1" fontAlgn="auto" hangingPunct="1">
              <a:spcAft>
                <a:spcPts val="0"/>
              </a:spcAft>
              <a:defRPr/>
            </a:pPr>
            <a:r>
              <a:rPr lang="en-US" dirty="0">
                <a:solidFill>
                  <a:prstClr val="black"/>
                </a:solidFill>
                <a:latin typeface="Arial" panose="020B0604020202020204" pitchFamily="34" charset="0"/>
                <a:cs typeface="Arial" panose="020B0604020202020204" pitchFamily="34" charset="0"/>
              </a:rPr>
              <a:t>Refused/Unable to assess: use sparingly</a:t>
            </a:r>
          </a:p>
          <a:p>
            <a:pPr eaLnBrk="1" fontAlgn="auto" hangingPunct="1">
              <a:spcAft>
                <a:spcPts val="0"/>
              </a:spcAft>
              <a:defRPr/>
            </a:pPr>
            <a:r>
              <a:rPr lang="en-US" dirty="0">
                <a:latin typeface="Arial" panose="020B0604020202020204" pitchFamily="34" charset="0"/>
                <a:cs typeface="Arial" panose="020B0604020202020204" pitchFamily="34" charset="0"/>
              </a:rPr>
              <a:t>Different approaches:</a:t>
            </a:r>
          </a:p>
          <a:p>
            <a:pPr lvl="1" eaLnBrk="1" fontAlgn="auto" hangingPunct="1">
              <a:spcAft>
                <a:spcPts val="0"/>
              </a:spcAft>
              <a:defRPr/>
            </a:pPr>
            <a:r>
              <a:rPr lang="en-US" dirty="0">
                <a:latin typeface="Arial" panose="020B0604020202020204" pitchFamily="34" charset="0"/>
                <a:cs typeface="Arial" panose="020B0604020202020204" pitchFamily="34" charset="0"/>
              </a:rPr>
              <a:t>Complete Items 1-20 on all patients</a:t>
            </a:r>
          </a:p>
          <a:p>
            <a:pPr lvl="1" eaLnBrk="1" fontAlgn="auto" hangingPunct="1">
              <a:spcAft>
                <a:spcPts val="0"/>
              </a:spcAft>
              <a:defRPr/>
            </a:pPr>
            <a:r>
              <a:rPr lang="en-US" dirty="0">
                <a:latin typeface="Arial" panose="020B0604020202020204" pitchFamily="34" charset="0"/>
                <a:cs typeface="Arial" panose="020B0604020202020204" pitchFamily="34" charset="0"/>
              </a:rPr>
              <a:t>Skip pattern—discussed in UB-CAM—shortens the interview by over 1 minute (cannot measure severity)</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CD55E5F-1309-4779-AA2C-339F02D2924A}" type="slidenum">
              <a:rPr lang="en-US" altLang="en-US" sz="1200"/>
              <a:pPr fontAlgn="base">
                <a:lnSpc>
                  <a:spcPct val="100000"/>
                </a:lnSpc>
                <a:spcBef>
                  <a:spcPct val="0"/>
                </a:spcBef>
                <a:spcAft>
                  <a:spcPct val="0"/>
                </a:spcAft>
                <a:buFontTx/>
                <a:buNone/>
              </a:pPr>
              <a:t>28</a:t>
            </a:fld>
            <a:endParaRPr lang="en-US" altLang="en-US"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44713" y="76200"/>
            <a:ext cx="7886700" cy="914400"/>
          </a:xfrm>
        </p:spPr>
        <p:txBody>
          <a:bodyPr/>
          <a:lstStyle/>
          <a:p>
            <a:pPr algn="ctr" eaLnBrk="1" hangingPunct="1"/>
            <a:r>
              <a:rPr lang="en-US" altLang="en-US" b="1">
                <a:latin typeface="Arial" panose="020B0604020202020204" pitchFamily="34" charset="0"/>
                <a:cs typeface="Arial" panose="020B0604020202020204" pitchFamily="34" charset="0"/>
              </a:rPr>
              <a:t>3D-CAM Form</a:t>
            </a:r>
          </a:p>
        </p:txBody>
      </p:sp>
      <p:pic>
        <p:nvPicPr>
          <p:cNvPr id="41987"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00200" y="1066800"/>
            <a:ext cx="4438650" cy="4343400"/>
          </a:xfrm>
        </p:spPr>
      </p:pic>
      <p:pic>
        <p:nvPicPr>
          <p:cNvPr id="41989"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53150" y="914400"/>
            <a:ext cx="4210050" cy="4724400"/>
          </a:xfrm>
        </p:spPr>
      </p:pic>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C1896A1-34EC-490C-AA70-2EDA531A38F8}" type="slidenum">
              <a:rPr lang="en-US" altLang="en-US" sz="1200"/>
              <a:pPr fontAlgn="base">
                <a:lnSpc>
                  <a:spcPct val="100000"/>
                </a:lnSpc>
                <a:spcBef>
                  <a:spcPct val="0"/>
                </a:spcBef>
                <a:spcAft>
                  <a:spcPct val="0"/>
                </a:spcAft>
                <a:buFontTx/>
                <a:buNone/>
              </a:pPr>
              <a:t>29</a:t>
            </a:fld>
            <a:endParaRPr lang="en-US"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etective"/>
          <p:cNvPicPr preferRelativeResize="0">
            <a:picLocks noChangeAspect="1" noChangeArrowheads="1"/>
          </p:cNvPicPr>
          <p:nvPr/>
        </p:nvPicPr>
        <p:blipFill>
          <a:blip r:embed="rId2">
            <a:lum bright="6000" contrast="36000"/>
            <a:extLst>
              <a:ext uri="{28A0092B-C50C-407E-A947-70E740481C1C}">
                <a14:useLocalDpi xmlns:a14="http://schemas.microsoft.com/office/drawing/2010/main" val="0"/>
              </a:ext>
            </a:extLst>
          </a:blip>
          <a:srcRect l="3452" t="-331"/>
          <a:stretch>
            <a:fillRect/>
          </a:stretch>
        </p:blipFill>
        <p:spPr bwMode="auto">
          <a:xfrm>
            <a:off x="7467600" y="1371600"/>
            <a:ext cx="35814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0"/>
          <p:cNvSpPr>
            <a:spLocks noGrp="1"/>
          </p:cNvSpPr>
          <p:nvPr>
            <p:ph type="title"/>
          </p:nvPr>
        </p:nvSpPr>
        <p:spPr>
          <a:xfrm>
            <a:off x="2152650" y="365126"/>
            <a:ext cx="7886700" cy="930275"/>
          </a:xfrm>
        </p:spPr>
        <p:txBody>
          <a:bodyPr/>
          <a:lstStyle/>
          <a:p>
            <a:pPr algn="ctr"/>
            <a:r>
              <a:rPr lang="en-US" altLang="en-US" b="1">
                <a:latin typeface="Arial" panose="020B0604020202020204" pitchFamily="34" charset="0"/>
                <a:cs typeface="Arial" panose="020B0604020202020204" pitchFamily="34" charset="0"/>
              </a:rPr>
              <a:t>Disclaimer</a:t>
            </a:r>
          </a:p>
        </p:txBody>
      </p:sp>
      <p:sp>
        <p:nvSpPr>
          <p:cNvPr id="7172" name="Content Placeholder 12"/>
          <p:cNvSpPr>
            <a:spLocks noGrp="1"/>
          </p:cNvSpPr>
          <p:nvPr>
            <p:ph sz="half" idx="1"/>
          </p:nvPr>
        </p:nvSpPr>
        <p:spPr>
          <a:xfrm>
            <a:off x="990600" y="1825625"/>
            <a:ext cx="5048250" cy="4351338"/>
          </a:xfrm>
        </p:spPr>
        <p:txBody>
          <a:bodyPr/>
          <a:lstStyle/>
          <a:p>
            <a:r>
              <a:rPr lang="en-US" altLang="en-US" dirty="0"/>
              <a:t>Over 40 different ways to identify delirium</a:t>
            </a:r>
          </a:p>
          <a:p>
            <a:r>
              <a:rPr lang="en-US" altLang="en-US" dirty="0"/>
              <a:t>Will do a “deep dive” on one approach</a:t>
            </a:r>
          </a:p>
          <a:p>
            <a:r>
              <a:rPr lang="en-US" altLang="en-US" dirty="0"/>
              <a:t>You need to decide best methods for your study</a:t>
            </a:r>
          </a:p>
          <a:p>
            <a:pPr lvl="1"/>
            <a:r>
              <a:rPr lang="en-US" altLang="en-US" dirty="0"/>
              <a:t>Become an expert</a:t>
            </a:r>
          </a:p>
          <a:p>
            <a:pPr lvl="1"/>
            <a:r>
              <a:rPr lang="en-US" altLang="en-US" dirty="0"/>
              <a:t>Train your team</a:t>
            </a:r>
          </a:p>
        </p:txBody>
      </p:sp>
      <p:sp>
        <p:nvSpPr>
          <p:cNvPr id="7173" name="Content Placeholder 13"/>
          <p:cNvSpPr>
            <a:spLocks noGrp="1"/>
          </p:cNvSpPr>
          <p:nvPr>
            <p:ph sz="half" idx="2"/>
          </p:nvPr>
        </p:nvSpPr>
        <p:spPr/>
        <p:txBody>
          <a:body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Feature 3 Questions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Please tell me the year we are in right now</a:t>
            </a:r>
          </a:p>
          <a:p>
            <a:pPr eaLnBrk="1" fontAlgn="auto" hangingPunct="1">
              <a:spcAft>
                <a:spcPts val="0"/>
              </a:spcAft>
              <a:defRPr/>
            </a:pPr>
            <a:r>
              <a:rPr lang="en-US" dirty="0">
                <a:latin typeface="Arial" panose="020B0604020202020204" pitchFamily="34" charset="0"/>
                <a:cs typeface="Arial" panose="020B0604020202020204" pitchFamily="34" charset="0"/>
              </a:rPr>
              <a:t>Please tell me what is the day of the week</a:t>
            </a:r>
          </a:p>
          <a:p>
            <a:pPr eaLnBrk="1" fontAlgn="auto" hangingPunct="1">
              <a:spcAft>
                <a:spcPts val="0"/>
              </a:spcAft>
              <a:defRPr/>
            </a:pPr>
            <a:r>
              <a:rPr lang="en-US" dirty="0">
                <a:latin typeface="Arial" panose="020B0604020202020204" pitchFamily="34" charset="0"/>
                <a:cs typeface="Arial" panose="020B0604020202020204" pitchFamily="34" charset="0"/>
              </a:rPr>
              <a:t>Please tell me what type of place is this [hospital]</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Any incorrect response triggers CAM Feature 3 (Disorganized Thinking).</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FA48485-F3EC-4CF5-B668-BF349288634F}" type="slidenum">
              <a:rPr lang="en-US" altLang="en-US" sz="1200"/>
              <a:pPr fontAlgn="base">
                <a:lnSpc>
                  <a:spcPct val="100000"/>
                </a:lnSpc>
                <a:spcBef>
                  <a:spcPct val="0"/>
                </a:spcBef>
                <a:spcAft>
                  <a:spcPct val="0"/>
                </a:spcAft>
                <a:buFontTx/>
                <a:buNone/>
              </a:pPr>
              <a:t>30</a:t>
            </a:fld>
            <a:endParaRPr lang="en-US" altLang="en-US"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81200" y="274638"/>
            <a:ext cx="8229600" cy="868362"/>
          </a:xfrm>
        </p:spPr>
        <p:txBody>
          <a:bodyPr/>
          <a:lstStyle/>
          <a:p>
            <a:pPr algn="ctr" eaLnBrk="1" hangingPunct="1"/>
            <a:r>
              <a:rPr lang="en-US" altLang="en-US" b="1">
                <a:latin typeface="Arial" panose="020B0604020202020204" pitchFamily="34" charset="0"/>
                <a:cs typeface="Arial" panose="020B0604020202020204" pitchFamily="34" charset="0"/>
              </a:rPr>
              <a:t>Feature 2 Questions</a:t>
            </a:r>
          </a:p>
        </p:txBody>
      </p:sp>
      <p:sp>
        <p:nvSpPr>
          <p:cNvPr id="3" name="Content Placeholder 2"/>
          <p:cNvSpPr>
            <a:spLocks noGrp="1"/>
          </p:cNvSpPr>
          <p:nvPr>
            <p:ph idx="1"/>
          </p:nvPr>
        </p:nvSpPr>
        <p:spPr>
          <a:xfrm>
            <a:off x="1905000" y="1371600"/>
            <a:ext cx="8534400" cy="4876800"/>
          </a:xfrm>
        </p:spPr>
        <p:txBody>
          <a:bodyPr rtlCol="0">
            <a:normAutofit lnSpcReduction="10000"/>
          </a:bodyPr>
          <a:lstStyle/>
          <a:p>
            <a:pPr eaLnBrk="1" fontAlgn="auto" hangingPunct="1">
              <a:spcAft>
                <a:spcPts val="0"/>
              </a:spcAft>
              <a:defRPr/>
            </a:pPr>
            <a:r>
              <a:rPr lang="en-US" dirty="0">
                <a:latin typeface="Arial" panose="020B0604020202020204" pitchFamily="34" charset="0"/>
                <a:cs typeface="Arial" panose="020B0604020202020204" pitchFamily="34" charset="0"/>
              </a:rPr>
              <a:t>Digit Span backwards: I am going to read you some numbers.  I want you to repeat them in backwards order… </a:t>
            </a:r>
          </a:p>
          <a:p>
            <a:pPr lvl="1" eaLnBrk="1" fontAlgn="auto" hangingPunct="1">
              <a:spcAft>
                <a:spcPts val="0"/>
              </a:spcAft>
              <a:defRPr/>
            </a:pPr>
            <a:r>
              <a:rPr lang="en-US" dirty="0">
                <a:latin typeface="Arial" panose="020B0604020202020204" pitchFamily="34" charset="0"/>
                <a:cs typeface="Arial" panose="020B0604020202020204" pitchFamily="34" charset="0"/>
              </a:rPr>
              <a:t>The first is 7-5-1  [1-5-7]</a:t>
            </a:r>
          </a:p>
          <a:p>
            <a:pPr lvl="1" eaLnBrk="1" fontAlgn="auto" hangingPunct="1">
              <a:spcAft>
                <a:spcPts val="0"/>
              </a:spcAft>
              <a:defRPr/>
            </a:pPr>
            <a:r>
              <a:rPr lang="en-US" dirty="0">
                <a:latin typeface="Arial" panose="020B0604020202020204" pitchFamily="34" charset="0"/>
                <a:cs typeface="Arial" panose="020B0604020202020204" pitchFamily="34" charset="0"/>
              </a:rPr>
              <a:t>The second is 8-2-4-3 [3-4-2-8]</a:t>
            </a:r>
          </a:p>
          <a:p>
            <a:pPr eaLnBrk="1" fontAlgn="auto" hangingPunct="1">
              <a:spcAft>
                <a:spcPts val="0"/>
              </a:spcAft>
              <a:defRPr/>
            </a:pPr>
            <a:r>
              <a:rPr lang="en-US" dirty="0">
                <a:latin typeface="Arial" panose="020B0604020202020204" pitchFamily="34" charset="0"/>
                <a:cs typeface="Arial" panose="020B0604020202020204" pitchFamily="34" charset="0"/>
              </a:rPr>
              <a:t>Please tell me the days of the week backwards. Say Saturday as your first day.</a:t>
            </a:r>
          </a:p>
          <a:p>
            <a:pPr eaLnBrk="1" fontAlgn="auto" hangingPunct="1">
              <a:spcAft>
                <a:spcPts val="0"/>
              </a:spcAft>
              <a:defRPr/>
            </a:pPr>
            <a:r>
              <a:rPr lang="en-US" dirty="0">
                <a:latin typeface="Arial" panose="020B0604020202020204" pitchFamily="34" charset="0"/>
                <a:cs typeface="Arial" panose="020B0604020202020204" pitchFamily="34" charset="0"/>
              </a:rPr>
              <a:t>Please tell me the months of the year backwards. Say December as your first month.</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Any incorrect response triggers CAM Feature 2 (Inattention).</a:t>
            </a:r>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41C3227-CE70-4C9F-80EE-031184A396F6}" type="slidenum">
              <a:rPr lang="en-US" altLang="en-US" sz="1200"/>
              <a:pPr fontAlgn="base">
                <a:lnSpc>
                  <a:spcPct val="100000"/>
                </a:lnSpc>
                <a:spcBef>
                  <a:spcPct val="0"/>
                </a:spcBef>
                <a:spcAft>
                  <a:spcPct val="0"/>
                </a:spcAft>
                <a:buFontTx/>
                <a:buNone/>
              </a:pPr>
              <a:t>31</a:t>
            </a:fld>
            <a:endParaRPr lang="en-US" altLang="en-US"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Feature 1 Questions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During the past day have you felt confused?</a:t>
            </a:r>
          </a:p>
          <a:p>
            <a:pPr eaLnBrk="1" fontAlgn="auto" hangingPunct="1">
              <a:spcAft>
                <a:spcPts val="0"/>
              </a:spcAft>
              <a:defRPr/>
            </a:pPr>
            <a:r>
              <a:rPr lang="en-US" dirty="0">
                <a:latin typeface="Arial" panose="020B0604020202020204" pitchFamily="34" charset="0"/>
                <a:cs typeface="Arial" panose="020B0604020202020204" pitchFamily="34" charset="0"/>
              </a:rPr>
              <a:t>During the past day did you think that you were really not in the hospital?</a:t>
            </a:r>
          </a:p>
          <a:p>
            <a:pPr eaLnBrk="1" fontAlgn="auto" hangingPunct="1">
              <a:spcAft>
                <a:spcPts val="0"/>
              </a:spcAft>
              <a:defRPr/>
            </a:pPr>
            <a:r>
              <a:rPr lang="en-US" dirty="0">
                <a:latin typeface="Arial" panose="020B0604020202020204" pitchFamily="34" charset="0"/>
                <a:cs typeface="Arial" panose="020B0604020202020204" pitchFamily="34" charset="0"/>
              </a:rPr>
              <a:t>During the past day did you see things that were not really there?</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Any “Yes” response triggers CAM Feature 1 (Acute Change).</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8215002-5B9F-49A6-A74C-C00447DE426B}" type="slidenum">
              <a:rPr lang="en-US" altLang="en-US" sz="1200"/>
              <a:pPr fontAlgn="base">
                <a:lnSpc>
                  <a:spcPct val="100000"/>
                </a:lnSpc>
                <a:spcBef>
                  <a:spcPct val="0"/>
                </a:spcBef>
                <a:spcAft>
                  <a:spcPct val="0"/>
                </a:spcAft>
                <a:buFontTx/>
                <a:buNone/>
              </a:pPr>
              <a:t>32</a:t>
            </a:fld>
            <a:endParaRPr lang="en-US" altLang="en-US"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71650" y="152400"/>
            <a:ext cx="7886700" cy="1325562"/>
          </a:xfrm>
        </p:spPr>
        <p:txBody>
          <a:bodyPr/>
          <a:lstStyle/>
          <a:p>
            <a:pPr algn="ctr" eaLnBrk="1" hangingPunct="1"/>
            <a:r>
              <a:rPr lang="en-US" altLang="en-US" b="1">
                <a:latin typeface="Arial" panose="020B0604020202020204" pitchFamily="34" charset="0"/>
                <a:cs typeface="Arial" panose="020B0604020202020204" pitchFamily="34" charset="0"/>
              </a:rPr>
              <a:t>Feature 4 Observations</a:t>
            </a:r>
          </a:p>
        </p:txBody>
      </p:sp>
      <p:sp>
        <p:nvSpPr>
          <p:cNvPr id="3" name="Content Placeholder 2"/>
          <p:cNvSpPr>
            <a:spLocks noGrp="1"/>
          </p:cNvSpPr>
          <p:nvPr>
            <p:ph idx="1"/>
          </p:nvPr>
        </p:nvSpPr>
        <p:spPr>
          <a:xfrm>
            <a:off x="1600200" y="1491877"/>
            <a:ext cx="9296400" cy="4351338"/>
          </a:xfrm>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Was the patient sleepy during the interview? (falls asleep, but easy to arouse)</a:t>
            </a:r>
          </a:p>
          <a:p>
            <a:pPr eaLnBrk="1" fontAlgn="auto" hangingPunct="1">
              <a:spcAft>
                <a:spcPts val="0"/>
              </a:spcAft>
              <a:defRPr/>
            </a:pPr>
            <a:r>
              <a:rPr lang="en-US" dirty="0">
                <a:latin typeface="Arial" panose="020B0604020202020204" pitchFamily="34" charset="0"/>
                <a:cs typeface="Arial" panose="020B0604020202020204" pitchFamily="34" charset="0"/>
              </a:rPr>
              <a:t>Was the patient </a:t>
            </a:r>
            <a:r>
              <a:rPr lang="en-US" dirty="0" err="1">
                <a:latin typeface="Arial" panose="020B0604020202020204" pitchFamily="34" charset="0"/>
                <a:cs typeface="Arial" panose="020B0604020202020204" pitchFamily="34" charset="0"/>
              </a:rPr>
              <a:t>stuporous</a:t>
            </a:r>
            <a:r>
              <a:rPr lang="en-US" dirty="0">
                <a:latin typeface="Arial" panose="020B0604020202020204" pitchFamily="34" charset="0"/>
                <a:cs typeface="Arial" panose="020B0604020202020204" pitchFamily="34" charset="0"/>
              </a:rPr>
              <a:t> or comatose during the interview (difficult/impossible to arouse)?</a:t>
            </a:r>
          </a:p>
          <a:p>
            <a:pPr eaLnBrk="1" fontAlgn="auto" hangingPunct="1">
              <a:spcAft>
                <a:spcPts val="0"/>
              </a:spcAft>
              <a:defRPr/>
            </a:pPr>
            <a:r>
              <a:rPr lang="en-US" dirty="0">
                <a:latin typeface="Arial" panose="020B0604020202020204" pitchFamily="34" charset="0"/>
                <a:cs typeface="Arial" panose="020B0604020202020204" pitchFamily="34" charset="0"/>
              </a:rPr>
              <a:t>Did the patient show vigilance, such as having inappropriately strong responses to ordinary objects/stimuli in the environment?</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Any “Yes” response triggers CAM Feature 4 (Altered Level of Consciousness).</a:t>
            </a:r>
          </a:p>
        </p:txBody>
      </p:sp>
      <p:sp>
        <p:nvSpPr>
          <p:cNvPr id="4" name="Slide Number Placeholder 3"/>
          <p:cNvSpPr>
            <a:spLocks noGrp="1"/>
          </p:cNvSpPr>
          <p:nvPr>
            <p:ph type="sldNum" sz="quarter" idx="12"/>
          </p:nvPr>
        </p:nvSpPr>
        <p:spPr/>
        <p:txBody>
          <a:bodyPr/>
          <a:lstStyle/>
          <a:p>
            <a:pPr>
              <a:defRPr/>
            </a:pPr>
            <a:fld id="{4A1B973D-ACC6-4165-B1AF-DA91DC1CCF35}"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Feature 3 Observations</a:t>
            </a:r>
          </a:p>
        </p:txBody>
      </p:sp>
      <p:sp>
        <p:nvSpPr>
          <p:cNvPr id="3" name="Content Placeholder 2"/>
          <p:cNvSpPr>
            <a:spLocks noGrp="1"/>
          </p:cNvSpPr>
          <p:nvPr>
            <p:ph idx="1"/>
          </p:nvPr>
        </p:nvSpPr>
        <p:spPr>
          <a:xfrm>
            <a:off x="1143000" y="1600201"/>
            <a:ext cx="9906000" cy="4525963"/>
          </a:xfrm>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Was the patient’s flow of ideas unclear or illogical?</a:t>
            </a:r>
          </a:p>
          <a:p>
            <a:pPr eaLnBrk="1" fontAlgn="auto" hangingPunct="1">
              <a:spcAft>
                <a:spcPts val="0"/>
              </a:spcAft>
              <a:defRPr/>
            </a:pPr>
            <a:r>
              <a:rPr lang="en-US" dirty="0">
                <a:latin typeface="Arial" panose="020B0604020202020204" pitchFamily="34" charset="0"/>
                <a:cs typeface="Arial" panose="020B0604020202020204" pitchFamily="34" charset="0"/>
              </a:rPr>
              <a:t>Was the patient’s conversation rambling, inappropriately verbose, or tangential? 	</a:t>
            </a:r>
          </a:p>
          <a:p>
            <a:pPr eaLnBrk="1" fontAlgn="auto" hangingPunct="1">
              <a:spcAft>
                <a:spcPts val="0"/>
              </a:spcAft>
              <a:defRPr/>
            </a:pPr>
            <a:r>
              <a:rPr lang="en-US" dirty="0">
                <a:latin typeface="Arial" panose="020B0604020202020204" pitchFamily="34" charset="0"/>
                <a:cs typeface="Arial" panose="020B0604020202020204" pitchFamily="34" charset="0"/>
              </a:rPr>
              <a:t>Was the patient’s speech unusually limited or sparse (e.g. yes/no answers)?</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Any “Yes” response triggers CAM Feature 3 (Disorganized Thinking).</a:t>
            </a: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1DCA209-8041-4723-8802-2E83847271AD}" type="slidenum">
              <a:rPr lang="en-US" altLang="en-US" sz="1200"/>
              <a:pPr fontAlgn="base">
                <a:lnSpc>
                  <a:spcPct val="100000"/>
                </a:lnSpc>
                <a:spcBef>
                  <a:spcPct val="0"/>
                </a:spcBef>
                <a:spcAft>
                  <a:spcPct val="0"/>
                </a:spcAft>
                <a:buFontTx/>
                <a:buNone/>
              </a:pPr>
              <a:t>34</a:t>
            </a:fld>
            <a:endParaRPr lang="en-US" altLang="en-US"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Feature 2 Observations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Did the patient have trouble keeping track of what was being said during the interview? </a:t>
            </a:r>
          </a:p>
          <a:p>
            <a:pPr eaLnBrk="1" fontAlgn="auto" hangingPunct="1">
              <a:spcAft>
                <a:spcPts val="0"/>
              </a:spcAft>
              <a:defRPr/>
            </a:pPr>
            <a:r>
              <a:rPr lang="en-US" dirty="0">
                <a:latin typeface="Arial" panose="020B0604020202020204" pitchFamily="34" charset="0"/>
                <a:cs typeface="Arial" panose="020B0604020202020204" pitchFamily="34" charset="0"/>
              </a:rPr>
              <a:t>Did the patient appear inappropriately distracted by environmental stimuli?</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Any “Yes” response triggers CAM Feature 2 (Inattention).</a:t>
            </a:r>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78E70D0-2ECB-48F0-A6A8-4FC25F1E8FD4}" type="slidenum">
              <a:rPr lang="en-US" altLang="en-US" sz="1200"/>
              <a:pPr fontAlgn="base">
                <a:lnSpc>
                  <a:spcPct val="100000"/>
                </a:lnSpc>
                <a:spcBef>
                  <a:spcPct val="0"/>
                </a:spcBef>
                <a:spcAft>
                  <a:spcPct val="0"/>
                </a:spcAft>
                <a:buFontTx/>
                <a:buNone/>
              </a:pPr>
              <a:t>35</a:t>
            </a:fld>
            <a:endParaRPr lang="en-US" altLang="en-US"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Feature 1 Observations</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Did the patient’s level of consciousness, attention, or speech/thinking fluctuate during the interview? </a:t>
            </a:r>
          </a:p>
          <a:p>
            <a:pPr marL="0" indent="0" eaLnBrk="1" fontAlgn="auto" hangingPunct="1">
              <a:spcAft>
                <a:spcPts val="0"/>
              </a:spcAft>
              <a:buNone/>
              <a:defRPr/>
            </a:pPr>
            <a:endParaRPr lang="en-US" sz="1400" dirty="0">
              <a:latin typeface="Arial" panose="020B0604020202020204" pitchFamily="34" charset="0"/>
              <a:cs typeface="Arial" panose="020B0604020202020204" pitchFamily="34" charset="0"/>
            </a:endParaRPr>
          </a:p>
          <a:p>
            <a:pPr marL="0" indent="0" eaLnBrk="1" fontAlgn="auto" hangingPunct="1">
              <a:spcAft>
                <a:spcPts val="0"/>
              </a:spcAft>
              <a:buNone/>
              <a:defRPr/>
            </a:pPr>
            <a:r>
              <a:rPr lang="en-US" dirty="0">
                <a:latin typeface="Arial" panose="020B0604020202020204" pitchFamily="34" charset="0"/>
                <a:cs typeface="Arial" panose="020B0604020202020204" pitchFamily="34" charset="0"/>
              </a:rPr>
              <a:t>“Yes” response triggers CAM Feature 1 (Fluctuating Course).</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AA14ED5-0ACD-4F3B-A5E9-884949F54EB1}" type="slidenum">
              <a:rPr lang="en-US" altLang="en-US" sz="1200"/>
              <a:pPr fontAlgn="base">
                <a:lnSpc>
                  <a:spcPct val="100000"/>
                </a:lnSpc>
                <a:spcBef>
                  <a:spcPct val="0"/>
                </a:spcBef>
                <a:spcAft>
                  <a:spcPct val="0"/>
                </a:spcAft>
                <a:buFontTx/>
                <a:buNone/>
              </a:pPr>
              <a:t>36</a:t>
            </a:fld>
            <a:endParaRPr lang="en-US" altLang="en-US"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905000" y="365126"/>
            <a:ext cx="8305800" cy="1325563"/>
          </a:xfrm>
        </p:spPr>
        <p:txBody>
          <a:bodyPr/>
          <a:lstStyle/>
          <a:p>
            <a:pPr algn="ctr" eaLnBrk="1" hangingPunct="1"/>
            <a:r>
              <a:rPr lang="en-US" altLang="en-US" b="1">
                <a:latin typeface="Arial" panose="020B0604020202020204" pitchFamily="34" charset="0"/>
                <a:cs typeface="Arial" panose="020B0604020202020204" pitchFamily="34" charset="0"/>
              </a:rPr>
              <a:t>Feature 1 Optional Questions</a:t>
            </a:r>
          </a:p>
        </p:txBody>
      </p:sp>
      <p:sp>
        <p:nvSpPr>
          <p:cNvPr id="3" name="Content Placeholder 2"/>
          <p:cNvSpPr>
            <a:spLocks noGrp="1"/>
          </p:cNvSpPr>
          <p:nvPr>
            <p:ph idx="1"/>
          </p:nvPr>
        </p:nvSpPr>
        <p:spPr>
          <a:xfrm>
            <a:off x="1143000" y="1600200"/>
            <a:ext cx="10287000" cy="4525963"/>
          </a:xfrm>
        </p:spPr>
        <p:txBody>
          <a:bodyPr rtlCol="0">
            <a:normAutofit/>
          </a:bodyPr>
          <a:lstStyle/>
          <a:p>
            <a:pPr marL="0" indent="0" eaLnBrk="1" fontAlgn="auto" hangingPunct="1">
              <a:spcAft>
                <a:spcPts val="0"/>
              </a:spcAft>
              <a:buNone/>
              <a:defRPr/>
            </a:pPr>
            <a:r>
              <a:rPr lang="en-US" b="1" dirty="0">
                <a:latin typeface="Arial" panose="020B0604020202020204" pitchFamily="34" charset="0"/>
                <a:cs typeface="Arial" panose="020B0604020202020204" pitchFamily="34" charset="0"/>
              </a:rPr>
              <a:t>To be completed only if Feature 1 is </a:t>
            </a:r>
            <a:r>
              <a:rPr lang="en-US" b="1" u="sng" dirty="0">
                <a:latin typeface="Arial" panose="020B0604020202020204" pitchFamily="34" charset="0"/>
                <a:cs typeface="Arial" panose="020B0604020202020204" pitchFamily="34" charset="0"/>
              </a:rPr>
              <a:t>not</a:t>
            </a:r>
            <a:r>
              <a:rPr lang="en-US" b="1" dirty="0">
                <a:latin typeface="Arial" panose="020B0604020202020204" pitchFamily="34" charset="0"/>
                <a:cs typeface="Arial" panose="020B0604020202020204" pitchFamily="34" charset="0"/>
              </a:rPr>
              <a:t> checked but Feature 2 and either 3 or 4 are checked</a:t>
            </a:r>
          </a:p>
          <a:p>
            <a:pPr eaLnBrk="1" fontAlgn="auto" hangingPunct="1">
              <a:spcAft>
                <a:spcPts val="0"/>
              </a:spcAft>
              <a:defRPr/>
            </a:pPr>
            <a:r>
              <a:rPr lang="en-US" dirty="0">
                <a:latin typeface="Arial" panose="020B0604020202020204" pitchFamily="34" charset="0"/>
                <a:cs typeface="Arial" panose="020B0604020202020204" pitchFamily="34" charset="0"/>
              </a:rPr>
              <a:t>Consult medical record, healthcare provider, or family member:  “Is the patient experiencing an acute change in their memory or thinking?”</a:t>
            </a:r>
          </a:p>
          <a:p>
            <a:pPr eaLnBrk="1" fontAlgn="auto" hangingPunct="1">
              <a:spcAft>
                <a:spcPts val="0"/>
              </a:spcAft>
              <a:defRPr/>
            </a:pPr>
            <a:r>
              <a:rPr lang="en-US" dirty="0">
                <a:latin typeface="Arial" panose="020B0604020202020204" pitchFamily="34" charset="0"/>
                <a:cs typeface="Arial" panose="020B0604020202020204" pitchFamily="34" charset="0"/>
              </a:rPr>
              <a:t>After baseline: Review previous 3D-CAM’s.  Are there any NEW “positive” items?</a:t>
            </a:r>
          </a:p>
          <a:p>
            <a:pPr eaLnBrk="1" fontAlgn="auto" hangingPunct="1">
              <a:spcAft>
                <a:spcPts val="0"/>
              </a:spcAft>
              <a:defRPr/>
            </a:pPr>
            <a:endParaRPr lang="en-US" sz="1400"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None/>
              <a:defRPr/>
            </a:pPr>
            <a:r>
              <a:rPr lang="en-US" dirty="0">
                <a:latin typeface="Arial" panose="020B0604020202020204" pitchFamily="34" charset="0"/>
                <a:cs typeface="Arial" panose="020B0604020202020204" pitchFamily="34" charset="0"/>
              </a:rPr>
              <a:t>“Yes” response to either question triggers </a:t>
            </a:r>
          </a:p>
          <a:p>
            <a:pPr marL="0" indent="0" eaLnBrk="1" fontAlgn="auto" hangingPunct="1">
              <a:lnSpc>
                <a:spcPct val="100000"/>
              </a:lnSpc>
              <a:spcBef>
                <a:spcPts val="0"/>
              </a:spcBef>
              <a:spcAft>
                <a:spcPts val="0"/>
              </a:spcAft>
              <a:buNone/>
              <a:defRPr/>
            </a:pPr>
            <a:r>
              <a:rPr lang="en-US" dirty="0">
                <a:latin typeface="Arial" panose="020B0604020202020204" pitchFamily="34" charset="0"/>
                <a:cs typeface="Arial" panose="020B0604020202020204" pitchFamily="34" charset="0"/>
              </a:rPr>
              <a:t>	CAM Feature 1(Acute Change)</a:t>
            </a: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D3F937D-7D6A-4CF3-A469-2400C5F7AF03}" type="slidenum">
              <a:rPr lang="en-US" altLang="en-US" sz="1200"/>
              <a:pPr fontAlgn="base">
                <a:lnSpc>
                  <a:spcPct val="100000"/>
                </a:lnSpc>
                <a:spcBef>
                  <a:spcPct val="0"/>
                </a:spcBef>
                <a:spcAft>
                  <a:spcPct val="0"/>
                </a:spcAft>
                <a:buFontTx/>
                <a:buNone/>
              </a:pPr>
              <a:t>37</a:t>
            </a:fld>
            <a:endParaRPr lang="en-US" altLang="en-US"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981200" y="533400"/>
            <a:ext cx="8229600" cy="1143000"/>
          </a:xfrm>
        </p:spPr>
        <p:txBody>
          <a:bodyPr/>
          <a:lstStyle/>
          <a:p>
            <a:pPr algn="ctr" eaLnBrk="1" hangingPunct="1"/>
            <a:r>
              <a:rPr lang="en-US" altLang="en-US" b="1">
                <a:latin typeface="Arial" panose="020B0604020202020204" pitchFamily="34" charset="0"/>
                <a:cs typeface="Arial" panose="020B0604020202020204" pitchFamily="34" charset="0"/>
              </a:rPr>
              <a:t>CAM Feature Quiz</a:t>
            </a:r>
          </a:p>
        </p:txBody>
      </p:sp>
      <p:sp>
        <p:nvSpPr>
          <p:cNvPr id="53251" name="Content Placeholder 5"/>
          <p:cNvSpPr>
            <a:spLocks noGrp="1"/>
          </p:cNvSpPr>
          <p:nvPr>
            <p:ph idx="1"/>
          </p:nvPr>
        </p:nvSpPr>
        <p:spPr>
          <a:xfrm>
            <a:off x="1981200" y="2057401"/>
            <a:ext cx="8229600" cy="4525963"/>
          </a:xfrm>
        </p:spPr>
        <p:txBody>
          <a:bodyPr/>
          <a:lstStyle/>
          <a:p>
            <a:pPr eaLnBrk="1" hangingPunct="1"/>
            <a:endParaRPr lang="en-US" altLang="en-US"/>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499939B-81F5-445C-9464-6DF26CB0D554}" type="slidenum">
              <a:rPr lang="en-US" altLang="en-US" sz="1200">
                <a:solidFill>
                  <a:srgbClr val="FFFFFF"/>
                </a:solidFill>
              </a:rPr>
              <a:pPr fontAlgn="base">
                <a:lnSpc>
                  <a:spcPct val="100000"/>
                </a:lnSpc>
                <a:spcBef>
                  <a:spcPct val="0"/>
                </a:spcBef>
                <a:spcAft>
                  <a:spcPct val="0"/>
                </a:spcAft>
                <a:buFontTx/>
                <a:buNone/>
              </a:pPr>
              <a:t>38</a:t>
            </a:fld>
            <a:endParaRPr lang="en-US" altLang="en-US" sz="1200">
              <a:solidFill>
                <a:srgbClr val="FFFFFF"/>
              </a:solidFill>
            </a:endParaRPr>
          </a:p>
        </p:txBody>
      </p:sp>
      <p:pic>
        <p:nvPicPr>
          <p:cNvPr id="53253" name="Picture 7" descr="C:\Users\jgallag2\AppData\Local\Microsoft\Windows\Temporary Internet Files\Content.IE5\0Z4QB2SS\te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124076"/>
            <a:ext cx="38862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981201"/>
            <a:ext cx="8763000" cy="1470025"/>
          </a:xfrm>
        </p:spPr>
        <p:txBody>
          <a:bodyPr rtlCol="0">
            <a:normAutofit fontScale="90000"/>
          </a:bodyPr>
          <a:lstStyle/>
          <a:p>
            <a:pPr eaLnBrk="1" fontAlgn="auto" hangingPunct="1">
              <a:spcAft>
                <a:spcPts val="0"/>
              </a:spcAft>
              <a:defRPr/>
            </a:pPr>
            <a:r>
              <a:rPr lang="en-US" sz="3600" b="1" dirty="0">
                <a:latin typeface="Arial" panose="020B0604020202020204" pitchFamily="34" charset="0"/>
                <a:cs typeface="Arial" panose="020B0604020202020204" pitchFamily="34" charset="0"/>
              </a:rPr>
              <a:t>1.  You ask the respondent a question.  When she pauses to think about her answer, she closes her eyes and begins to snore.</a:t>
            </a:r>
            <a:br>
              <a:rPr lang="en-US" dirty="0">
                <a:solidFill>
                  <a:srgbClr val="FFFF00"/>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971800" y="3886200"/>
            <a:ext cx="6400800" cy="2209800"/>
          </a:xfrm>
        </p:spPr>
        <p:txBody>
          <a:bodyPr rtlCol="0">
            <a:normAutofit fontScale="70000" lnSpcReduction="20000"/>
          </a:bodyPr>
          <a:lstStyle/>
          <a:p>
            <a:pPr eaLnBrk="1" fontAlgn="auto" hangingPunct="1">
              <a:spcAft>
                <a:spcPts val="0"/>
              </a:spcAft>
              <a:defRPr/>
            </a:pPr>
            <a:r>
              <a:rPr lang="en-US" sz="40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40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40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40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40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latin typeface="Arial" panose="020B0604020202020204" pitchFamily="34" charset="0"/>
              <a:cs typeface="Arial" panose="020B0604020202020204" pitchFamily="34" charset="0"/>
            </a:endParaRP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B5E46AF-D42E-469B-8C32-FD37079297F6}" type="slidenum">
              <a:rPr lang="en-US" altLang="en-US" sz="1200"/>
              <a:pPr fontAlgn="base">
                <a:lnSpc>
                  <a:spcPct val="100000"/>
                </a:lnSpc>
                <a:spcBef>
                  <a:spcPct val="0"/>
                </a:spcBef>
                <a:spcAft>
                  <a:spcPct val="0"/>
                </a:spcAft>
                <a:buFontTx/>
                <a:buNone/>
              </a:pPr>
              <a:t>39</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iterate type="lt">
                                    <p:tmPct val="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2209800" y="762000"/>
            <a:ext cx="7772400" cy="838200"/>
          </a:xfrm>
        </p:spPr>
        <p:txBody>
          <a:bodyPr/>
          <a:lstStyle/>
          <a:p>
            <a:pPr eaLnBrk="1" hangingPunct="1"/>
            <a:r>
              <a:rPr lang="en-US" altLang="en-US" b="1">
                <a:latin typeface="Arial" panose="020B0604020202020204" pitchFamily="34" charset="0"/>
                <a:cs typeface="Arial" panose="020B0604020202020204" pitchFamily="34" charset="0"/>
              </a:rPr>
              <a:t>DSM5 Delirium Definition</a:t>
            </a:r>
            <a:endParaRPr lang="en-US" altLang="en-US" sz="2700" b="1">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981200" y="1981201"/>
            <a:ext cx="8229600" cy="4678363"/>
          </a:xfrm>
        </p:spPr>
        <p:txBody>
          <a:bodyPr rtlCol="0">
            <a:normAutofit/>
          </a:bodyPr>
          <a:lstStyle/>
          <a:p>
            <a:pPr eaLnBrk="1" fontAlgn="auto" hangingPunct="1">
              <a:spcAft>
                <a:spcPts val="0"/>
              </a:spcAft>
              <a:defRPr/>
            </a:pPr>
            <a:r>
              <a:rPr lang="en-US" sz="2400" dirty="0">
                <a:latin typeface="Arial" pitchFamily="34" charset="0"/>
                <a:cs typeface="Arial" pitchFamily="34" charset="0"/>
              </a:rPr>
              <a:t>Disturbance in </a:t>
            </a:r>
            <a:r>
              <a:rPr lang="en-US" sz="2400" b="1" dirty="0">
                <a:latin typeface="Arial" pitchFamily="34" charset="0"/>
                <a:cs typeface="Arial" pitchFamily="34" charset="0"/>
              </a:rPr>
              <a:t>attention and awareness </a:t>
            </a:r>
          </a:p>
          <a:p>
            <a:pPr eaLnBrk="1" fontAlgn="auto" hangingPunct="1">
              <a:spcAft>
                <a:spcPts val="0"/>
              </a:spcAft>
              <a:defRPr/>
            </a:pPr>
            <a:r>
              <a:rPr lang="en-US" sz="2400" dirty="0">
                <a:latin typeface="Arial" pitchFamily="34" charset="0"/>
                <a:cs typeface="Arial" pitchFamily="34" charset="0"/>
              </a:rPr>
              <a:t>Develops </a:t>
            </a:r>
            <a:r>
              <a:rPr lang="en-US" sz="2400" b="1" dirty="0">
                <a:latin typeface="Arial" pitchFamily="34" charset="0"/>
                <a:cs typeface="Arial" pitchFamily="34" charset="0"/>
              </a:rPr>
              <a:t>acutely and tends to fluctuate</a:t>
            </a:r>
          </a:p>
          <a:p>
            <a:pPr eaLnBrk="1" fontAlgn="auto" hangingPunct="1">
              <a:spcAft>
                <a:spcPts val="0"/>
              </a:spcAft>
              <a:defRPr/>
            </a:pPr>
            <a:r>
              <a:rPr lang="en-US" sz="2400" dirty="0">
                <a:latin typeface="Arial" pitchFamily="34" charset="0"/>
                <a:cs typeface="Arial" pitchFamily="34" charset="0"/>
              </a:rPr>
              <a:t>Disturbance in at least one additional cognitive domain </a:t>
            </a:r>
          </a:p>
          <a:p>
            <a:pPr eaLnBrk="1" fontAlgn="auto" hangingPunct="1">
              <a:spcAft>
                <a:spcPts val="0"/>
              </a:spcAft>
              <a:defRPr/>
            </a:pPr>
            <a:r>
              <a:rPr lang="en-US" sz="2400" dirty="0">
                <a:latin typeface="Arial" pitchFamily="34" charset="0"/>
                <a:cs typeface="Arial" pitchFamily="34" charset="0"/>
              </a:rPr>
              <a:t>Not better explained by a preexisting dementia</a:t>
            </a:r>
          </a:p>
          <a:p>
            <a:pPr eaLnBrk="1" fontAlgn="auto" hangingPunct="1">
              <a:spcAft>
                <a:spcPts val="0"/>
              </a:spcAft>
              <a:defRPr/>
            </a:pPr>
            <a:r>
              <a:rPr lang="en-US" sz="2400" dirty="0">
                <a:latin typeface="Arial" pitchFamily="34" charset="0"/>
                <a:cs typeface="Arial" pitchFamily="34" charset="0"/>
              </a:rPr>
              <a:t>Not in face of severely reduced level of arousal or coma</a:t>
            </a:r>
          </a:p>
          <a:p>
            <a:pPr eaLnBrk="1" fontAlgn="auto" hangingPunct="1">
              <a:spcAft>
                <a:spcPts val="0"/>
              </a:spcAft>
              <a:defRPr/>
            </a:pPr>
            <a:r>
              <a:rPr lang="en-US" sz="2400" dirty="0">
                <a:latin typeface="Arial" pitchFamily="34" charset="0"/>
                <a:cs typeface="Arial" pitchFamily="34" charset="0"/>
              </a:rPr>
              <a:t>Evidence of underlying organic etiology or etiologies</a:t>
            </a:r>
          </a:p>
          <a:p>
            <a:pPr marL="0" indent="0" eaLnBrk="1" fontAlgn="auto" hangingPunct="1">
              <a:spcAft>
                <a:spcPts val="0"/>
              </a:spcAft>
              <a:buNone/>
              <a:defRPr/>
            </a:pPr>
            <a:endParaRPr lang="en-US" sz="1800" dirty="0"/>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992B91-FC4D-488C-85A7-2BF294ACAC6C}" type="slidenum">
              <a:rPr lang="en-US" altLang="en-US" sz="1200"/>
              <a:pPr fontAlgn="base">
                <a:lnSpc>
                  <a:spcPct val="100000"/>
                </a:lnSpc>
                <a:spcBef>
                  <a:spcPct val="0"/>
                </a:spcBef>
                <a:spcAft>
                  <a:spcPct val="0"/>
                </a:spcAft>
                <a:buFontTx/>
                <a:buNone/>
              </a:pPr>
              <a:t>4</a:t>
            </a:fld>
            <a:endParaRPr lang="en-US" altLang="en-US" sz="1200"/>
          </a:p>
        </p:txBody>
      </p:sp>
      <p:sp>
        <p:nvSpPr>
          <p:cNvPr id="8197" name="TextBox 4"/>
          <p:cNvSpPr txBox="1">
            <a:spLocks noChangeArrowheads="1"/>
          </p:cNvSpPr>
          <p:nvPr/>
        </p:nvSpPr>
        <p:spPr bwMode="auto">
          <a:xfrm>
            <a:off x="2438400" y="5508625"/>
            <a:ext cx="701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i="1">
                <a:solidFill>
                  <a:srgbClr val="FFFFFF"/>
                </a:solidFill>
              </a:rPr>
              <a:t>Used with permission.  American Psychiatric Association, 2013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2286000" y="1219201"/>
            <a:ext cx="7772400" cy="1470025"/>
          </a:xfrm>
        </p:spPr>
        <p:txBody>
          <a:bodyPr/>
          <a:lstStyle/>
          <a:p>
            <a:pPr eaLnBrk="1" hangingPunct="1"/>
            <a:r>
              <a:rPr lang="en-US" altLang="en-US" sz="3200" b="1">
                <a:latin typeface="Arial" panose="020B0604020202020204" pitchFamily="34" charset="0"/>
                <a:cs typeface="Arial" panose="020B0604020202020204" pitchFamily="34" charset="0"/>
              </a:rPr>
              <a:t>2.  You ask the respondent, “What is the year?” and he responds with, “Yes”.</a:t>
            </a:r>
          </a:p>
        </p:txBody>
      </p:sp>
      <p:sp>
        <p:nvSpPr>
          <p:cNvPr id="5" name="Subtitle 2"/>
          <p:cNvSpPr>
            <a:spLocks noGrp="1"/>
          </p:cNvSpPr>
          <p:nvPr>
            <p:ph type="subTitle" idx="1"/>
          </p:nvPr>
        </p:nvSpPr>
        <p:spPr>
          <a:xfrm>
            <a:off x="2895600" y="3429000"/>
            <a:ext cx="6400800" cy="2209800"/>
          </a:xfrm>
        </p:spPr>
        <p:txBody>
          <a:bodyPr rtlCol="0">
            <a:normAutofit fontScale="70000" lnSpcReduction="20000"/>
          </a:bodyPr>
          <a:lstStyle/>
          <a:p>
            <a:pPr eaLnBrk="1" fontAlgn="auto" hangingPunct="1">
              <a:spcAft>
                <a:spcPts val="0"/>
              </a:spcAft>
              <a:defRPr/>
            </a:pPr>
            <a:r>
              <a:rPr lang="en-US" sz="40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40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40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40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40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401E9D9-8353-4348-90B3-CB6650CEBE30}" type="slidenum">
              <a:rPr lang="en-US" altLang="en-US" sz="1200"/>
              <a:pPr fontAlgn="base">
                <a:lnSpc>
                  <a:spcPct val="100000"/>
                </a:lnSpc>
                <a:spcBef>
                  <a:spcPct val="0"/>
                </a:spcBef>
                <a:spcAft>
                  <a:spcPct val="0"/>
                </a:spcAft>
                <a:buFontTx/>
                <a:buNone/>
              </a:pPr>
              <a:t>40</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2209800" y="914401"/>
            <a:ext cx="8229600" cy="1470025"/>
          </a:xfrm>
        </p:spPr>
        <p:txBody>
          <a:bodyPr/>
          <a:lstStyle/>
          <a:p>
            <a:pPr eaLnBrk="1" hangingPunct="1"/>
            <a:r>
              <a:rPr lang="en-US" altLang="en-US" sz="3200" b="1">
                <a:latin typeface="Arial" panose="020B0604020202020204" pitchFamily="34" charset="0"/>
                <a:cs typeface="Arial" panose="020B0604020202020204" pitchFamily="34" charset="0"/>
              </a:rPr>
              <a:t>3.  The respondent startles easily at any sound or touch.  His eyes are wide open.</a:t>
            </a:r>
          </a:p>
        </p:txBody>
      </p:sp>
      <p:sp>
        <p:nvSpPr>
          <p:cNvPr id="3" name="Subtitle 2"/>
          <p:cNvSpPr>
            <a:spLocks noGrp="1"/>
          </p:cNvSpPr>
          <p:nvPr>
            <p:ph type="subTitle" idx="1"/>
          </p:nvPr>
        </p:nvSpPr>
        <p:spPr>
          <a:xfrm>
            <a:off x="2895600" y="3352800"/>
            <a:ext cx="6400800" cy="2286000"/>
          </a:xfrm>
        </p:spPr>
        <p:txBody>
          <a:bodyPr rtlCol="0">
            <a:normAutofit fontScale="92500" lnSpcReduction="10000"/>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28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28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28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28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43CE6D4-068A-46FD-A0B5-CFD9BF617752}" type="slidenum">
              <a:rPr lang="en-US" altLang="en-US" sz="1200"/>
              <a:pPr fontAlgn="base">
                <a:lnSpc>
                  <a:spcPct val="100000"/>
                </a:lnSpc>
                <a:spcBef>
                  <a:spcPct val="0"/>
                </a:spcBef>
                <a:spcAft>
                  <a:spcPct val="0"/>
                </a:spcAft>
                <a:buFontTx/>
                <a:buNone/>
              </a:pPr>
              <a:t>41</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09801"/>
            <a:ext cx="8534400" cy="1470025"/>
          </a:xfrm>
        </p:spPr>
        <p:txBody>
          <a:bodyPr rtlCol="0">
            <a:normAutofit fontScale="90000"/>
          </a:bodyPr>
          <a:lstStyle/>
          <a:p>
            <a:pPr eaLnBrk="1" fontAlgn="auto" hangingPunct="1">
              <a:spcAft>
                <a:spcPts val="0"/>
              </a:spcAft>
              <a:defRPr/>
            </a:pPr>
            <a:r>
              <a:rPr lang="en-US" b="1" dirty="0">
                <a:latin typeface="Arial" panose="020B0604020202020204" pitchFamily="34" charset="0"/>
                <a:cs typeface="Arial" panose="020B0604020202020204" pitchFamily="34" charset="0"/>
              </a:rPr>
              <a:t> </a:t>
            </a:r>
            <a:r>
              <a:rPr lang="en-US" sz="3100" b="1" dirty="0">
                <a:latin typeface="Arial" panose="020B0604020202020204" pitchFamily="34" charset="0"/>
                <a:cs typeface="Arial" panose="020B0604020202020204" pitchFamily="34" charset="0"/>
              </a:rPr>
              <a:t>4.  As you begin the interview, the respondent’s eyes are fixed on the television.  You call the respondent’s name and touch her arm.  She looks at you momentarily, but does not acknowledge your presence.  You repeat a question several times without response.  Her eyes continue to be fixed on the TV.</a:t>
            </a:r>
          </a:p>
        </p:txBody>
      </p:sp>
      <p:sp>
        <p:nvSpPr>
          <p:cNvPr id="3" name="Subtitle 2"/>
          <p:cNvSpPr>
            <a:spLocks noGrp="1"/>
          </p:cNvSpPr>
          <p:nvPr>
            <p:ph type="subTitle" idx="1"/>
          </p:nvPr>
        </p:nvSpPr>
        <p:spPr>
          <a:xfrm>
            <a:off x="2895600" y="3679825"/>
            <a:ext cx="6400800" cy="2667000"/>
          </a:xfrm>
        </p:spPr>
        <p:txBody>
          <a:bodyPr rtlCol="0">
            <a:normAutofit fontScale="92500" lnSpcReduction="10000"/>
          </a:bodyPr>
          <a:lstStyle/>
          <a:p>
            <a:pPr eaLnBrk="1" fontAlgn="auto" hangingPunct="1">
              <a:spcAft>
                <a:spcPts val="0"/>
              </a:spcAft>
              <a:defRPr/>
            </a:pPr>
            <a:endParaRPr lang="en-US" dirty="0"/>
          </a:p>
          <a:p>
            <a:pPr eaLnBrk="1" fontAlgn="auto" hangingPunct="1">
              <a:spcAft>
                <a:spcPts val="0"/>
              </a:spcAft>
              <a:defRPr/>
            </a:pPr>
            <a:r>
              <a:rPr lang="en-US" sz="28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28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28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28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28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D0DCB0C-F105-4A94-B368-1E07F7A38111}" type="slidenum">
              <a:rPr lang="en-US" altLang="en-US" sz="1200"/>
              <a:pPr fontAlgn="base">
                <a:lnSpc>
                  <a:spcPct val="100000"/>
                </a:lnSpc>
                <a:spcBef>
                  <a:spcPct val="0"/>
                </a:spcBef>
                <a:spcAft>
                  <a:spcPct val="0"/>
                </a:spcAft>
                <a:buFontTx/>
                <a:buNone/>
              </a:pPr>
              <a:t>42</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iterate type="lt">
                                    <p:tmPct val="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1752600" y="2057401"/>
            <a:ext cx="8610600" cy="1470025"/>
          </a:xfrm>
        </p:spPr>
        <p:txBody>
          <a:bodyPr rtlCol="0">
            <a:normAutofit fontScale="90000"/>
          </a:bodyPr>
          <a:lstStyle/>
          <a:p>
            <a:pPr eaLnBrk="1" fontAlgn="auto" hangingPunct="1">
              <a:spcAft>
                <a:spcPts val="0"/>
              </a:spcAft>
              <a:defRPr/>
            </a:pPr>
            <a:r>
              <a:rPr lang="en-US" altLang="en-US" sz="3600" b="1" dirty="0">
                <a:latin typeface="Arial" panose="020B0604020202020204" pitchFamily="34" charset="0"/>
                <a:cs typeface="Arial" panose="020B0604020202020204" pitchFamily="34" charset="0"/>
              </a:rPr>
              <a:t>5.  During the interview, the respondent picks up her can of ginger ale and puts it in her flower arrangement.  When you inquire as to what she’s doing she remarks, “I’m trying to water the turkey plants!”</a:t>
            </a:r>
          </a:p>
        </p:txBody>
      </p:sp>
      <p:sp>
        <p:nvSpPr>
          <p:cNvPr id="3" name="Subtitle 2"/>
          <p:cNvSpPr>
            <a:spLocks noGrp="1"/>
          </p:cNvSpPr>
          <p:nvPr>
            <p:ph type="subTitle" idx="1"/>
          </p:nvPr>
        </p:nvSpPr>
        <p:spPr>
          <a:xfrm>
            <a:off x="2952750" y="4038600"/>
            <a:ext cx="6400800" cy="2209800"/>
          </a:xfrm>
        </p:spPr>
        <p:txBody>
          <a:bodyPr rtlCol="0">
            <a:normAutofit fontScale="92500" lnSpcReduction="10000"/>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28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28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28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28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p>
          <a:p>
            <a:pPr eaLnBrk="1" fontAlgn="auto" hangingPunct="1">
              <a:spcAft>
                <a:spcPts val="0"/>
              </a:spcAft>
              <a:defRPr/>
            </a:pPr>
            <a:endParaRPr lang="en-US" dirty="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4B9DDF5-6A9D-4B39-A58D-F605E7787989}" type="slidenum">
              <a:rPr lang="en-US" altLang="en-US" sz="1200"/>
              <a:pPr fontAlgn="base">
                <a:lnSpc>
                  <a:spcPct val="100000"/>
                </a:lnSpc>
                <a:spcBef>
                  <a:spcPct val="0"/>
                </a:spcBef>
                <a:spcAft>
                  <a:spcPct val="0"/>
                </a:spcAft>
                <a:buFontTx/>
                <a:buNone/>
              </a:pPr>
              <a:t>43</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1828800" y="1447801"/>
            <a:ext cx="8686800" cy="1470025"/>
          </a:xfrm>
        </p:spPr>
        <p:txBody>
          <a:bodyPr rtlCol="0">
            <a:normAutofit fontScale="90000"/>
          </a:bodyPr>
          <a:lstStyle/>
          <a:p>
            <a:pPr eaLnBrk="1" fontAlgn="auto" hangingPunct="1">
              <a:spcAft>
                <a:spcPts val="0"/>
              </a:spcAft>
              <a:defRPr/>
            </a:pPr>
            <a:r>
              <a:rPr lang="en-US" altLang="en-US" sz="3600" b="1" dirty="0">
                <a:latin typeface="Arial" panose="020B0604020202020204" pitchFamily="34" charset="0"/>
                <a:cs typeface="Arial" panose="020B0604020202020204" pitchFamily="34" charset="0"/>
              </a:rPr>
              <a:t>6. You ask a family member to step out for a few minutes so that you can test the respondent’s memory and thinking. The family member says, “Oh good, she’s not herself today.”</a:t>
            </a:r>
          </a:p>
        </p:txBody>
      </p:sp>
      <p:sp>
        <p:nvSpPr>
          <p:cNvPr id="3" name="Subtitle 2"/>
          <p:cNvSpPr>
            <a:spLocks noGrp="1"/>
          </p:cNvSpPr>
          <p:nvPr>
            <p:ph type="subTitle" idx="1"/>
          </p:nvPr>
        </p:nvSpPr>
        <p:spPr>
          <a:xfrm>
            <a:off x="2971800" y="3486150"/>
            <a:ext cx="6400800" cy="2286000"/>
          </a:xfrm>
        </p:spPr>
        <p:txBody>
          <a:bodyPr rtlCol="0">
            <a:normAutofit fontScale="92500" lnSpcReduction="10000"/>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28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28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28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28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CA4CD25-0E12-4813-BFAC-4DF682DBED07}" type="slidenum">
              <a:rPr lang="en-US" altLang="en-US" sz="1200"/>
              <a:pPr fontAlgn="base">
                <a:lnSpc>
                  <a:spcPct val="100000"/>
                </a:lnSpc>
                <a:spcBef>
                  <a:spcPct val="0"/>
                </a:spcBef>
                <a:spcAft>
                  <a:spcPct val="0"/>
                </a:spcAft>
                <a:buFontTx/>
                <a:buNone/>
              </a:pPr>
              <a:t>44</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2286000" y="838201"/>
            <a:ext cx="8001000" cy="1470025"/>
          </a:xfrm>
        </p:spPr>
        <p:txBody>
          <a:bodyPr rtlCol="0">
            <a:normAutofit fontScale="90000"/>
          </a:bodyPr>
          <a:lstStyle/>
          <a:p>
            <a:pPr eaLnBrk="1" fontAlgn="auto" hangingPunct="1">
              <a:spcAft>
                <a:spcPts val="0"/>
              </a:spcAft>
              <a:defRPr/>
            </a:pPr>
            <a:r>
              <a:rPr lang="en-US" altLang="en-US" sz="3600" b="1" dirty="0">
                <a:latin typeface="Arial" panose="020B0604020202020204" pitchFamily="34" charset="0"/>
                <a:cs typeface="Arial" panose="020B0604020202020204" pitchFamily="34" charset="0"/>
              </a:rPr>
              <a:t>7. Respondent repeatedly falls asleep at the beginning of the interview.  Later on, she becomes wide awake and engages appropriately.</a:t>
            </a:r>
          </a:p>
        </p:txBody>
      </p:sp>
      <p:sp>
        <p:nvSpPr>
          <p:cNvPr id="3" name="Subtitle 2"/>
          <p:cNvSpPr>
            <a:spLocks noGrp="1"/>
          </p:cNvSpPr>
          <p:nvPr>
            <p:ph type="subTitle" idx="1"/>
          </p:nvPr>
        </p:nvSpPr>
        <p:spPr>
          <a:xfrm>
            <a:off x="2971800" y="3048000"/>
            <a:ext cx="6400800" cy="2438400"/>
          </a:xfrm>
        </p:spPr>
        <p:txBody>
          <a:bodyPr rtlCol="0">
            <a:normAutofit lnSpcReduction="10000"/>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Acute Change</a:t>
            </a:r>
          </a:p>
          <a:p>
            <a:pPr eaLnBrk="1" fontAlgn="auto" hangingPunct="1">
              <a:spcAft>
                <a:spcPts val="0"/>
              </a:spcAft>
              <a:defRPr/>
            </a:pPr>
            <a:r>
              <a:rPr lang="en-US" sz="2800" dirty="0">
                <a:latin typeface="Arial" panose="020B0604020202020204" pitchFamily="34" charset="0"/>
                <a:cs typeface="Arial" panose="020B0604020202020204" pitchFamily="34" charset="0"/>
              </a:rPr>
              <a:t>Fluctuating Course</a:t>
            </a:r>
          </a:p>
          <a:p>
            <a:pPr eaLnBrk="1" fontAlgn="auto" hangingPunct="1">
              <a:spcAft>
                <a:spcPts val="0"/>
              </a:spcAft>
              <a:defRPr/>
            </a:pPr>
            <a:r>
              <a:rPr lang="en-US" sz="2800" dirty="0">
                <a:latin typeface="Arial" panose="020B0604020202020204" pitchFamily="34" charset="0"/>
                <a:cs typeface="Arial" panose="020B0604020202020204" pitchFamily="34" charset="0"/>
              </a:rPr>
              <a:t>Inattention </a:t>
            </a:r>
          </a:p>
          <a:p>
            <a:pPr eaLnBrk="1" fontAlgn="auto" hangingPunct="1">
              <a:spcAft>
                <a:spcPts val="0"/>
              </a:spcAft>
              <a:defRPr/>
            </a:pPr>
            <a:r>
              <a:rPr lang="en-US" sz="2800" dirty="0">
                <a:latin typeface="Arial" panose="020B0604020202020204" pitchFamily="34" charset="0"/>
                <a:cs typeface="Arial" panose="020B0604020202020204" pitchFamily="34" charset="0"/>
              </a:rPr>
              <a:t>Disorganized Thinking</a:t>
            </a:r>
          </a:p>
          <a:p>
            <a:pPr eaLnBrk="1" fontAlgn="auto" hangingPunct="1">
              <a:spcAft>
                <a:spcPts val="0"/>
              </a:spcAft>
              <a:defRPr/>
            </a:pPr>
            <a:r>
              <a:rPr lang="en-US" sz="2800" dirty="0">
                <a:latin typeface="Arial" panose="020B0604020202020204" pitchFamily="34" charset="0"/>
                <a:cs typeface="Arial" panose="020B0604020202020204" pitchFamily="34" charset="0"/>
              </a:rPr>
              <a:t>Altered Level of Consciousness</a:t>
            </a:r>
          </a:p>
          <a:p>
            <a:pPr eaLnBrk="1" fontAlgn="auto" hangingPunct="1">
              <a:spcAft>
                <a:spcPts val="0"/>
              </a:spcAft>
              <a:defRPr/>
            </a:pPr>
            <a:endParaRPr lang="en-US" dirty="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2CC357C-0A1F-41BD-991C-53B03F3F4101}" type="slidenum">
              <a:rPr lang="en-US" altLang="en-US" sz="1200"/>
              <a:pPr fontAlgn="base">
                <a:lnSpc>
                  <a:spcPct val="100000"/>
                </a:lnSpc>
                <a:spcBef>
                  <a:spcPct val="0"/>
                </a:spcBef>
                <a:spcAft>
                  <a:spcPct val="0"/>
                </a:spcAft>
                <a:buFontTx/>
                <a:buNone/>
              </a:pPr>
              <a:t>45</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1" end="1"/>
                                            </p:txEl>
                                          </p:spTgt>
                                        </p:tgtEl>
                                        <p:attrNameLst>
                                          <p:attrName>style.textDecorationUnderline</p:attrName>
                                        </p:attrNameLst>
                                      </p:cBhvr>
                                      <p:to>
                                        <p:strVal val="tru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mph" presetSubtype="0" fill="hold" nodeType="clickEffect">
                                  <p:stCondLst>
                                    <p:cond delay="0"/>
                                  </p:stCondLst>
                                  <p:iterate type="lt">
                                    <p:tmPct val="4000"/>
                                  </p:iterate>
                                  <p:childTnLst>
                                    <p:set>
                                      <p:cBhvr override="childStyle">
                                        <p:cTn id="45"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Video Time!</a:t>
            </a:r>
          </a:p>
        </p:txBody>
      </p:sp>
      <p:pic>
        <p:nvPicPr>
          <p:cNvPr id="62467" name="Picture 2" descr="C:\Users\emarcant\AppData\Local\Microsoft\Windows\Temporary Internet Files\Content.IE5\FAR5NNSM\movie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8533" y="1825625"/>
            <a:ext cx="7254933" cy="4351338"/>
          </a:xfrm>
        </p:spPr>
      </p:pic>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3ECE00C-2B7B-4D2A-A489-FCB5A34BF086}" type="slidenum">
              <a:rPr lang="en-US" altLang="en-US" sz="1200">
                <a:solidFill>
                  <a:srgbClr val="FFFFFF"/>
                </a:solidFill>
              </a:rPr>
              <a:pPr fontAlgn="base">
                <a:lnSpc>
                  <a:spcPct val="100000"/>
                </a:lnSpc>
                <a:spcBef>
                  <a:spcPct val="0"/>
                </a:spcBef>
                <a:spcAft>
                  <a:spcPct val="0"/>
                </a:spcAft>
                <a:buFontTx/>
                <a:buNone/>
              </a:pPr>
              <a:t>46</a:t>
            </a:fld>
            <a:endParaRPr lang="en-US" altLang="en-US" sz="12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274638"/>
            <a:ext cx="8229600" cy="944562"/>
          </a:xfrm>
        </p:spPr>
        <p:txBody>
          <a:bodyPr/>
          <a:lstStyle/>
          <a:p>
            <a:pPr algn="ctr" eaLnBrk="1" hangingPunct="1"/>
            <a:r>
              <a:rPr lang="en-US" altLang="en-US" b="1">
                <a:latin typeface="Arial" panose="020B0604020202020204" pitchFamily="34" charset="0"/>
                <a:cs typeface="Arial" panose="020B0604020202020204" pitchFamily="34" charset="0"/>
              </a:rPr>
              <a:t>3D-CAM Training Videos</a:t>
            </a:r>
          </a:p>
        </p:txBody>
      </p:sp>
      <p:sp>
        <p:nvSpPr>
          <p:cNvPr id="63491" name="Content Placeholder 2"/>
          <p:cNvSpPr>
            <a:spLocks noGrp="1"/>
          </p:cNvSpPr>
          <p:nvPr>
            <p:ph idx="1"/>
          </p:nvPr>
        </p:nvSpPr>
        <p:spPr>
          <a:xfrm>
            <a:off x="1981200" y="1447800"/>
            <a:ext cx="8382000" cy="3886200"/>
          </a:xfrm>
        </p:spPr>
        <p:txBody>
          <a:bodyPr>
            <a:normAutofit lnSpcReduction="10000"/>
          </a:bodyPr>
          <a:lstStyle/>
          <a:p>
            <a:pPr eaLnBrk="1" hangingPunct="1"/>
            <a:r>
              <a:rPr lang="en-US" altLang="en-US" dirty="0">
                <a:latin typeface="Arial" panose="020B0604020202020204" pitchFamily="34" charset="0"/>
                <a:cs typeface="Arial" panose="020B0604020202020204" pitchFamily="34" charset="0"/>
              </a:rPr>
              <a:t>3 Sets of Videos</a:t>
            </a:r>
          </a:p>
          <a:p>
            <a:pPr lvl="1" eaLnBrk="1" hangingPunct="1"/>
            <a:r>
              <a:rPr lang="en-US" altLang="en-US" dirty="0">
                <a:latin typeface="Arial" panose="020B0604020202020204" pitchFamily="34" charset="0"/>
                <a:cs typeface="Arial" panose="020B0604020202020204" pitchFamily="34" charset="0"/>
              </a:rPr>
              <a:t>3 patients, hospital days 1 and 2</a:t>
            </a:r>
          </a:p>
          <a:p>
            <a:pPr eaLnBrk="1" hangingPunct="1"/>
            <a:r>
              <a:rPr lang="en-US" altLang="en-US" dirty="0">
                <a:latin typeface="Arial" panose="020B0604020202020204" pitchFamily="34" charset="0"/>
                <a:cs typeface="Arial" panose="020B0604020202020204" pitchFamily="34" charset="0"/>
              </a:rPr>
              <a:t>Will view and score 1 set of videos today</a:t>
            </a:r>
          </a:p>
          <a:p>
            <a:pPr eaLnBrk="1" hangingPunct="1"/>
            <a:r>
              <a:rPr lang="en-US" altLang="en-US" dirty="0">
                <a:latin typeface="Arial" panose="020B0604020202020204" pitchFamily="34" charset="0"/>
                <a:cs typeface="Arial" panose="020B0604020202020204" pitchFamily="34" charset="0"/>
              </a:rPr>
              <a:t>Two more sets of videos and answer keys available for practice</a:t>
            </a:r>
          </a:p>
          <a:p>
            <a:pPr eaLnBrk="1" hangingPunct="1"/>
            <a:r>
              <a:rPr lang="en-US" altLang="en-US" dirty="0">
                <a:latin typeface="Arial" panose="020B0604020202020204" pitchFamily="34" charset="0"/>
                <a:cs typeface="Arial" panose="020B0604020202020204" pitchFamily="34" charset="0"/>
              </a:rPr>
              <a:t>Can be found at</a:t>
            </a:r>
            <a:r>
              <a:rPr lang="en-US" altLang="en-US" b="1" dirty="0">
                <a:latin typeface="Arial" panose="020B0604020202020204" pitchFamily="34" charset="0"/>
                <a:cs typeface="Arial" panose="020B0604020202020204" pitchFamily="34" charset="0"/>
              </a:rPr>
              <a:t>: </a:t>
            </a:r>
          </a:p>
          <a:p>
            <a:pPr lvl="1"/>
            <a:r>
              <a:rPr lang="en-US" altLang="en-US" dirty="0">
                <a:latin typeface="Arial" panose="020B0604020202020204" pitchFamily="34" charset="0"/>
                <a:cs typeface="Arial" panose="020B0604020202020204" pitchFamily="34" charset="0"/>
              </a:rPr>
              <a:t>American Delirium Society</a:t>
            </a:r>
          </a:p>
          <a:p>
            <a:pPr lvl="1"/>
            <a:r>
              <a:rPr lang="en-US" altLang="en-US" dirty="0">
                <a:latin typeface="Arial" panose="020B0604020202020204" pitchFamily="34" charset="0"/>
                <a:cs typeface="Arial" panose="020B0604020202020204" pitchFamily="34" charset="0"/>
              </a:rPr>
              <a:t>American Geriatrics Society Co-Care website—CAM assessment tools </a:t>
            </a:r>
          </a:p>
        </p:txBody>
      </p:sp>
      <p:sp>
        <p:nvSpPr>
          <p:cNvPr id="63492" name="Slide Number Placeholder 3"/>
          <p:cNvSpPr>
            <a:spLocks noGrp="1"/>
          </p:cNvSpPr>
          <p:nvPr>
            <p:ph type="sldNum" sz="quarter" idx="12"/>
          </p:nvPr>
        </p:nvSpPr>
        <p:spPr bwMode="auto">
          <a:xfrm>
            <a:off x="8077200" y="609600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90E996C-8BCB-4FF6-9F9C-5A70C04EAB53}" type="slidenum">
              <a:rPr lang="en-US" altLang="en-US" sz="1200"/>
              <a:pPr fontAlgn="base">
                <a:lnSpc>
                  <a:spcPct val="100000"/>
                </a:lnSpc>
                <a:spcBef>
                  <a:spcPct val="0"/>
                </a:spcBef>
                <a:spcAft>
                  <a:spcPct val="0"/>
                </a:spcAft>
                <a:buFontTx/>
                <a:buNone/>
              </a:pPr>
              <a:t>47</a:t>
            </a:fld>
            <a:endParaRPr lang="en-US" alt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81200" y="274638"/>
            <a:ext cx="8229600" cy="4525962"/>
          </a:xfrm>
        </p:spPr>
        <p:txBody>
          <a:bodyPr/>
          <a:lstStyle/>
          <a:p>
            <a:pPr eaLnBrk="1" hangingPunct="1"/>
            <a:endParaRPr lang="en-US" altLang="en-US"/>
          </a:p>
        </p:txBody>
      </p:sp>
      <p:sp>
        <p:nvSpPr>
          <p:cNvPr id="64515" name="Content Placeholder 2"/>
          <p:cNvSpPr>
            <a:spLocks noGrp="1"/>
          </p:cNvSpPr>
          <p:nvPr>
            <p:ph idx="1"/>
          </p:nvPr>
        </p:nvSpPr>
        <p:spPr/>
        <p:txBody>
          <a:bodyPr/>
          <a:lstStyle/>
          <a:p>
            <a:pPr marL="0" indent="0" algn="ctr" eaLnBrk="1" hangingPunct="1">
              <a:buNone/>
            </a:pPr>
            <a:r>
              <a:rPr lang="en-US" altLang="en-US" sz="8800" b="1">
                <a:latin typeface="Arial" panose="020B0604020202020204" pitchFamily="34" charset="0"/>
                <a:cs typeface="Arial" panose="020B0604020202020204" pitchFamily="34" charset="0"/>
              </a:rPr>
              <a:t>DAY 1</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3C5F94C-D377-4286-A45D-682EA7C7D13E}" type="slidenum">
              <a:rPr lang="en-US" altLang="en-US" sz="1200">
                <a:solidFill>
                  <a:srgbClr val="FFFFFF"/>
                </a:solidFill>
              </a:rPr>
              <a:pPr fontAlgn="base">
                <a:lnSpc>
                  <a:spcPct val="100000"/>
                </a:lnSpc>
                <a:spcBef>
                  <a:spcPct val="0"/>
                </a:spcBef>
                <a:spcAft>
                  <a:spcPct val="0"/>
                </a:spcAft>
                <a:buFontTx/>
                <a:buNone/>
              </a:pPr>
              <a:t>48</a:t>
            </a:fld>
            <a:endParaRPr lang="en-US" altLang="en-US" sz="12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2286000" y="457201"/>
            <a:ext cx="7772400" cy="2003425"/>
          </a:xfrm>
        </p:spPr>
        <p:txBody>
          <a:bodyPr/>
          <a:lstStyle/>
          <a:p>
            <a:pPr eaLnBrk="1" hangingPunct="1"/>
            <a:r>
              <a:rPr lang="en-US" altLang="en-US" sz="3600" b="1">
                <a:latin typeface="Arial" panose="020B0604020202020204" pitchFamily="34" charset="0"/>
                <a:cs typeface="Arial" panose="020B0604020202020204" pitchFamily="34" charset="0"/>
              </a:rPr>
              <a:t>FEATURE 4</a:t>
            </a:r>
            <a:br>
              <a:rPr lang="en-US" altLang="en-US" sz="3600" b="1">
                <a:latin typeface="Arial" panose="020B0604020202020204" pitchFamily="34" charset="0"/>
                <a:cs typeface="Arial" panose="020B0604020202020204" pitchFamily="34" charset="0"/>
              </a:rPr>
            </a:br>
            <a:r>
              <a:rPr lang="en-US" altLang="en-US" sz="3600" b="1">
                <a:latin typeface="Arial" panose="020B0604020202020204" pitchFamily="34" charset="0"/>
                <a:cs typeface="Arial" panose="020B0604020202020204" pitchFamily="34" charset="0"/>
              </a:rPr>
              <a:t>Altered Level of Consciousness</a:t>
            </a:r>
            <a:br>
              <a:rPr lang="en-US" altLang="en-US"/>
            </a:br>
            <a:endParaRPr lang="en-US" altLang="en-US"/>
          </a:p>
        </p:txBody>
      </p:sp>
      <p:sp>
        <p:nvSpPr>
          <p:cNvPr id="3" name="Subtitle 2"/>
          <p:cNvSpPr>
            <a:spLocks noGrp="1"/>
          </p:cNvSpPr>
          <p:nvPr>
            <p:ph type="subTitle" idx="1"/>
          </p:nvPr>
        </p:nvSpPr>
        <p:spPr>
          <a:xfrm>
            <a:off x="3048000" y="2144713"/>
            <a:ext cx="6400800" cy="4527550"/>
          </a:xfrm>
        </p:spPr>
        <p:txBody>
          <a:bodyPr rtlCol="0">
            <a:normAutofit lnSpcReduction="10000"/>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11A.  Sleepy?</a:t>
            </a:r>
          </a:p>
          <a:p>
            <a:pPr eaLnBrk="1" fontAlgn="auto" hangingPunct="1">
              <a:spcAft>
                <a:spcPts val="0"/>
              </a:spcAft>
              <a:defRPr/>
            </a:pPr>
            <a:r>
              <a:rPr lang="en-US" sz="2800" dirty="0">
                <a:latin typeface="Arial" panose="020B0604020202020204" pitchFamily="34" charset="0"/>
                <a:cs typeface="Arial" panose="020B0604020202020204" pitchFamily="34" charset="0"/>
              </a:rPr>
              <a:t>Yes  </a:t>
            </a:r>
          </a:p>
          <a:p>
            <a:pPr eaLnBrk="1" fontAlgn="auto" hangingPunct="1">
              <a:spcAft>
                <a:spcPts val="0"/>
              </a:spcAft>
              <a:defRPr/>
            </a:pPr>
            <a:r>
              <a:rPr lang="en-US" sz="2800" dirty="0">
                <a:latin typeface="Arial" panose="020B0604020202020204" pitchFamily="34" charset="0"/>
                <a:cs typeface="Arial" panose="020B0604020202020204" pitchFamily="34" charset="0"/>
              </a:rPr>
              <a:t>No</a:t>
            </a:r>
          </a:p>
          <a:p>
            <a:pPr eaLnBrk="1" fontAlgn="auto" hangingPunct="1">
              <a:spcAft>
                <a:spcPts val="0"/>
              </a:spcAft>
              <a:defRPr/>
            </a:pPr>
            <a:r>
              <a:rPr lang="en-US" sz="2800" dirty="0">
                <a:latin typeface="Arial" panose="020B0604020202020204" pitchFamily="34" charset="0"/>
                <a:cs typeface="Arial" panose="020B0604020202020204" pitchFamily="34" charset="0"/>
              </a:rPr>
              <a:t>11B.  </a:t>
            </a:r>
            <a:r>
              <a:rPr lang="en-US" sz="2800" dirty="0" err="1">
                <a:latin typeface="Arial" panose="020B0604020202020204" pitchFamily="34" charset="0"/>
                <a:cs typeface="Arial" panose="020B0604020202020204" pitchFamily="34" charset="0"/>
              </a:rPr>
              <a:t>Stuporous</a:t>
            </a:r>
            <a:r>
              <a:rPr lang="en-US" sz="2800" dirty="0">
                <a:latin typeface="Arial" panose="020B0604020202020204" pitchFamily="34" charset="0"/>
                <a:cs typeface="Arial" panose="020B0604020202020204" pitchFamily="34" charset="0"/>
              </a:rPr>
              <a:t>/Comatose?</a:t>
            </a:r>
          </a:p>
          <a:p>
            <a:pPr eaLnBrk="1" fontAlgn="auto" hangingPunct="1">
              <a:spcAft>
                <a:spcPts val="0"/>
              </a:spcAft>
              <a:defRPr/>
            </a:pPr>
            <a:r>
              <a:rPr lang="en-US" sz="2800" dirty="0">
                <a:latin typeface="Arial" panose="020B0604020202020204" pitchFamily="34" charset="0"/>
                <a:cs typeface="Arial" panose="020B0604020202020204" pitchFamily="34" charset="0"/>
              </a:rPr>
              <a:t>Yes  </a:t>
            </a:r>
          </a:p>
          <a:p>
            <a:pPr eaLnBrk="1" fontAlgn="auto" hangingPunct="1">
              <a:spcAft>
                <a:spcPts val="0"/>
              </a:spcAft>
              <a:defRPr/>
            </a:pPr>
            <a:r>
              <a:rPr lang="en-US" sz="2800" dirty="0">
                <a:latin typeface="Arial" panose="020B0604020202020204" pitchFamily="34" charset="0"/>
                <a:cs typeface="Arial" panose="020B0604020202020204" pitchFamily="34" charset="0"/>
              </a:rPr>
              <a:t>No</a:t>
            </a:r>
          </a:p>
          <a:p>
            <a:pPr marL="514350" indent="-514350" eaLnBrk="1" fontAlgn="auto" hangingPunct="1">
              <a:spcAft>
                <a:spcPts val="0"/>
              </a:spcAft>
              <a:buFont typeface="Arial" panose="020B0604020202020204" pitchFamily="34" charset="0"/>
              <a:buAutoNum type="arabicPeriod" startAt="12"/>
              <a:defRPr/>
            </a:pPr>
            <a:r>
              <a:rPr lang="en-US" sz="2800" dirty="0">
                <a:latin typeface="Arial" panose="020B0604020202020204" pitchFamily="34" charset="0"/>
                <a:cs typeface="Arial" panose="020B0604020202020204" pitchFamily="34" charset="0"/>
              </a:rPr>
              <a:t>Vigilant?</a:t>
            </a:r>
          </a:p>
          <a:p>
            <a:pPr eaLnBrk="1" fontAlgn="auto" hangingPunct="1">
              <a:spcAft>
                <a:spcPts val="0"/>
              </a:spcAft>
              <a:defRPr/>
            </a:pPr>
            <a:r>
              <a:rPr lang="en-US" sz="2800" dirty="0">
                <a:latin typeface="Arial" panose="020B0604020202020204" pitchFamily="34" charset="0"/>
                <a:cs typeface="Arial" panose="020B0604020202020204" pitchFamily="34" charset="0"/>
              </a:rPr>
              <a:t>Yes  </a:t>
            </a:r>
          </a:p>
          <a:p>
            <a:pPr eaLnBrk="1" fontAlgn="auto" hangingPunct="1">
              <a:spcAft>
                <a:spcPts val="0"/>
              </a:spcAft>
              <a:defRPr/>
            </a:pPr>
            <a:r>
              <a:rPr lang="en-US" sz="2800" dirty="0">
                <a:latin typeface="Arial" panose="020B0604020202020204" pitchFamily="34" charset="0"/>
                <a:cs typeface="Arial" panose="020B0604020202020204" pitchFamily="34" charset="0"/>
              </a:rPr>
              <a:t>No</a:t>
            </a:r>
          </a:p>
          <a:p>
            <a:pPr eaLnBrk="1" fontAlgn="auto" hangingPunct="1">
              <a:spcAft>
                <a:spcPts val="0"/>
              </a:spcAft>
              <a:defRPr/>
            </a:pPr>
            <a:endParaRPr lang="en-US" dirty="0"/>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135BDFD-F3B0-4F64-A728-6A7B1AD696BF}" type="slidenum">
              <a:rPr lang="en-US" altLang="en-US" sz="1200"/>
              <a:pPr fontAlgn="base">
                <a:lnSpc>
                  <a:spcPct val="100000"/>
                </a:lnSpc>
                <a:spcBef>
                  <a:spcPct val="0"/>
                </a:spcBef>
                <a:spcAft>
                  <a:spcPct val="0"/>
                </a:spcAft>
                <a:buFontTx/>
                <a:buNone/>
              </a:pPr>
              <a:t>49</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5" end="5"/>
                                            </p:txEl>
                                          </p:spTgt>
                                        </p:tgtEl>
                                        <p:attrNameLst>
                                          <p:attrName>style.textDecorationUnderline</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iterate type="lt">
                                    <p:tmPct val="0"/>
                                  </p:iterate>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mph" presetSubtype="0" fill="hold" nodeType="clickEffect">
                                  <p:stCondLst>
                                    <p:cond delay="0"/>
                                  </p:stCondLst>
                                  <p:iterate type="lt">
                                    <p:tmPct val="4000"/>
                                  </p:iterate>
                                  <p:childTnLst>
                                    <p:set>
                                      <p:cBhvr override="childStyle">
                                        <p:cTn id="5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381000"/>
            <a:ext cx="7772400" cy="838200"/>
          </a:xfrm>
        </p:spPr>
        <p:txBody>
          <a:bodyPr/>
          <a:lstStyle/>
          <a:p>
            <a:pPr eaLnBrk="1" hangingPunct="1"/>
            <a:r>
              <a:rPr lang="en-US" altLang="en-US" b="1">
                <a:latin typeface="Arial" panose="020B0604020202020204" pitchFamily="34" charset="0"/>
                <a:cs typeface="Arial" panose="020B0604020202020204" pitchFamily="34" charset="0"/>
              </a:rPr>
              <a:t>Delirium Phenomenology</a:t>
            </a:r>
          </a:p>
        </p:txBody>
      </p:sp>
      <p:sp>
        <p:nvSpPr>
          <p:cNvPr id="9219" name="Rectangle 3"/>
          <p:cNvSpPr>
            <a:spLocks noGrp="1" noChangeArrowheads="1"/>
          </p:cNvSpPr>
          <p:nvPr>
            <p:ph idx="1"/>
          </p:nvPr>
        </p:nvSpPr>
        <p:spPr>
          <a:xfrm>
            <a:off x="2362200" y="1371600"/>
            <a:ext cx="8001000" cy="4343400"/>
          </a:xfrm>
        </p:spPr>
        <p:txBody>
          <a:bodyPr/>
          <a:lstStyle/>
          <a:p>
            <a:pPr eaLnBrk="1" hangingPunct="1"/>
            <a:r>
              <a:rPr lang="en-US" altLang="en-US">
                <a:latin typeface="Arial" panose="020B0604020202020204" pitchFamily="34" charset="0"/>
              </a:rPr>
              <a:t>Psychomotor variants:</a:t>
            </a:r>
          </a:p>
          <a:p>
            <a:pPr lvl="1" eaLnBrk="1" hangingPunct="1"/>
            <a:r>
              <a:rPr lang="en-US" altLang="en-US">
                <a:latin typeface="Arial" panose="020B0604020202020204" pitchFamily="34" charset="0"/>
              </a:rPr>
              <a:t>Hyperactive, mixed: 25%</a:t>
            </a:r>
          </a:p>
          <a:p>
            <a:pPr lvl="1" eaLnBrk="1" hangingPunct="1"/>
            <a:r>
              <a:rPr lang="en-US" altLang="en-US">
                <a:latin typeface="Arial" panose="020B0604020202020204" pitchFamily="34" charset="0"/>
              </a:rPr>
              <a:t>Hypoactive, normal: 75%</a:t>
            </a:r>
          </a:p>
          <a:p>
            <a:pPr eaLnBrk="1" hangingPunct="1"/>
            <a:r>
              <a:rPr lang="en-US" altLang="en-US">
                <a:latin typeface="Arial" panose="020B0604020202020204" pitchFamily="34" charset="0"/>
              </a:rPr>
              <a:t>Abnormal LOC varies by setting: </a:t>
            </a:r>
          </a:p>
          <a:p>
            <a:pPr lvl="1" eaLnBrk="1" hangingPunct="1"/>
            <a:r>
              <a:rPr lang="en-US" altLang="en-US">
                <a:latin typeface="Arial" panose="020B0604020202020204" pitchFamily="34" charset="0"/>
              </a:rPr>
              <a:t>ICU, PACU &gt; 80%</a:t>
            </a:r>
          </a:p>
          <a:p>
            <a:pPr lvl="1" eaLnBrk="1" hangingPunct="1"/>
            <a:r>
              <a:rPr lang="en-US" altLang="en-US">
                <a:latin typeface="Arial" panose="020B0604020202020204" pitchFamily="34" charset="0"/>
              </a:rPr>
              <a:t>General Medicine or Surgery &lt;20%</a:t>
            </a:r>
          </a:p>
          <a:p>
            <a:pPr eaLnBrk="1" hangingPunct="1"/>
            <a:r>
              <a:rPr lang="en-US" altLang="en-US">
                <a:latin typeface="Arial" panose="020B0604020202020204" pitchFamily="34" charset="0"/>
              </a:rPr>
              <a:t>Hallucinations, delusions rare (~10%)</a:t>
            </a:r>
          </a:p>
          <a:p>
            <a:pPr eaLnBrk="1" hangingPunct="1"/>
            <a:r>
              <a:rPr lang="en-US" altLang="en-US">
                <a:latin typeface="Arial" panose="020B0604020202020204" pitchFamily="34" charset="0"/>
              </a:rPr>
              <a:t>Delirium superimposed on dementia</a:t>
            </a:r>
          </a:p>
          <a:p>
            <a:pPr lvl="1" eaLnBrk="1" hangingPunct="1"/>
            <a:r>
              <a:rPr lang="en-US" altLang="en-US">
                <a:latin typeface="Arial" panose="020B0604020202020204" pitchFamily="34" charset="0"/>
              </a:rPr>
              <a:t>Varies depending on population</a:t>
            </a:r>
          </a:p>
          <a:p>
            <a:pPr eaLnBrk="1" hangingPunct="1"/>
            <a:endParaRPr lang="en-US" altLang="en-US">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17093005-3869-4096-968F-78D52D96AD69}" type="slidenum">
              <a:rPr lang="en-US" altLang="en-US" smtClean="0">
                <a:solidFill>
                  <a:schemeClr val="tx1"/>
                </a:solidFill>
              </a:rPr>
              <a:pPr>
                <a:defRPr/>
              </a:pPr>
              <a:t>5</a:t>
            </a:fld>
            <a:endParaRPr lang="en-US" altLang="en-US"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FEATURE 3</a:t>
            </a:r>
            <a:br>
              <a:rPr lang="en-US" altLang="en-US" b="1">
                <a:latin typeface="Arial" panose="020B0604020202020204" pitchFamily="34" charset="0"/>
                <a:cs typeface="Arial" panose="020B0604020202020204" pitchFamily="34" charset="0"/>
              </a:rPr>
            </a:br>
            <a:r>
              <a:rPr lang="en-US" altLang="en-US" b="1">
                <a:latin typeface="Arial" panose="020B0604020202020204" pitchFamily="34" charset="0"/>
                <a:cs typeface="Arial" panose="020B0604020202020204" pitchFamily="34" charset="0"/>
              </a:rPr>
              <a:t>Disorganized Thinking</a:t>
            </a:r>
          </a:p>
        </p:txBody>
      </p:sp>
      <p:sp>
        <p:nvSpPr>
          <p:cNvPr id="3" name="Content Placeholder 2"/>
          <p:cNvSpPr>
            <a:spLocks noGrp="1"/>
          </p:cNvSpPr>
          <p:nvPr>
            <p:ph idx="1"/>
          </p:nvPr>
        </p:nvSpPr>
        <p:spPr>
          <a:xfrm>
            <a:off x="2057400" y="2133600"/>
            <a:ext cx="8229600" cy="4191000"/>
          </a:xfrm>
        </p:spPr>
        <p:txBody>
          <a:bodyPr rtlCol="0">
            <a:normAutofit lnSpcReduction="10000"/>
          </a:bodyPr>
          <a:lstStyle/>
          <a:p>
            <a:pPr marL="514350" indent="-514350" algn="ctr" eaLnBrk="1" fontAlgn="auto" hangingPunct="1">
              <a:spcAft>
                <a:spcPts val="0"/>
              </a:spcAft>
              <a:buFont typeface="Arial" panose="020B0604020202020204" pitchFamily="34" charset="0"/>
              <a:buAutoNum type="arabicPeriod" startAt="13"/>
              <a:defRPr/>
            </a:pPr>
            <a:r>
              <a:rPr lang="en-US" dirty="0">
                <a:latin typeface="Arial" panose="020B0604020202020204" pitchFamily="34" charset="0"/>
                <a:cs typeface="Arial" panose="020B0604020202020204" pitchFamily="34" charset="0"/>
              </a:rPr>
              <a:t>Flow of ideas unclear or illogical?</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4"/>
              <a:defRPr/>
            </a:pPr>
            <a:r>
              <a:rPr lang="en-US" dirty="0">
                <a:latin typeface="Arial" panose="020B0604020202020204" pitchFamily="34" charset="0"/>
                <a:cs typeface="Arial" panose="020B0604020202020204" pitchFamily="34" charset="0"/>
              </a:rPr>
              <a:t>Conversation rambling?</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5"/>
              <a:defRPr/>
            </a:pPr>
            <a:r>
              <a:rPr lang="en-US" dirty="0">
                <a:latin typeface="Arial" panose="020B0604020202020204" pitchFamily="34" charset="0"/>
                <a:cs typeface="Arial" panose="020B0604020202020204" pitchFamily="34" charset="0"/>
              </a:rPr>
              <a:t>Speech limited or sparse?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0" indent="0" eaLnBrk="1" fontAlgn="auto" hangingPunct="1">
              <a:spcAft>
                <a:spcPts val="0"/>
              </a:spcAft>
              <a:buNone/>
              <a:defRPr/>
            </a:pPr>
            <a:endParaRPr lang="en-US" dirty="0"/>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0319376-9634-4B41-8D55-B20EE8708079}" type="slidenum">
              <a:rPr lang="en-US" altLang="en-US" sz="1200"/>
              <a:pPr fontAlgn="base">
                <a:lnSpc>
                  <a:spcPct val="100000"/>
                </a:lnSpc>
                <a:spcBef>
                  <a:spcPct val="0"/>
                </a:spcBef>
                <a:spcAft>
                  <a:spcPct val="0"/>
                </a:spcAft>
                <a:buFontTx/>
                <a:buNone/>
              </a:pPr>
              <a:t>50</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5" end="5"/>
                                            </p:txEl>
                                          </p:spTgt>
                                        </p:tgtEl>
                                        <p:attrNameLst>
                                          <p:attrName>style.textDecorationUnderline</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iterate type="lt">
                                    <p:tmPct val="0"/>
                                  </p:iterate>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mph" presetSubtype="0" fill="hold" nodeType="clickEffect">
                                  <p:stCondLst>
                                    <p:cond delay="0"/>
                                  </p:stCondLst>
                                  <p:iterate type="lt">
                                    <p:tmPct val="4000"/>
                                  </p:iterate>
                                  <p:childTnLst>
                                    <p:set>
                                      <p:cBhvr override="childStyle">
                                        <p:cTn id="5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81200" y="533400"/>
            <a:ext cx="8229600" cy="1143000"/>
          </a:xfrm>
        </p:spPr>
        <p:txBody>
          <a:bodyPr/>
          <a:lstStyle/>
          <a:p>
            <a:pPr algn="ctr" eaLnBrk="1" hangingPunct="1"/>
            <a:r>
              <a:rPr lang="en-US" altLang="en-US" b="1">
                <a:latin typeface="Arial" panose="020B0604020202020204" pitchFamily="34" charset="0"/>
                <a:cs typeface="Arial" panose="020B0604020202020204" pitchFamily="34" charset="0"/>
              </a:rPr>
              <a:t>FEATURE 2: Inattention</a:t>
            </a:r>
          </a:p>
        </p:txBody>
      </p:sp>
      <p:sp>
        <p:nvSpPr>
          <p:cNvPr id="3" name="Content Placeholder 2"/>
          <p:cNvSpPr>
            <a:spLocks noGrp="1"/>
          </p:cNvSpPr>
          <p:nvPr>
            <p:ph idx="1"/>
          </p:nvPr>
        </p:nvSpPr>
        <p:spPr>
          <a:xfrm>
            <a:off x="1981200" y="1981201"/>
            <a:ext cx="8229600" cy="3763963"/>
          </a:xfrm>
        </p:spPr>
        <p:txBody>
          <a:bodyPr rtlCol="0">
            <a:normAutofit/>
          </a:bodyPr>
          <a:lstStyle/>
          <a:p>
            <a:pPr marL="514350" indent="-514350" algn="ctr" eaLnBrk="1" fontAlgn="auto" hangingPunct="1">
              <a:spcAft>
                <a:spcPts val="0"/>
              </a:spcAft>
              <a:buFont typeface="Arial" panose="020B0604020202020204" pitchFamily="34" charset="0"/>
              <a:buAutoNum type="arabicPeriod" startAt="16"/>
              <a:defRPr/>
            </a:pPr>
            <a:r>
              <a:rPr lang="en-US" dirty="0">
                <a:latin typeface="Arial" panose="020B0604020202020204" pitchFamily="34" charset="0"/>
                <a:cs typeface="Arial" panose="020B0604020202020204" pitchFamily="34" charset="0"/>
              </a:rPr>
              <a:t>Trouble keeping track?</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7"/>
              <a:defRPr/>
            </a:pPr>
            <a:r>
              <a:rPr lang="en-US" dirty="0">
                <a:latin typeface="Arial" panose="020B0604020202020204" pitchFamily="34" charset="0"/>
                <a:cs typeface="Arial" panose="020B0604020202020204" pitchFamily="34" charset="0"/>
              </a:rPr>
              <a:t>Inappropriately distracted?</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E6B96A7-AA9A-438B-B4EA-6CE88DEC5820}" type="slidenum">
              <a:rPr lang="en-US" altLang="en-US" sz="1200"/>
              <a:pPr fontAlgn="base">
                <a:lnSpc>
                  <a:spcPct val="100000"/>
                </a:lnSpc>
                <a:spcBef>
                  <a:spcPct val="0"/>
                </a:spcBef>
                <a:spcAft>
                  <a:spcPct val="0"/>
                </a:spcAft>
                <a:buFontTx/>
                <a:buNone/>
              </a:pPr>
              <a:t>51</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81200" y="431800"/>
            <a:ext cx="8229600" cy="1143000"/>
          </a:xfrm>
        </p:spPr>
        <p:txBody>
          <a:bodyPr/>
          <a:lstStyle/>
          <a:p>
            <a:pPr algn="ctr" eaLnBrk="1" hangingPunct="1"/>
            <a:r>
              <a:rPr lang="en-US" altLang="en-US" b="1">
                <a:latin typeface="Arial" panose="020B0604020202020204" pitchFamily="34" charset="0"/>
                <a:cs typeface="Arial" panose="020B0604020202020204" pitchFamily="34" charset="0"/>
              </a:rPr>
              <a:t>FEATURE 1: Fluctuation</a:t>
            </a:r>
          </a:p>
        </p:txBody>
      </p:sp>
      <p:sp>
        <p:nvSpPr>
          <p:cNvPr id="3" name="Content Placeholder 2"/>
          <p:cNvSpPr>
            <a:spLocks noGrp="1"/>
          </p:cNvSpPr>
          <p:nvPr>
            <p:ph idx="1"/>
          </p:nvPr>
        </p:nvSpPr>
        <p:spPr>
          <a:xfrm>
            <a:off x="2019300" y="1676401"/>
            <a:ext cx="8229600" cy="4297363"/>
          </a:xfrm>
        </p:spPr>
        <p:txBody>
          <a:bodyPr rtlCol="0">
            <a:normAutofit lnSpcReduction="10000"/>
          </a:bodyPr>
          <a:lstStyle/>
          <a:p>
            <a:pPr marL="514350" indent="-514350" algn="ctr" eaLnBrk="1" fontAlgn="auto" hangingPunct="1">
              <a:spcAft>
                <a:spcPts val="0"/>
              </a:spcAft>
              <a:buFont typeface="Arial" panose="020B0604020202020204" pitchFamily="34" charset="0"/>
              <a:buAutoNum type="arabicPeriod" startAt="18"/>
              <a:defRPr/>
            </a:pPr>
            <a:r>
              <a:rPr lang="en-US" dirty="0">
                <a:latin typeface="Arial" panose="020B0604020202020204" pitchFamily="34" charset="0"/>
                <a:cs typeface="Arial" panose="020B0604020202020204" pitchFamily="34" charset="0"/>
              </a:rPr>
              <a:t>Level of consciousness fluctuate?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9"/>
              <a:defRPr/>
            </a:pPr>
            <a:r>
              <a:rPr lang="en-US" dirty="0">
                <a:latin typeface="Arial" panose="020B0604020202020204" pitchFamily="34" charset="0"/>
                <a:cs typeface="Arial" panose="020B0604020202020204" pitchFamily="34" charset="0"/>
              </a:rPr>
              <a:t>Level of attention fluctuate?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20"/>
              <a:defRPr/>
            </a:pPr>
            <a:r>
              <a:rPr lang="en-US" dirty="0">
                <a:latin typeface="Arial" panose="020B0604020202020204" pitchFamily="34" charset="0"/>
                <a:cs typeface="Arial" panose="020B0604020202020204" pitchFamily="34" charset="0"/>
              </a:rPr>
              <a:t>Speech/thinking fluctuate?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A72369-AC99-42D5-8781-B6E58B1ED5DC}" type="slidenum">
              <a:rPr lang="en-US" altLang="en-US" sz="1200"/>
              <a:pPr fontAlgn="base">
                <a:lnSpc>
                  <a:spcPct val="100000"/>
                </a:lnSpc>
                <a:spcBef>
                  <a:spcPct val="0"/>
                </a:spcBef>
                <a:spcAft>
                  <a:spcPct val="0"/>
                </a:spcAft>
                <a:buFontTx/>
                <a:buNone/>
              </a:pPr>
              <a:t>52</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5" end="5"/>
                                            </p:txEl>
                                          </p:spTgt>
                                        </p:tgtEl>
                                        <p:attrNameLst>
                                          <p:attrName>style.textDecorationUnderline</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iterate type="lt">
                                    <p:tmPct val="0"/>
                                  </p:iterate>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mph" presetSubtype="0" fill="hold" nodeType="clickEffect">
                                  <p:stCondLst>
                                    <p:cond delay="0"/>
                                  </p:stCondLst>
                                  <p:iterate type="lt">
                                    <p:tmPct val="4000"/>
                                  </p:iterate>
                                  <p:childTnLst>
                                    <p:set>
                                      <p:cBhvr override="childStyle">
                                        <p:cTn id="5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152650" y="228601"/>
            <a:ext cx="7886700" cy="1325563"/>
          </a:xfrm>
        </p:spPr>
        <p:txBody>
          <a:bodyPr/>
          <a:lstStyle/>
          <a:p>
            <a:pPr algn="ctr" eaLnBrk="1" hangingPunct="1"/>
            <a:r>
              <a:rPr lang="en-US" altLang="en-US" b="1">
                <a:latin typeface="Arial" panose="020B0604020202020204" pitchFamily="34" charset="0"/>
                <a:cs typeface="Arial" panose="020B0604020202020204" pitchFamily="34" charset="0"/>
              </a:rPr>
              <a:t>CAM Summary</a:t>
            </a:r>
          </a:p>
        </p:txBody>
      </p:sp>
      <p:sp>
        <p:nvSpPr>
          <p:cNvPr id="3" name="Content Placeholder 2"/>
          <p:cNvSpPr>
            <a:spLocks noGrp="1"/>
          </p:cNvSpPr>
          <p:nvPr>
            <p:ph idx="1"/>
          </p:nvPr>
        </p:nvSpPr>
        <p:spPr>
          <a:xfrm>
            <a:off x="2057400" y="1295400"/>
            <a:ext cx="8229600" cy="4876800"/>
          </a:xfrm>
        </p:spPr>
        <p:txBody>
          <a:bodyPr rtlCol="0">
            <a:normAutofit fontScale="92500" lnSpcReduction="10000"/>
          </a:bodyPr>
          <a:lstStyle/>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1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2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3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4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0" indent="0" algn="ctr"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Delirium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80EEFAE-EC72-46CE-82AE-62E64925394E}" type="slidenum">
              <a:rPr lang="en-US" altLang="en-US" sz="1200"/>
              <a:pPr fontAlgn="base">
                <a:lnSpc>
                  <a:spcPct val="100000"/>
                </a:lnSpc>
                <a:spcBef>
                  <a:spcPct val="0"/>
                </a:spcBef>
                <a:spcAft>
                  <a:spcPct val="0"/>
                </a:spcAft>
                <a:buFontTx/>
                <a:buNone/>
              </a:pPr>
              <a:t>53</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10" end="10"/>
                                            </p:txEl>
                                          </p:spTgt>
                                        </p:tgtEl>
                                        <p:attrNameLst>
                                          <p:attrName>ppt_x</p:attrName>
                                          <p:attrName>ppt_y</p:attrName>
                                        </p:attrNameLst>
                                      </p:cBhvr>
                                    </p:animMotion>
                                    <p:animRot by="1500000">
                                      <p:cBhvr>
                                        <p:cTn id="42" dur="125" fill="hold">
                                          <p:stCondLst>
                                            <p:cond delay="0"/>
                                          </p:stCondLst>
                                        </p:cTn>
                                        <p:tgtEl>
                                          <p:spTgt spid="3">
                                            <p:txEl>
                                              <p:pRg st="10" end="10"/>
                                            </p:txEl>
                                          </p:spTgt>
                                        </p:tgtEl>
                                        <p:attrNameLst>
                                          <p:attrName>r</p:attrName>
                                        </p:attrNameLst>
                                      </p:cBhvr>
                                    </p:animRot>
                                    <p:animRot by="-1500000">
                                      <p:cBhvr>
                                        <p:cTn id="43" dur="125" fill="hold">
                                          <p:stCondLst>
                                            <p:cond delay="125"/>
                                          </p:stCondLst>
                                        </p:cTn>
                                        <p:tgtEl>
                                          <p:spTgt spid="3">
                                            <p:txEl>
                                              <p:pRg st="10" end="10"/>
                                            </p:txEl>
                                          </p:spTgt>
                                        </p:tgtEl>
                                        <p:attrNameLst>
                                          <p:attrName>r</p:attrName>
                                        </p:attrNameLst>
                                      </p:cBhvr>
                                    </p:animRot>
                                    <p:animRot by="-1500000">
                                      <p:cBhvr>
                                        <p:cTn id="44" dur="125" fill="hold">
                                          <p:stCondLst>
                                            <p:cond delay="250"/>
                                          </p:stCondLst>
                                        </p:cTn>
                                        <p:tgtEl>
                                          <p:spTgt spid="3">
                                            <p:txEl>
                                              <p:pRg st="10" end="10"/>
                                            </p:txEl>
                                          </p:spTgt>
                                        </p:tgtEl>
                                        <p:attrNameLst>
                                          <p:attrName>r</p:attrName>
                                        </p:attrNameLst>
                                      </p:cBhvr>
                                    </p:animRot>
                                    <p:animRot by="1500000">
                                      <p:cBhvr>
                                        <p:cTn id="45" dur="125" fill="hold">
                                          <p:stCondLst>
                                            <p:cond delay="375"/>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981200" y="274638"/>
            <a:ext cx="8229600" cy="4525962"/>
          </a:xfrm>
        </p:spPr>
        <p:txBody>
          <a:bodyPr/>
          <a:lstStyle/>
          <a:p>
            <a:pPr eaLnBrk="1" hangingPunct="1"/>
            <a:endParaRPr lang="en-US" altLang="en-US"/>
          </a:p>
        </p:txBody>
      </p:sp>
      <p:sp>
        <p:nvSpPr>
          <p:cNvPr id="70659" name="Content Placeholder 2"/>
          <p:cNvSpPr>
            <a:spLocks noGrp="1"/>
          </p:cNvSpPr>
          <p:nvPr>
            <p:ph idx="1"/>
          </p:nvPr>
        </p:nvSpPr>
        <p:spPr/>
        <p:txBody>
          <a:bodyPr/>
          <a:lstStyle/>
          <a:p>
            <a:pPr marL="0" indent="0" algn="ctr" eaLnBrk="1" hangingPunct="1">
              <a:buNone/>
            </a:pPr>
            <a:r>
              <a:rPr lang="en-US" altLang="en-US" sz="8800" b="1">
                <a:latin typeface="Arial" panose="020B0604020202020204" pitchFamily="34" charset="0"/>
                <a:cs typeface="Arial" panose="020B0604020202020204" pitchFamily="34" charset="0"/>
              </a:rPr>
              <a:t>DAY 2</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87BD635-69F8-4F0D-AB5A-24AAD242D6C3}" type="slidenum">
              <a:rPr lang="en-US" altLang="en-US" sz="1200">
                <a:solidFill>
                  <a:srgbClr val="FFFFFF"/>
                </a:solidFill>
              </a:rPr>
              <a:pPr fontAlgn="base">
                <a:lnSpc>
                  <a:spcPct val="100000"/>
                </a:lnSpc>
                <a:spcBef>
                  <a:spcPct val="0"/>
                </a:spcBef>
                <a:spcAft>
                  <a:spcPct val="0"/>
                </a:spcAft>
                <a:buFontTx/>
                <a:buNone/>
              </a:pPr>
              <a:t>54</a:t>
            </a:fld>
            <a:endParaRPr lang="en-US" altLang="en-US" sz="1200">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1"/>
            <a:ext cx="7772400" cy="2003425"/>
          </a:xfrm>
        </p:spPr>
        <p:txBody>
          <a:bodyPr rtlCol="0">
            <a:normAutofit fontScale="90000"/>
          </a:bodyPr>
          <a:lstStyle/>
          <a:p>
            <a:pPr eaLnBrk="1" fontAlgn="auto" hangingPunct="1">
              <a:spcAft>
                <a:spcPts val="0"/>
              </a:spcAft>
              <a:defRPr/>
            </a:pPr>
            <a:r>
              <a:rPr lang="en-US" sz="4000" b="1" dirty="0">
                <a:latin typeface="Arial" panose="020B0604020202020204" pitchFamily="34" charset="0"/>
                <a:cs typeface="Arial" panose="020B0604020202020204" pitchFamily="34" charset="0"/>
              </a:rPr>
              <a:t>FEATURE 4</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Altered Level of Consciousness</a:t>
            </a:r>
            <a:br>
              <a:rPr lang="en-US" dirty="0"/>
            </a:br>
            <a:endParaRPr lang="en-US" dirty="0"/>
          </a:p>
        </p:txBody>
      </p:sp>
      <p:sp>
        <p:nvSpPr>
          <p:cNvPr id="3" name="Subtitle 2"/>
          <p:cNvSpPr>
            <a:spLocks noGrp="1"/>
          </p:cNvSpPr>
          <p:nvPr>
            <p:ph type="subTitle" idx="1"/>
          </p:nvPr>
        </p:nvSpPr>
        <p:spPr>
          <a:xfrm>
            <a:off x="3048000" y="2011363"/>
            <a:ext cx="6400800" cy="4527550"/>
          </a:xfrm>
        </p:spPr>
        <p:txBody>
          <a:bodyPr rtlCol="0">
            <a:normAutofit lnSpcReduction="10000"/>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11A.  Sleepy?</a:t>
            </a:r>
          </a:p>
          <a:p>
            <a:pPr eaLnBrk="1" fontAlgn="auto" hangingPunct="1">
              <a:spcAft>
                <a:spcPts val="0"/>
              </a:spcAft>
              <a:defRPr/>
            </a:pPr>
            <a:r>
              <a:rPr lang="en-US" sz="2800" dirty="0">
                <a:latin typeface="Arial" panose="020B0604020202020204" pitchFamily="34" charset="0"/>
                <a:cs typeface="Arial" panose="020B0604020202020204" pitchFamily="34" charset="0"/>
              </a:rPr>
              <a:t>Yes  </a:t>
            </a:r>
          </a:p>
          <a:p>
            <a:pPr eaLnBrk="1" fontAlgn="auto" hangingPunct="1">
              <a:spcAft>
                <a:spcPts val="0"/>
              </a:spcAft>
              <a:defRPr/>
            </a:pPr>
            <a:r>
              <a:rPr lang="en-US" sz="2800" dirty="0">
                <a:latin typeface="Arial" panose="020B0604020202020204" pitchFamily="34" charset="0"/>
                <a:cs typeface="Arial" panose="020B0604020202020204" pitchFamily="34" charset="0"/>
              </a:rPr>
              <a:t>No</a:t>
            </a:r>
          </a:p>
          <a:p>
            <a:pPr eaLnBrk="1" fontAlgn="auto" hangingPunct="1">
              <a:spcAft>
                <a:spcPts val="0"/>
              </a:spcAft>
              <a:defRPr/>
            </a:pPr>
            <a:r>
              <a:rPr lang="en-US" sz="2800" dirty="0">
                <a:latin typeface="Arial" panose="020B0604020202020204" pitchFamily="34" charset="0"/>
                <a:cs typeface="Arial" panose="020B0604020202020204" pitchFamily="34" charset="0"/>
              </a:rPr>
              <a:t>11B.  </a:t>
            </a:r>
            <a:r>
              <a:rPr lang="en-US" sz="2800" dirty="0" err="1">
                <a:latin typeface="Arial" panose="020B0604020202020204" pitchFamily="34" charset="0"/>
                <a:cs typeface="Arial" panose="020B0604020202020204" pitchFamily="34" charset="0"/>
              </a:rPr>
              <a:t>Stuporous</a:t>
            </a:r>
            <a:r>
              <a:rPr lang="en-US" sz="2800" dirty="0">
                <a:latin typeface="Arial" panose="020B0604020202020204" pitchFamily="34" charset="0"/>
                <a:cs typeface="Arial" panose="020B0604020202020204" pitchFamily="34" charset="0"/>
              </a:rPr>
              <a:t>/Comatose?</a:t>
            </a:r>
          </a:p>
          <a:p>
            <a:pPr eaLnBrk="1" fontAlgn="auto" hangingPunct="1">
              <a:spcAft>
                <a:spcPts val="0"/>
              </a:spcAft>
              <a:defRPr/>
            </a:pPr>
            <a:r>
              <a:rPr lang="en-US" sz="2800" dirty="0">
                <a:latin typeface="Arial" panose="020B0604020202020204" pitchFamily="34" charset="0"/>
                <a:cs typeface="Arial" panose="020B0604020202020204" pitchFamily="34" charset="0"/>
              </a:rPr>
              <a:t>Yes  </a:t>
            </a:r>
          </a:p>
          <a:p>
            <a:pPr eaLnBrk="1" fontAlgn="auto" hangingPunct="1">
              <a:spcAft>
                <a:spcPts val="0"/>
              </a:spcAft>
              <a:defRPr/>
            </a:pPr>
            <a:r>
              <a:rPr lang="en-US" sz="2800" dirty="0">
                <a:latin typeface="Arial" panose="020B0604020202020204" pitchFamily="34" charset="0"/>
                <a:cs typeface="Arial" panose="020B0604020202020204" pitchFamily="34" charset="0"/>
              </a:rPr>
              <a:t>No</a:t>
            </a:r>
          </a:p>
          <a:p>
            <a:pPr marL="514350" indent="-514350" eaLnBrk="1" fontAlgn="auto" hangingPunct="1">
              <a:spcAft>
                <a:spcPts val="0"/>
              </a:spcAft>
              <a:buFont typeface="Arial" panose="020B0604020202020204" pitchFamily="34" charset="0"/>
              <a:buAutoNum type="arabicPeriod" startAt="12"/>
              <a:defRPr/>
            </a:pPr>
            <a:r>
              <a:rPr lang="en-US" sz="2800" dirty="0">
                <a:latin typeface="Arial" panose="020B0604020202020204" pitchFamily="34" charset="0"/>
                <a:cs typeface="Arial" panose="020B0604020202020204" pitchFamily="34" charset="0"/>
              </a:rPr>
              <a:t>Vigilant?</a:t>
            </a:r>
          </a:p>
          <a:p>
            <a:pPr eaLnBrk="1" fontAlgn="auto" hangingPunct="1">
              <a:spcAft>
                <a:spcPts val="0"/>
              </a:spcAft>
              <a:defRPr/>
            </a:pPr>
            <a:r>
              <a:rPr lang="en-US" sz="2800" dirty="0">
                <a:latin typeface="Arial" panose="020B0604020202020204" pitchFamily="34" charset="0"/>
                <a:cs typeface="Arial" panose="020B0604020202020204" pitchFamily="34" charset="0"/>
              </a:rPr>
              <a:t>Yes  </a:t>
            </a:r>
          </a:p>
          <a:p>
            <a:pPr eaLnBrk="1" fontAlgn="auto" hangingPunct="1">
              <a:spcAft>
                <a:spcPts val="0"/>
              </a:spcAft>
              <a:defRPr/>
            </a:pPr>
            <a:r>
              <a:rPr lang="en-US" sz="2800" dirty="0">
                <a:latin typeface="Arial" panose="020B0604020202020204" pitchFamily="34" charset="0"/>
                <a:cs typeface="Arial" panose="020B0604020202020204" pitchFamily="34" charset="0"/>
              </a:rPr>
              <a:t>No</a:t>
            </a:r>
          </a:p>
          <a:p>
            <a:pPr eaLnBrk="1" fontAlgn="auto" hangingPunct="1">
              <a:spcAft>
                <a:spcPts val="0"/>
              </a:spcAft>
              <a:defRPr/>
            </a:pPr>
            <a:endParaRPr lang="en-US" dirty="0"/>
          </a:p>
        </p:txBody>
      </p:sp>
      <p:sp>
        <p:nvSpPr>
          <p:cNvPr id="716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ECC4DED-2D8E-4F62-8996-0423EE3B9255}" type="slidenum">
              <a:rPr lang="en-US" altLang="en-US" sz="1200"/>
              <a:pPr fontAlgn="base">
                <a:lnSpc>
                  <a:spcPct val="100000"/>
                </a:lnSpc>
                <a:spcBef>
                  <a:spcPct val="0"/>
                </a:spcBef>
                <a:spcAft>
                  <a:spcPct val="0"/>
                </a:spcAft>
                <a:buFontTx/>
                <a:buNone/>
              </a:pPr>
              <a:t>55</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5" end="5"/>
                                            </p:txEl>
                                          </p:spTgt>
                                        </p:tgtEl>
                                        <p:attrNameLst>
                                          <p:attrName>style.textDecorationUnderline</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iterate type="lt">
                                    <p:tmPct val="0"/>
                                  </p:iterate>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iterate type="lt">
                                    <p:tmPct val="0"/>
                                  </p:iterate>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mph" presetSubtype="0" fill="hold" nodeType="clickEffect">
                                  <p:stCondLst>
                                    <p:cond delay="0"/>
                                  </p:stCondLst>
                                  <p:iterate type="lt">
                                    <p:tmPct val="4000"/>
                                  </p:iterate>
                                  <p:childTnLst>
                                    <p:set>
                                      <p:cBhvr override="childStyle">
                                        <p:cTn id="56"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en-US" altLang="en-US" sz="3600" b="1">
                <a:latin typeface="Arial" panose="020B0604020202020204" pitchFamily="34" charset="0"/>
                <a:cs typeface="Arial" panose="020B0604020202020204" pitchFamily="34" charset="0"/>
              </a:rPr>
              <a:t>FEATURE 3</a:t>
            </a:r>
            <a:br>
              <a:rPr lang="en-US" altLang="en-US" sz="3600" b="1">
                <a:latin typeface="Arial" panose="020B0604020202020204" pitchFamily="34" charset="0"/>
                <a:cs typeface="Arial" panose="020B0604020202020204" pitchFamily="34" charset="0"/>
              </a:rPr>
            </a:br>
            <a:r>
              <a:rPr lang="en-US" altLang="en-US" sz="3600" b="1">
                <a:latin typeface="Arial" panose="020B0604020202020204" pitchFamily="34" charset="0"/>
                <a:cs typeface="Arial" panose="020B0604020202020204" pitchFamily="34" charset="0"/>
              </a:rPr>
              <a:t>Disorganized Thinking</a:t>
            </a:r>
          </a:p>
        </p:txBody>
      </p:sp>
      <p:sp>
        <p:nvSpPr>
          <p:cNvPr id="3" name="Content Placeholder 2"/>
          <p:cNvSpPr>
            <a:spLocks noGrp="1"/>
          </p:cNvSpPr>
          <p:nvPr>
            <p:ph idx="1"/>
          </p:nvPr>
        </p:nvSpPr>
        <p:spPr>
          <a:xfrm>
            <a:off x="2133600" y="2057401"/>
            <a:ext cx="8229600" cy="4525963"/>
          </a:xfrm>
        </p:spPr>
        <p:txBody>
          <a:bodyPr rtlCol="0">
            <a:normAutofit lnSpcReduction="10000"/>
          </a:bodyPr>
          <a:lstStyle/>
          <a:p>
            <a:pPr marL="514350" indent="-514350" algn="ctr" eaLnBrk="1" fontAlgn="auto" hangingPunct="1">
              <a:spcAft>
                <a:spcPts val="0"/>
              </a:spcAft>
              <a:buFont typeface="Arial" panose="020B0604020202020204" pitchFamily="34" charset="0"/>
              <a:buAutoNum type="arabicPeriod" startAt="13"/>
              <a:defRPr/>
            </a:pPr>
            <a:r>
              <a:rPr lang="en-US" dirty="0">
                <a:latin typeface="Arial" panose="020B0604020202020204" pitchFamily="34" charset="0"/>
                <a:cs typeface="Arial" panose="020B0604020202020204" pitchFamily="34" charset="0"/>
              </a:rPr>
              <a:t>Flow of ideas unclear or illogical?</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4"/>
              <a:defRPr/>
            </a:pPr>
            <a:r>
              <a:rPr lang="en-US" dirty="0">
                <a:latin typeface="Arial" panose="020B0604020202020204" pitchFamily="34" charset="0"/>
                <a:cs typeface="Arial" panose="020B0604020202020204" pitchFamily="34" charset="0"/>
              </a:rPr>
              <a:t>Conversation rambling?</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5"/>
              <a:defRPr/>
            </a:pPr>
            <a:r>
              <a:rPr lang="en-US" dirty="0">
                <a:latin typeface="Arial" panose="020B0604020202020204" pitchFamily="34" charset="0"/>
                <a:cs typeface="Arial" panose="020B0604020202020204" pitchFamily="34" charset="0"/>
              </a:rPr>
              <a:t>Speech limited or sparse?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0" indent="0" eaLnBrk="1" fontAlgn="auto" hangingPunct="1">
              <a:spcAft>
                <a:spcPts val="0"/>
              </a:spcAft>
              <a:buNone/>
              <a:defRPr/>
            </a:pPr>
            <a:endParaRPr lang="en-US" dirty="0"/>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31107A6-032B-4BFF-8209-0B7D24F75AD2}" type="slidenum">
              <a:rPr lang="en-US" altLang="en-US" sz="1200"/>
              <a:pPr fontAlgn="base">
                <a:lnSpc>
                  <a:spcPct val="100000"/>
                </a:lnSpc>
                <a:spcBef>
                  <a:spcPct val="0"/>
                </a:spcBef>
                <a:spcAft>
                  <a:spcPct val="0"/>
                </a:spcAft>
                <a:buFontTx/>
                <a:buNone/>
              </a:pPr>
              <a:t>56</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1" end="1"/>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5" end="5"/>
                                            </p:txEl>
                                          </p:spTgt>
                                        </p:tgtEl>
                                        <p:attrNameLst>
                                          <p:attrName>style.textDecorationUnderline</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iterate type="lt">
                                    <p:tmPct val="0"/>
                                  </p:iterate>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mph" presetSubtype="0" fill="hold" nodeType="clickEffect">
                                  <p:stCondLst>
                                    <p:cond delay="0"/>
                                  </p:stCondLst>
                                  <p:iterate type="lt">
                                    <p:tmPct val="4000"/>
                                  </p:iterate>
                                  <p:childTnLst>
                                    <p:set>
                                      <p:cBhvr override="childStyle">
                                        <p:cTn id="5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981200" y="533400"/>
            <a:ext cx="8229600" cy="1143000"/>
          </a:xfrm>
        </p:spPr>
        <p:txBody>
          <a:bodyPr/>
          <a:lstStyle/>
          <a:p>
            <a:pPr algn="ctr" eaLnBrk="1" hangingPunct="1"/>
            <a:r>
              <a:rPr lang="en-US" altLang="en-US" b="1">
                <a:latin typeface="Arial" panose="020B0604020202020204" pitchFamily="34" charset="0"/>
                <a:cs typeface="Arial" panose="020B0604020202020204" pitchFamily="34" charset="0"/>
              </a:rPr>
              <a:t>FEATURE 2: Inattention</a:t>
            </a:r>
          </a:p>
        </p:txBody>
      </p:sp>
      <p:sp>
        <p:nvSpPr>
          <p:cNvPr id="3" name="Content Placeholder 2"/>
          <p:cNvSpPr>
            <a:spLocks noGrp="1"/>
          </p:cNvSpPr>
          <p:nvPr>
            <p:ph idx="1"/>
          </p:nvPr>
        </p:nvSpPr>
        <p:spPr>
          <a:xfrm>
            <a:off x="1981200" y="2362201"/>
            <a:ext cx="8229600" cy="3763963"/>
          </a:xfrm>
        </p:spPr>
        <p:txBody>
          <a:bodyPr rtlCol="0">
            <a:normAutofit/>
          </a:bodyPr>
          <a:lstStyle/>
          <a:p>
            <a:pPr marL="514350" indent="-514350" algn="ctr" eaLnBrk="1" fontAlgn="auto" hangingPunct="1">
              <a:spcAft>
                <a:spcPts val="0"/>
              </a:spcAft>
              <a:buFont typeface="Arial" panose="020B0604020202020204" pitchFamily="34" charset="0"/>
              <a:buAutoNum type="arabicPeriod" startAt="16"/>
              <a:defRPr/>
            </a:pPr>
            <a:r>
              <a:rPr lang="en-US" dirty="0">
                <a:latin typeface="Arial" panose="020B0604020202020204" pitchFamily="34" charset="0"/>
                <a:cs typeface="Arial" panose="020B0604020202020204" pitchFamily="34" charset="0"/>
              </a:rPr>
              <a:t>Trouble keeping track?</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7"/>
              <a:defRPr/>
            </a:pPr>
            <a:r>
              <a:rPr lang="en-US" dirty="0">
                <a:latin typeface="Arial" panose="020B0604020202020204" pitchFamily="34" charset="0"/>
                <a:cs typeface="Arial" panose="020B0604020202020204" pitchFamily="34" charset="0"/>
              </a:rPr>
              <a:t>Inappropriately distracted?</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BCDC26F-2C54-40CC-A8F6-BE46184AA9C4}" type="slidenum">
              <a:rPr lang="en-US" altLang="en-US" sz="1200"/>
              <a:pPr fontAlgn="base">
                <a:lnSpc>
                  <a:spcPct val="100000"/>
                </a:lnSpc>
                <a:spcBef>
                  <a:spcPct val="0"/>
                </a:spcBef>
                <a:spcAft>
                  <a:spcPct val="0"/>
                </a:spcAft>
                <a:buFontTx/>
                <a:buNone/>
              </a:pPr>
              <a:t>57</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iterate type="lt">
                                    <p:tmPct val="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981200" y="431800"/>
            <a:ext cx="8229600" cy="1143000"/>
          </a:xfrm>
        </p:spPr>
        <p:txBody>
          <a:bodyPr/>
          <a:lstStyle/>
          <a:p>
            <a:pPr algn="ctr" eaLnBrk="1" hangingPunct="1"/>
            <a:r>
              <a:rPr lang="en-US" altLang="en-US" b="1">
                <a:latin typeface="Arial" panose="020B0604020202020204" pitchFamily="34" charset="0"/>
                <a:cs typeface="Arial" panose="020B0604020202020204" pitchFamily="34" charset="0"/>
              </a:rPr>
              <a:t>FEATURE 1: Fluctuation</a:t>
            </a:r>
          </a:p>
        </p:txBody>
      </p:sp>
      <p:sp>
        <p:nvSpPr>
          <p:cNvPr id="3" name="Content Placeholder 2"/>
          <p:cNvSpPr>
            <a:spLocks noGrp="1"/>
          </p:cNvSpPr>
          <p:nvPr>
            <p:ph idx="1"/>
          </p:nvPr>
        </p:nvSpPr>
        <p:spPr>
          <a:xfrm>
            <a:off x="1981200" y="2058988"/>
            <a:ext cx="8229600" cy="4297362"/>
          </a:xfrm>
        </p:spPr>
        <p:txBody>
          <a:bodyPr rtlCol="0">
            <a:normAutofit lnSpcReduction="10000"/>
          </a:bodyPr>
          <a:lstStyle/>
          <a:p>
            <a:pPr marL="514350" indent="-514350" algn="ctr" eaLnBrk="1" fontAlgn="auto" hangingPunct="1">
              <a:spcAft>
                <a:spcPts val="0"/>
              </a:spcAft>
              <a:buFont typeface="Arial" panose="020B0604020202020204" pitchFamily="34" charset="0"/>
              <a:buAutoNum type="arabicPeriod" startAt="18"/>
              <a:defRPr/>
            </a:pPr>
            <a:r>
              <a:rPr lang="en-US" dirty="0">
                <a:latin typeface="Arial" panose="020B0604020202020204" pitchFamily="34" charset="0"/>
                <a:cs typeface="Arial" panose="020B0604020202020204" pitchFamily="34" charset="0"/>
              </a:rPr>
              <a:t>Level of consciousness fluctuate?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19"/>
              <a:defRPr/>
            </a:pPr>
            <a:r>
              <a:rPr lang="en-US" dirty="0">
                <a:latin typeface="Arial" panose="020B0604020202020204" pitchFamily="34" charset="0"/>
                <a:cs typeface="Arial" panose="020B0604020202020204" pitchFamily="34" charset="0"/>
              </a:rPr>
              <a:t>Level of attention fluctuate?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a:p>
            <a:pPr marL="514350" indent="-514350" algn="ctr" eaLnBrk="1" fontAlgn="auto" hangingPunct="1">
              <a:spcAft>
                <a:spcPts val="0"/>
              </a:spcAft>
              <a:buFont typeface="Arial" panose="020B0604020202020204" pitchFamily="34" charset="0"/>
              <a:buAutoNum type="arabicPeriod" startAt="20"/>
              <a:defRPr/>
            </a:pPr>
            <a:r>
              <a:rPr lang="en-US" dirty="0">
                <a:latin typeface="Arial" panose="020B0604020202020204" pitchFamily="34" charset="0"/>
                <a:cs typeface="Arial" panose="020B0604020202020204" pitchFamily="34" charset="0"/>
              </a:rPr>
              <a:t>Speech/thinking fluctuate?</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No</a:t>
            </a: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802BA0EA-7A0D-438B-A7F0-9400FC1FC5C7}" type="slidenum">
              <a:rPr lang="en-US" altLang="en-US" sz="1200"/>
              <a:pPr fontAlgn="base">
                <a:lnSpc>
                  <a:spcPct val="100000"/>
                </a:lnSpc>
                <a:spcBef>
                  <a:spcPct val="0"/>
                </a:spcBef>
                <a:spcAft>
                  <a:spcPct val="0"/>
                </a:spcAft>
                <a:buFontTx/>
                <a:buNone/>
              </a:pPr>
              <a:t>58</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iterate type="lt">
                                    <p:tmPct val="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
                                            <p:txEl>
                                              <p:pRg st="4" end="4"/>
                                            </p:txEl>
                                          </p:spTgt>
                                        </p:tgtEl>
                                        <p:attrNameLst>
                                          <p:attrName>style.textDecorationUnderline</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iterate type="lt">
                                    <p:tmPct val="0"/>
                                  </p:iterate>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mph" presetSubtype="0" fill="hold" nodeType="clickEffect">
                                  <p:stCondLst>
                                    <p:cond delay="0"/>
                                  </p:stCondLst>
                                  <p:iterate type="lt">
                                    <p:tmPct val="4000"/>
                                  </p:iterate>
                                  <p:childTnLst>
                                    <p:set>
                                      <p:cBhvr override="childStyle">
                                        <p:cTn id="56"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CAM Summary</a:t>
            </a:r>
          </a:p>
        </p:txBody>
      </p:sp>
      <p:sp>
        <p:nvSpPr>
          <p:cNvPr id="3" name="Content Placeholder 2"/>
          <p:cNvSpPr>
            <a:spLocks noGrp="1"/>
          </p:cNvSpPr>
          <p:nvPr>
            <p:ph idx="1"/>
          </p:nvPr>
        </p:nvSpPr>
        <p:spPr>
          <a:xfrm>
            <a:off x="1981200" y="1600200"/>
            <a:ext cx="8229600" cy="4876800"/>
          </a:xfrm>
        </p:spPr>
        <p:txBody>
          <a:bodyPr rtlCol="0">
            <a:normAutofit fontScale="92500" lnSpcReduction="10000"/>
          </a:bodyPr>
          <a:lstStyle/>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1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2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3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Feature 4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a:p>
            <a:pPr marL="0" indent="0" algn="ctr"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Delirium Present?</a:t>
            </a:r>
          </a:p>
          <a:p>
            <a:pPr marL="0" indent="0" algn="ctr" eaLnBrk="1" fontAlgn="auto" hangingPunct="1">
              <a:spcAft>
                <a:spcPts val="0"/>
              </a:spcAft>
              <a:buNone/>
              <a:defRPr/>
            </a:pPr>
            <a:r>
              <a:rPr lang="en-US" dirty="0">
                <a:latin typeface="Arial" panose="020B0604020202020204" pitchFamily="34" charset="0"/>
                <a:cs typeface="Arial" panose="020B0604020202020204" pitchFamily="34" charset="0"/>
              </a:rPr>
              <a:t>YES</a:t>
            </a:r>
          </a:p>
        </p:txBody>
      </p:sp>
      <p:sp>
        <p:nvSpPr>
          <p:cNvPr id="757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BA8270B-1F0E-4554-8EFE-1A648FBC4F41}" type="slidenum">
              <a:rPr lang="en-US" altLang="en-US" sz="1200"/>
              <a:pPr fontAlgn="base">
                <a:lnSpc>
                  <a:spcPct val="100000"/>
                </a:lnSpc>
                <a:spcBef>
                  <a:spcPct val="0"/>
                </a:spcBef>
                <a:spcAft>
                  <a:spcPct val="0"/>
                </a:spcAft>
                <a:buFontTx/>
                <a:buNone/>
              </a:pPr>
              <a:t>59</a:t>
            </a:fld>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10" end="10"/>
                                            </p:txEl>
                                          </p:spTgt>
                                        </p:tgtEl>
                                        <p:attrNameLst>
                                          <p:attrName>ppt_x</p:attrName>
                                          <p:attrName>ppt_y</p:attrName>
                                        </p:attrNameLst>
                                      </p:cBhvr>
                                    </p:animMotion>
                                    <p:animRot by="1500000">
                                      <p:cBhvr>
                                        <p:cTn id="42" dur="125" fill="hold">
                                          <p:stCondLst>
                                            <p:cond delay="0"/>
                                          </p:stCondLst>
                                        </p:cTn>
                                        <p:tgtEl>
                                          <p:spTgt spid="3">
                                            <p:txEl>
                                              <p:pRg st="10" end="10"/>
                                            </p:txEl>
                                          </p:spTgt>
                                        </p:tgtEl>
                                        <p:attrNameLst>
                                          <p:attrName>r</p:attrName>
                                        </p:attrNameLst>
                                      </p:cBhvr>
                                    </p:animRot>
                                    <p:animRot by="-1500000">
                                      <p:cBhvr>
                                        <p:cTn id="43" dur="125" fill="hold">
                                          <p:stCondLst>
                                            <p:cond delay="125"/>
                                          </p:stCondLst>
                                        </p:cTn>
                                        <p:tgtEl>
                                          <p:spTgt spid="3">
                                            <p:txEl>
                                              <p:pRg st="10" end="10"/>
                                            </p:txEl>
                                          </p:spTgt>
                                        </p:tgtEl>
                                        <p:attrNameLst>
                                          <p:attrName>r</p:attrName>
                                        </p:attrNameLst>
                                      </p:cBhvr>
                                    </p:animRot>
                                    <p:animRot by="-1500000">
                                      <p:cBhvr>
                                        <p:cTn id="44" dur="125" fill="hold">
                                          <p:stCondLst>
                                            <p:cond delay="250"/>
                                          </p:stCondLst>
                                        </p:cTn>
                                        <p:tgtEl>
                                          <p:spTgt spid="3">
                                            <p:txEl>
                                              <p:pRg st="10" end="10"/>
                                            </p:txEl>
                                          </p:spTgt>
                                        </p:tgtEl>
                                        <p:attrNameLst>
                                          <p:attrName>r</p:attrName>
                                        </p:attrNameLst>
                                      </p:cBhvr>
                                    </p:animRot>
                                    <p:animRot by="1500000">
                                      <p:cBhvr>
                                        <p:cTn id="45" dur="125" fill="hold">
                                          <p:stCondLst>
                                            <p:cond delay="375"/>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Confusion Assessment Method (CAM)</a:t>
            </a:r>
          </a:p>
        </p:txBody>
      </p:sp>
      <p:sp>
        <p:nvSpPr>
          <p:cNvPr id="3" name="Content Placeholder 2"/>
          <p:cNvSpPr>
            <a:spLocks noGrp="1"/>
          </p:cNvSpPr>
          <p:nvPr>
            <p:ph idx="1"/>
          </p:nvPr>
        </p:nvSpPr>
        <p:spPr>
          <a:xfrm>
            <a:off x="1981200" y="2286000"/>
            <a:ext cx="8382000" cy="3962400"/>
          </a:xfrm>
        </p:spPr>
        <p:txBody>
          <a:bodyPr rtlCol="0">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Most widely used tool to assess delirium</a:t>
            </a:r>
          </a:p>
          <a:p>
            <a:pPr lvl="1" eaLnBrk="1" fontAlgn="auto" hangingPunct="1">
              <a:spcAft>
                <a:spcPts val="0"/>
              </a:spcAft>
              <a:defRPr/>
            </a:pPr>
            <a:r>
              <a:rPr lang="en-US" dirty="0">
                <a:latin typeface="Arial" panose="020B0604020202020204" pitchFamily="34" charset="0"/>
                <a:cs typeface="Arial" panose="020B0604020202020204" pitchFamily="34" charset="0"/>
              </a:rPr>
              <a:t>Used in &gt;4000 original studies to date</a:t>
            </a:r>
          </a:p>
          <a:p>
            <a:pPr lvl="1" eaLnBrk="1" fontAlgn="auto" hangingPunct="1">
              <a:spcAft>
                <a:spcPts val="0"/>
              </a:spcAft>
              <a:defRPr/>
            </a:pPr>
            <a:r>
              <a:rPr lang="en-US" dirty="0">
                <a:latin typeface="Arial" panose="020B0604020202020204" pitchFamily="34" charset="0"/>
                <a:cs typeface="Arial" panose="020B0604020202020204" pitchFamily="34" charset="0"/>
              </a:rPr>
              <a:t>Translated into 20 different languages</a:t>
            </a:r>
          </a:p>
          <a:p>
            <a:pPr lvl="1" eaLnBrk="1" fontAlgn="auto" hangingPunct="1">
              <a:spcAft>
                <a:spcPts val="0"/>
              </a:spcAft>
              <a:defRPr/>
            </a:pPr>
            <a:r>
              <a:rPr lang="en-US" dirty="0">
                <a:latin typeface="Arial" panose="020B0604020202020204" pitchFamily="34" charset="0"/>
                <a:cs typeface="Arial" panose="020B0604020202020204" pitchFamily="34" charset="0"/>
              </a:rPr>
              <a:t>In literature 10X more frequently than DSM</a:t>
            </a:r>
          </a:p>
          <a:p>
            <a:pPr lvl="1" eaLnBrk="1" fontAlgn="auto" hangingPunct="1">
              <a:spcAft>
                <a:spcPts val="0"/>
              </a:spcAft>
              <a:defRPr/>
            </a:pPr>
            <a:r>
              <a:rPr lang="en-US" dirty="0">
                <a:latin typeface="Arial" panose="020B0604020202020204" pitchFamily="34" charset="0"/>
                <a:cs typeface="Arial" panose="020B0604020202020204" pitchFamily="34" charset="0"/>
              </a:rPr>
              <a:t>Recommended by 2010 JAMA Review</a:t>
            </a:r>
          </a:p>
          <a:p>
            <a:pPr marL="0" indent="0" eaLnBrk="1" fontAlgn="auto" hangingPunct="1">
              <a:spcAft>
                <a:spcPts val="0"/>
              </a:spcAft>
              <a:buNone/>
              <a:defRPr/>
            </a:pPr>
            <a:r>
              <a:rPr lang="en-US" dirty="0"/>
              <a:t> </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9B55F10-022A-4AEA-92C5-F74D6F96A1E2}" type="slidenum">
              <a:rPr lang="en-US" altLang="en-US" sz="1200"/>
              <a:pPr fontAlgn="base">
                <a:lnSpc>
                  <a:spcPct val="100000"/>
                </a:lnSpc>
                <a:spcBef>
                  <a:spcPct val="0"/>
                </a:spcBef>
                <a:spcAft>
                  <a:spcPct val="0"/>
                </a:spcAft>
                <a:buFontTx/>
                <a:buNone/>
              </a:pPr>
              <a:t>6</a:t>
            </a:fld>
            <a:endParaRPr lang="en-US" altLang="en-US" sz="1200"/>
          </a:p>
        </p:txBody>
      </p:sp>
      <p:sp>
        <p:nvSpPr>
          <p:cNvPr id="11269" name="TextBox 4"/>
          <p:cNvSpPr txBox="1">
            <a:spLocks noChangeArrowheads="1"/>
          </p:cNvSpPr>
          <p:nvPr/>
        </p:nvSpPr>
        <p:spPr bwMode="auto">
          <a:xfrm>
            <a:off x="2133601" y="5257801"/>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Arial" panose="020B0604020202020204" pitchFamily="34" charset="0"/>
              </a:rPr>
              <a:t>Wong et. al., JAMA, 2010</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pPr algn="ctr"/>
            <a:r>
              <a:rPr lang="en-US" altLang="en-US" b="1">
                <a:latin typeface="Arial" panose="020B0604020202020204" pitchFamily="34" charset="0"/>
                <a:cs typeface="Arial" panose="020B0604020202020204" pitchFamily="34" charset="0"/>
              </a:rPr>
              <a:t>Questions?</a:t>
            </a:r>
          </a:p>
        </p:txBody>
      </p:sp>
      <p:sp>
        <p:nvSpPr>
          <p:cNvPr id="76803" name="Content Placeholder 6"/>
          <p:cNvSpPr>
            <a:spLocks noGrp="1"/>
          </p:cNvSpPr>
          <p:nvPr>
            <p:ph idx="1"/>
          </p:nvPr>
        </p:nvSpPr>
        <p:spPr/>
        <p:txBody>
          <a:bodyPr/>
          <a:lstStyle/>
          <a:p>
            <a:endParaRPr lang="en-US" altLang="en-US"/>
          </a:p>
        </p:txBody>
      </p:sp>
      <p:pic>
        <p:nvPicPr>
          <p:cNvPr id="76804" name="Picture 3" descr="C:\Users\emarcant\AppData\Local\Microsoft\Windows\Temporary Internet Files\Content.IE5\3VQM8ACS\MC9000548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00200"/>
            <a:ext cx="6172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85706F69-7326-4F55-8FB9-CDC08D212764}" type="slidenum">
              <a:rPr lang="en-US" altLang="en-US" sz="1400"/>
              <a:pPr algn="r" eaLnBrk="1" hangingPunct="1">
                <a:lnSpc>
                  <a:spcPct val="100000"/>
                </a:lnSpc>
                <a:spcBef>
                  <a:spcPct val="0"/>
                </a:spcBef>
                <a:buFontTx/>
                <a:buNone/>
              </a:pPr>
              <a:t>7</a:t>
            </a:fld>
            <a:endParaRPr lang="en-US" altLang="en-US" sz="1400"/>
          </a:p>
        </p:txBody>
      </p:sp>
      <p:sp>
        <p:nvSpPr>
          <p:cNvPr id="2" name="Slide Number Placeholder 1"/>
          <p:cNvSpPr>
            <a:spLocks noGrp="1"/>
          </p:cNvSpPr>
          <p:nvPr>
            <p:ph type="sldNum" sz="quarter" idx="12"/>
          </p:nvPr>
        </p:nvSpPr>
        <p:spPr/>
        <p:txBody>
          <a:bodyPr/>
          <a:lstStyle/>
          <a:p>
            <a:pPr>
              <a:defRPr/>
            </a:pPr>
            <a:endParaRPr lang="en-US" altLang="en-US" dirty="0"/>
          </a:p>
        </p:txBody>
      </p:sp>
      <p:sp>
        <p:nvSpPr>
          <p:cNvPr id="12291" name="Rectangle 2"/>
          <p:cNvSpPr>
            <a:spLocks noGrp="1" noChangeArrowheads="1"/>
          </p:cNvSpPr>
          <p:nvPr>
            <p:ph type="title" idx="4294967295"/>
          </p:nvPr>
        </p:nvSpPr>
        <p:spPr>
          <a:xfrm>
            <a:off x="1219200" y="238920"/>
            <a:ext cx="8229600" cy="1143000"/>
          </a:xfrm>
        </p:spPr>
        <p:txBody>
          <a:bodyPr/>
          <a:lstStyle/>
          <a:p>
            <a:pPr algn="ctr" eaLnBrk="1" hangingPunct="1"/>
            <a:r>
              <a:rPr lang="en-US" altLang="en-US" sz="4000" b="1" dirty="0">
                <a:latin typeface="Arial" panose="020B0604020202020204" pitchFamily="34" charset="0"/>
                <a:cs typeface="Arial" panose="020B0604020202020204" pitchFamily="34" charset="0"/>
              </a:rPr>
              <a:t>CAM Diagnostic Algorithm</a:t>
            </a:r>
          </a:p>
        </p:txBody>
      </p:sp>
      <p:sp>
        <p:nvSpPr>
          <p:cNvPr id="12292" name="Rectangle 3"/>
          <p:cNvSpPr>
            <a:spLocks noGrp="1" noChangeArrowheads="1"/>
          </p:cNvSpPr>
          <p:nvPr>
            <p:ph type="body" idx="4294967295"/>
          </p:nvPr>
        </p:nvSpPr>
        <p:spPr>
          <a:xfrm>
            <a:off x="2057400" y="1493045"/>
            <a:ext cx="6858000" cy="3352800"/>
          </a:xfrm>
          <a:ln>
            <a:solidFill>
              <a:schemeClr val="tx1"/>
            </a:solidFill>
            <a:miter lim="800000"/>
            <a:headEnd/>
            <a:tailEnd/>
          </a:ln>
        </p:spPr>
        <p:txBody>
          <a:bodyPr/>
          <a:lstStyle/>
          <a:p>
            <a:pPr eaLnBrk="1" hangingPunct="1">
              <a:spcAft>
                <a:spcPts val="600"/>
              </a:spcAft>
              <a:buNone/>
            </a:pPr>
            <a:r>
              <a:rPr lang="en-US" altLang="en-US" dirty="0"/>
              <a:t>	</a:t>
            </a:r>
            <a:r>
              <a:rPr lang="en-US" altLang="en-US" dirty="0">
                <a:latin typeface="Arial" panose="020B0604020202020204" pitchFamily="34" charset="0"/>
                <a:cs typeface="Arial" panose="020B0604020202020204" pitchFamily="34" charset="0"/>
              </a:rPr>
              <a:t>(1) Acute Change or Fluctuating Course</a:t>
            </a:r>
          </a:p>
          <a:p>
            <a:pPr lvl="4" eaLnBrk="1" hangingPunct="1">
              <a:spcBef>
                <a:spcPct val="0"/>
              </a:spcBef>
              <a:buFontTx/>
              <a:buNone/>
            </a:pPr>
            <a:r>
              <a:rPr lang="en-US" altLang="en-US" dirty="0">
                <a:latin typeface="Arial" panose="020B0604020202020204" pitchFamily="34" charset="0"/>
                <a:cs typeface="Arial" panose="020B0604020202020204" pitchFamily="34" charset="0"/>
              </a:rPr>
              <a:t>		-and-</a:t>
            </a:r>
          </a:p>
          <a:p>
            <a:pPr eaLnBrk="1" hangingPunct="1">
              <a:buFontTx/>
              <a:buNone/>
            </a:pPr>
            <a:r>
              <a:rPr lang="en-US" altLang="en-US" dirty="0">
                <a:latin typeface="Arial" panose="020B0604020202020204" pitchFamily="34" charset="0"/>
                <a:cs typeface="Arial" panose="020B0604020202020204" pitchFamily="34" charset="0"/>
              </a:rPr>
              <a:t>	(2) Inattention</a:t>
            </a:r>
          </a:p>
          <a:p>
            <a:pPr lvl="3" eaLnBrk="1" hangingPunct="1">
              <a:buFontTx/>
              <a:buNone/>
            </a:pPr>
            <a:r>
              <a:rPr lang="en-US" altLang="en-US" dirty="0">
                <a:latin typeface="Arial" panose="020B0604020202020204" pitchFamily="34" charset="0"/>
                <a:cs typeface="Arial" panose="020B0604020202020204" pitchFamily="34" charset="0"/>
              </a:rPr>
              <a:t>		        -and either-</a:t>
            </a:r>
          </a:p>
          <a:p>
            <a:pPr eaLnBrk="1" hangingPunct="1">
              <a:buFontTx/>
              <a:buNone/>
            </a:pPr>
            <a:r>
              <a:rPr lang="en-US" altLang="en-US" dirty="0">
                <a:latin typeface="Arial" panose="020B0604020202020204" pitchFamily="34" charset="0"/>
                <a:cs typeface="Arial" panose="020B0604020202020204" pitchFamily="34" charset="0"/>
              </a:rPr>
              <a:t>	(3) Disorganized Thinking</a:t>
            </a:r>
          </a:p>
          <a:p>
            <a:pPr lvl="2" eaLnBrk="1" hangingPunct="1">
              <a:buFontTx/>
              <a:buNone/>
            </a:pPr>
            <a:r>
              <a:rPr lang="en-US" altLang="en-US" dirty="0">
                <a:latin typeface="Arial" panose="020B0604020202020204" pitchFamily="34" charset="0"/>
                <a:cs typeface="Arial" panose="020B0604020202020204" pitchFamily="34" charset="0"/>
              </a:rPr>
              <a:t>			  -or-</a:t>
            </a:r>
          </a:p>
          <a:p>
            <a:pPr eaLnBrk="1" hangingPunct="1">
              <a:buFontTx/>
              <a:buNone/>
            </a:pPr>
            <a:r>
              <a:rPr lang="en-US" altLang="en-US" dirty="0">
                <a:latin typeface="Arial" panose="020B0604020202020204" pitchFamily="34" charset="0"/>
                <a:cs typeface="Arial" panose="020B0604020202020204" pitchFamily="34" charset="0"/>
              </a:rPr>
              <a:t>	(4) Altered Level of Consciousness</a:t>
            </a:r>
          </a:p>
          <a:p>
            <a:pPr eaLnBrk="1" hangingPunct="1">
              <a:buFontTx/>
              <a:buNone/>
            </a:pPr>
            <a:endParaRPr lang="en-US" altLang="en-US" dirty="0"/>
          </a:p>
          <a:p>
            <a:pPr eaLnBrk="1" hangingPunct="1">
              <a:buFontTx/>
              <a:buNone/>
            </a:pPr>
            <a:endParaRPr lang="en-US" altLang="en-US" dirty="0"/>
          </a:p>
        </p:txBody>
      </p:sp>
      <p:sp>
        <p:nvSpPr>
          <p:cNvPr id="12293" name="TextBox 4"/>
          <p:cNvSpPr txBox="1">
            <a:spLocks noChangeArrowheads="1"/>
          </p:cNvSpPr>
          <p:nvPr/>
        </p:nvSpPr>
        <p:spPr bwMode="auto">
          <a:xfrm>
            <a:off x="3048000" y="6096001"/>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FFFFFF"/>
                </a:solidFill>
              </a:rPr>
              <a:t>Ref:  Inouye SK, et. al.  Ann Intern Med. 1990, 113: 941-8</a:t>
            </a:r>
          </a:p>
          <a:p>
            <a:pPr eaLnBrk="1" hangingPunct="1">
              <a:lnSpc>
                <a:spcPct val="100000"/>
              </a:lnSpc>
              <a:spcBef>
                <a:spcPct val="0"/>
              </a:spcBef>
              <a:buFontTx/>
              <a:buNone/>
            </a:pPr>
            <a:endParaRPr lang="en-US" altLang="en-US" sz="1800"/>
          </a:p>
        </p:txBody>
      </p:sp>
      <p:sp>
        <p:nvSpPr>
          <p:cNvPr id="12294" name="TextBox 5"/>
          <p:cNvSpPr txBox="1">
            <a:spLocks noChangeArrowheads="1"/>
          </p:cNvSpPr>
          <p:nvPr/>
        </p:nvSpPr>
        <p:spPr bwMode="auto">
          <a:xfrm>
            <a:off x="2743200" y="5257801"/>
            <a:ext cx="655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latin typeface="Arial" panose="020B0604020202020204" pitchFamily="34" charset="0"/>
              </a:rPr>
              <a:t>Should be performed </a:t>
            </a:r>
            <a:r>
              <a:rPr lang="en-US" altLang="en-US" sz="2400" u="sng">
                <a:latin typeface="Arial" panose="020B0604020202020204" pitchFamily="34" charset="0"/>
              </a:rPr>
              <a:t>AFTER</a:t>
            </a:r>
            <a:r>
              <a:rPr lang="en-US" altLang="en-US" sz="2400">
                <a:latin typeface="Arial" panose="020B0604020202020204" pitchFamily="34" charset="0"/>
              </a:rPr>
              <a:t> cognitive testing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ctrTitle"/>
          </p:nvPr>
        </p:nvSpPr>
        <p:spPr>
          <a:xfrm>
            <a:off x="2362200" y="2667000"/>
            <a:ext cx="7772400" cy="2387600"/>
          </a:xfrm>
        </p:spPr>
        <p:txBody>
          <a:bodyPr>
            <a:normAutofit fontScale="90000"/>
          </a:bodyPr>
          <a:lstStyle/>
          <a:p>
            <a:pPr eaLnBrk="1" hangingPunct="1"/>
            <a:r>
              <a:rPr lang="en-US" altLang="en-US" b="1">
                <a:latin typeface="Arial" panose="020B0604020202020204" pitchFamily="34" charset="0"/>
                <a:cs typeface="Arial" panose="020B0604020202020204" pitchFamily="34" charset="0"/>
              </a:rPr>
              <a:t>Review:</a:t>
            </a:r>
            <a:br>
              <a:rPr lang="en-US" altLang="en-US" b="1">
                <a:latin typeface="Arial" panose="020B0604020202020204" pitchFamily="34" charset="0"/>
                <a:cs typeface="Arial" panose="020B0604020202020204" pitchFamily="34" charset="0"/>
              </a:rPr>
            </a:br>
            <a:r>
              <a:rPr lang="en-US" altLang="en-US" b="1">
                <a:latin typeface="Arial" panose="020B0604020202020204" pitchFamily="34" charset="0"/>
                <a:cs typeface="Arial" panose="020B0604020202020204" pitchFamily="34" charset="0"/>
              </a:rPr>
              <a:t> </a:t>
            </a:r>
            <a:br>
              <a:rPr lang="en-US" altLang="en-US" b="1">
                <a:latin typeface="Arial" panose="020B0604020202020204" pitchFamily="34" charset="0"/>
                <a:cs typeface="Arial" panose="020B0604020202020204" pitchFamily="34" charset="0"/>
              </a:rPr>
            </a:br>
            <a:r>
              <a:rPr lang="en-US" altLang="en-US" b="1">
                <a:latin typeface="Arial" panose="020B0604020202020204" pitchFamily="34" charset="0"/>
                <a:cs typeface="Arial" panose="020B0604020202020204" pitchFamily="34" charset="0"/>
              </a:rPr>
              <a:t>CAM Diagnostic Features</a:t>
            </a:r>
          </a:p>
        </p:txBody>
      </p:sp>
      <p:sp>
        <p:nvSpPr>
          <p:cNvPr id="14339" name="Subtitle 3"/>
          <p:cNvSpPr>
            <a:spLocks noGrp="1"/>
          </p:cNvSpPr>
          <p:nvPr>
            <p:ph type="subTitle" idx="1"/>
          </p:nvPr>
        </p:nvSpPr>
        <p:spPr>
          <a:xfrm>
            <a:off x="2819400" y="4724401"/>
            <a:ext cx="6858000" cy="1655763"/>
          </a:xfrm>
        </p:spPr>
        <p:txBody>
          <a:bodyPr/>
          <a:lstStyle/>
          <a:p>
            <a:pPr eaLnBrk="1" hangingPunct="1"/>
            <a:endParaRPr lang="en-US" altLang="en-US"/>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4D313F6-E0BF-4F0D-A982-F7FC064F4134}" type="slidenum">
              <a:rPr lang="en-US" altLang="en-US" sz="1200">
                <a:solidFill>
                  <a:srgbClr val="FFFFFF"/>
                </a:solidFill>
              </a:rPr>
              <a:pPr fontAlgn="base">
                <a:lnSpc>
                  <a:spcPct val="100000"/>
                </a:lnSpc>
                <a:spcBef>
                  <a:spcPct val="0"/>
                </a:spcBef>
                <a:spcAft>
                  <a:spcPct val="0"/>
                </a:spcAft>
                <a:buFontTx/>
                <a:buNone/>
              </a:pPr>
              <a:t>8</a:t>
            </a:fld>
            <a:endParaRPr lang="en-US" altLang="en-US"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altLang="en-US" b="1">
                <a:latin typeface="Arial" panose="020B0604020202020204" pitchFamily="34" charset="0"/>
                <a:cs typeface="Arial" panose="020B0604020202020204" pitchFamily="34" charset="0"/>
              </a:rPr>
              <a:t>CAM – Acute Change</a:t>
            </a:r>
          </a:p>
        </p:txBody>
      </p:sp>
      <p:sp>
        <p:nvSpPr>
          <p:cNvPr id="3" name="Content Placeholder 2"/>
          <p:cNvSpPr>
            <a:spLocks noGrp="1"/>
          </p:cNvSpPr>
          <p:nvPr>
            <p:ph idx="1"/>
          </p:nvPr>
        </p:nvSpPr>
        <p:spPr>
          <a:xfrm>
            <a:off x="1828800" y="1600201"/>
            <a:ext cx="8991600" cy="4371975"/>
          </a:xfrm>
        </p:spPr>
        <p:txBody>
          <a:bodyPr rtlCol="0">
            <a:normAutofit fontScale="92500"/>
          </a:bodyPr>
          <a:lstStyle/>
          <a:p>
            <a:pPr eaLnBrk="1" fontAlgn="auto" hangingPunct="1">
              <a:spcAft>
                <a:spcPts val="0"/>
              </a:spcAft>
              <a:buNone/>
              <a:defRPr/>
            </a:pPr>
            <a:r>
              <a:rPr lang="en-US" sz="3600" b="1" i="1" dirty="0">
                <a:latin typeface="Arial" panose="020B0604020202020204" pitchFamily="34" charset="0"/>
                <a:cs typeface="Arial" panose="020B0604020202020204" pitchFamily="34" charset="0"/>
              </a:rPr>
              <a:t>Is there evidence of an acute change in mental status from the patient’s baseline?</a:t>
            </a:r>
          </a:p>
          <a:p>
            <a:pPr eaLnBrk="1" fontAlgn="auto" hangingPunct="1">
              <a:spcAft>
                <a:spcPts val="0"/>
              </a:spcAft>
              <a:buNone/>
              <a:defRPr/>
            </a:pPr>
            <a:endParaRPr lang="en-US" sz="1600" b="1" i="1" dirty="0">
              <a:latin typeface="Arial" panose="020B0604020202020204" pitchFamily="34" charset="0"/>
              <a:cs typeface="Arial" panose="020B0604020202020204" pitchFamily="34" charset="0"/>
            </a:endParaRPr>
          </a:p>
          <a:p>
            <a:pPr eaLnBrk="1" fontAlgn="auto" hangingPunct="1">
              <a:spcAft>
                <a:spcPts val="0"/>
              </a:spcAft>
              <a:defRPr/>
            </a:pPr>
            <a:r>
              <a:rPr lang="en-US" dirty="0">
                <a:latin typeface="Arial" panose="020B0604020202020204" pitchFamily="34" charset="0"/>
                <a:cs typeface="Arial" panose="020B0604020202020204" pitchFamily="34" charset="0"/>
              </a:rPr>
              <a:t>Positive if the patient has demonstrated or reports a change in mental status</a:t>
            </a:r>
          </a:p>
          <a:p>
            <a:pPr eaLnBrk="1" fontAlgn="auto" hangingPunct="1">
              <a:spcAft>
                <a:spcPts val="0"/>
              </a:spcAft>
              <a:defRPr/>
            </a:pPr>
            <a:r>
              <a:rPr lang="en-US" dirty="0">
                <a:latin typeface="Arial" panose="020B0604020202020204" pitchFamily="34" charset="0"/>
                <a:cs typeface="Arial" panose="020B0604020202020204" pitchFamily="34" charset="0"/>
              </a:rPr>
              <a:t>Either new in onset or worsening in severity, usually over hours to days</a:t>
            </a:r>
          </a:p>
          <a:p>
            <a:pPr eaLnBrk="1" fontAlgn="auto" hangingPunct="1">
              <a:spcAft>
                <a:spcPts val="0"/>
              </a:spcAft>
              <a:defRPr/>
            </a:pPr>
            <a:r>
              <a:rPr lang="en-US" dirty="0">
                <a:latin typeface="Arial" panose="020B0604020202020204" pitchFamily="34" charset="0"/>
                <a:cs typeface="Arial" panose="020B0604020202020204" pitchFamily="34" charset="0"/>
              </a:rPr>
              <a:t>Evidence may come from the interview (patient self-report), medical record, nurse/MD, comments from family or visitors. </a:t>
            </a:r>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7546ACF6-EB97-40E6-8601-838CE792774D}" type="slidenum">
              <a:rPr lang="en-US" altLang="en-US" sz="1200">
                <a:solidFill>
                  <a:srgbClr val="898989"/>
                </a:solidFill>
              </a:rPr>
              <a:pPr fontAlgn="base">
                <a:lnSpc>
                  <a:spcPct val="100000"/>
                </a:lnSpc>
                <a:spcBef>
                  <a:spcPct val="0"/>
                </a:spcBef>
                <a:spcAft>
                  <a:spcPct val="0"/>
                </a:spcAft>
                <a:buFontTx/>
                <a:buNone/>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3627</TotalTime>
  <Words>3287</Words>
  <Application>Microsoft Office PowerPoint</Application>
  <PresentationFormat>Widescreen</PresentationFormat>
  <Paragraphs>503</Paragraphs>
  <Slides>60</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Calibri Light</vt:lpstr>
      <vt:lpstr>Franklin Gothic Book</vt:lpstr>
      <vt:lpstr>Times New Roman</vt:lpstr>
      <vt:lpstr>Office Theme</vt:lpstr>
      <vt:lpstr>Default Design</vt:lpstr>
      <vt:lpstr>Delirium Assessment Practicum: CAM, 3D-CAM, UB-CAM</vt:lpstr>
      <vt:lpstr>Outline</vt:lpstr>
      <vt:lpstr>Disclaimer</vt:lpstr>
      <vt:lpstr>DSM5 Delirium Definition</vt:lpstr>
      <vt:lpstr>Delirium Phenomenology</vt:lpstr>
      <vt:lpstr>Confusion Assessment Method (CAM)</vt:lpstr>
      <vt:lpstr>CAM Diagnostic Algorithm</vt:lpstr>
      <vt:lpstr>Review:   CAM Diagnostic Features</vt:lpstr>
      <vt:lpstr>CAM – Acute Change</vt:lpstr>
      <vt:lpstr>CAM – Fluctuating Course</vt:lpstr>
      <vt:lpstr>CAM - Inattention</vt:lpstr>
      <vt:lpstr>CAM – Disorganized Thinking</vt:lpstr>
      <vt:lpstr>CAM – Altered level of consciousness</vt:lpstr>
      <vt:lpstr>Additional CAM Features (Non-diagnostic) </vt:lpstr>
      <vt:lpstr>Is CAM delirium present?</vt:lpstr>
      <vt:lpstr>3D-CAM</vt:lpstr>
      <vt:lpstr>What is 3D-CAM?</vt:lpstr>
      <vt:lpstr>How was 3D-CAM created?</vt:lpstr>
      <vt:lpstr>Final Instrument</vt:lpstr>
      <vt:lpstr>Validation Study</vt:lpstr>
      <vt:lpstr>Delirium Ultra-brief Screens</vt:lpstr>
      <vt:lpstr>UB-CAM: Ultra-brief CAM</vt:lpstr>
      <vt:lpstr>PowerPoint Presentation</vt:lpstr>
      <vt:lpstr>Delirium Severity</vt:lpstr>
      <vt:lpstr>Use of 3D-CAM</vt:lpstr>
      <vt:lpstr>Administering the 3D-CAM</vt:lpstr>
      <vt:lpstr>General Guidelines</vt:lpstr>
      <vt:lpstr>3D-CAM: Item by Item</vt:lpstr>
      <vt:lpstr>3D-CAM Form</vt:lpstr>
      <vt:lpstr>Feature 3 Questions</vt:lpstr>
      <vt:lpstr>Feature 2 Questions</vt:lpstr>
      <vt:lpstr>Feature 1 Questions</vt:lpstr>
      <vt:lpstr>Feature 4 Observations</vt:lpstr>
      <vt:lpstr>Feature 3 Observations</vt:lpstr>
      <vt:lpstr>Feature 2 Observations</vt:lpstr>
      <vt:lpstr>Feature 1 Observations</vt:lpstr>
      <vt:lpstr>Feature 1 Optional Questions</vt:lpstr>
      <vt:lpstr>CAM Feature Quiz</vt:lpstr>
      <vt:lpstr>1.  You ask the respondent a question.  When she pauses to think about her answer, she closes her eyes and begins to snore. </vt:lpstr>
      <vt:lpstr>2.  You ask the respondent, “What is the year?” and he responds with, “Yes”.</vt:lpstr>
      <vt:lpstr>3.  The respondent startles easily at any sound or touch.  His eyes are wide open.</vt:lpstr>
      <vt:lpstr> 4.  As you begin the interview, the respondent’s eyes are fixed on the television.  You call the respondent’s name and touch her arm.  She looks at you momentarily, but does not acknowledge your presence.  You repeat a question several times without response.  Her eyes continue to be fixed on the TV.</vt:lpstr>
      <vt:lpstr>5.  During the interview, the respondent picks up her can of ginger ale and puts it in her flower arrangement.  When you inquire as to what she’s doing she remarks, “I’m trying to water the turkey plants!”</vt:lpstr>
      <vt:lpstr>6. You ask a family member to step out for a few minutes so that you can test the respondent’s memory and thinking. The family member says, “Oh good, she’s not herself today.”</vt:lpstr>
      <vt:lpstr>7. Respondent repeatedly falls asleep at the beginning of the interview.  Later on, she becomes wide awake and engages appropriately.</vt:lpstr>
      <vt:lpstr>Video Time!</vt:lpstr>
      <vt:lpstr>3D-CAM Training Videos</vt:lpstr>
      <vt:lpstr>PowerPoint Presentation</vt:lpstr>
      <vt:lpstr>FEATURE 4 Altered Level of Consciousness </vt:lpstr>
      <vt:lpstr>FEATURE 3 Disorganized Thinking</vt:lpstr>
      <vt:lpstr>FEATURE 2: Inattention</vt:lpstr>
      <vt:lpstr>FEATURE 1: Fluctuation</vt:lpstr>
      <vt:lpstr>CAM Summary</vt:lpstr>
      <vt:lpstr>PowerPoint Presentation</vt:lpstr>
      <vt:lpstr>FEATURE 4 Altered Level of Consciousness </vt:lpstr>
      <vt:lpstr>FEATURE 3 Disorganized Thinking</vt:lpstr>
      <vt:lpstr>FEATURE 2: Inattention</vt:lpstr>
      <vt:lpstr>FEATURE 1: Fluctuation</vt:lpstr>
      <vt:lpstr>CAM Summary</vt:lpstr>
      <vt:lpstr>Questions?</vt:lpstr>
    </vt:vector>
  </TitlesOfParts>
  <Company>HSL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Delirium:   State of the Field</dc:title>
  <dc:creator>Sharon</dc:creator>
  <cp:lastModifiedBy>Ruck, Kristen Marie</cp:lastModifiedBy>
  <cp:revision>349</cp:revision>
  <dcterms:created xsi:type="dcterms:W3CDTF">2013-12-05T14:27:01Z</dcterms:created>
  <dcterms:modified xsi:type="dcterms:W3CDTF">2022-11-05T19:20:36Z</dcterms:modified>
</cp:coreProperties>
</file>