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98" r:id="rId4"/>
    <p:sldId id="381" r:id="rId5"/>
    <p:sldId id="378" r:id="rId6"/>
    <p:sldId id="382" r:id="rId7"/>
    <p:sldId id="379" r:id="rId8"/>
    <p:sldId id="376" r:id="rId9"/>
    <p:sldId id="276" r:id="rId10"/>
    <p:sldId id="367" r:id="rId11"/>
    <p:sldId id="274" r:id="rId12"/>
    <p:sldId id="275" r:id="rId13"/>
    <p:sldId id="272" r:id="rId14"/>
    <p:sldId id="273" r:id="rId15"/>
    <p:sldId id="377" r:id="rId16"/>
    <p:sldId id="368" r:id="rId17"/>
    <p:sldId id="383" r:id="rId18"/>
    <p:sldId id="261" r:id="rId19"/>
    <p:sldId id="265" r:id="rId20"/>
    <p:sldId id="266" r:id="rId21"/>
    <p:sldId id="267" r:id="rId22"/>
    <p:sldId id="269" r:id="rId23"/>
    <p:sldId id="270" r:id="rId24"/>
    <p:sldId id="259" r:id="rId25"/>
    <p:sldId id="260" r:id="rId26"/>
    <p:sldId id="369" r:id="rId27"/>
    <p:sldId id="372" r:id="rId28"/>
    <p:sldId id="371" r:id="rId29"/>
    <p:sldId id="370" r:id="rId30"/>
    <p:sldId id="374" r:id="rId31"/>
    <p:sldId id="384" r:id="rId32"/>
    <p:sldId id="373" r:id="rId33"/>
    <p:sldId id="375" r:id="rId34"/>
    <p:sldId id="385" r:id="rId35"/>
    <p:sldId id="386" r:id="rId36"/>
    <p:sldId id="389" r:id="rId37"/>
    <p:sldId id="387" r:id="rId38"/>
    <p:sldId id="388" r:id="rId39"/>
    <p:sldId id="390" r:id="rId40"/>
    <p:sldId id="391" r:id="rId41"/>
    <p:sldId id="394" r:id="rId42"/>
    <p:sldId id="392" r:id="rId43"/>
    <p:sldId id="393" r:id="rId44"/>
    <p:sldId id="278" r:id="rId45"/>
    <p:sldId id="271" r:id="rId46"/>
    <p:sldId id="277" r:id="rId47"/>
    <p:sldId id="396" r:id="rId48"/>
    <p:sldId id="39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4142-40DA-114E-9CAC-D21BBA240B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7412E-4475-D641-9084-9903E0CD022D}">
      <dgm:prSet/>
      <dgm:spPr/>
      <dgm:t>
        <a:bodyPr/>
        <a:lstStyle/>
        <a:p>
          <a:r>
            <a:rPr lang="en-US" dirty="0"/>
            <a:t>Reviews</a:t>
          </a:r>
        </a:p>
      </dgm:t>
    </dgm:pt>
    <dgm:pt modelId="{1B995B8A-AAB0-6D48-87AE-6E0B5D41C9AB}" type="parTrans" cxnId="{6DF939FE-E139-C249-99A2-877CCB0A2978}">
      <dgm:prSet/>
      <dgm:spPr/>
      <dgm:t>
        <a:bodyPr/>
        <a:lstStyle/>
        <a:p>
          <a:endParaRPr lang="en-US"/>
        </a:p>
      </dgm:t>
    </dgm:pt>
    <dgm:pt modelId="{DC5B8DA0-77EA-7D41-9075-B2E4E1F6D6ED}" type="sibTrans" cxnId="{6DF939FE-E139-C249-99A2-877CCB0A2978}">
      <dgm:prSet/>
      <dgm:spPr/>
      <dgm:t>
        <a:bodyPr/>
        <a:lstStyle/>
        <a:p>
          <a:endParaRPr lang="en-US"/>
        </a:p>
      </dgm:t>
    </dgm:pt>
    <dgm:pt modelId="{E5FDD335-B638-5A4C-B279-DDD1EA36306A}">
      <dgm:prSet/>
      <dgm:spPr/>
      <dgm:t>
        <a:bodyPr/>
        <a:lstStyle/>
        <a:p>
          <a:r>
            <a:rPr lang="en-US"/>
            <a:t>Scores</a:t>
          </a:r>
        </a:p>
      </dgm:t>
    </dgm:pt>
    <dgm:pt modelId="{85EDBB61-5465-DC41-96E5-837C1EC6D273}" type="parTrans" cxnId="{7C0D07C0-C8C0-514C-A811-2FE102455494}">
      <dgm:prSet/>
      <dgm:spPr/>
      <dgm:t>
        <a:bodyPr/>
        <a:lstStyle/>
        <a:p>
          <a:endParaRPr lang="en-US"/>
        </a:p>
      </dgm:t>
    </dgm:pt>
    <dgm:pt modelId="{F1E025AB-931F-8D4B-954D-E0E4EF6B44F2}" type="sibTrans" cxnId="{7C0D07C0-C8C0-514C-A811-2FE102455494}">
      <dgm:prSet/>
      <dgm:spPr/>
      <dgm:t>
        <a:bodyPr/>
        <a:lstStyle/>
        <a:p>
          <a:endParaRPr lang="en-US"/>
        </a:p>
      </dgm:t>
    </dgm:pt>
    <dgm:pt modelId="{435FE353-CD02-5B4A-B79D-780EDC3AA053}">
      <dgm:prSet/>
      <dgm:spPr/>
      <dgm:t>
        <a:bodyPr/>
        <a:lstStyle/>
        <a:p>
          <a:r>
            <a:rPr lang="en-US"/>
            <a:t>Summary score</a:t>
          </a:r>
        </a:p>
      </dgm:t>
    </dgm:pt>
    <dgm:pt modelId="{19A19714-DB95-8949-8995-4A8CC28BB5C0}" type="parTrans" cxnId="{189578F4-7EA2-874F-93AF-C9926916482C}">
      <dgm:prSet/>
      <dgm:spPr/>
      <dgm:t>
        <a:bodyPr/>
        <a:lstStyle/>
        <a:p>
          <a:endParaRPr lang="en-US"/>
        </a:p>
      </dgm:t>
    </dgm:pt>
    <dgm:pt modelId="{E79B1B84-D43B-764B-861E-A5F2CEFB8F60}" type="sibTrans" cxnId="{189578F4-7EA2-874F-93AF-C9926916482C}">
      <dgm:prSet/>
      <dgm:spPr/>
      <dgm:t>
        <a:bodyPr/>
        <a:lstStyle/>
        <a:p>
          <a:endParaRPr lang="en-US"/>
        </a:p>
      </dgm:t>
    </dgm:pt>
    <dgm:pt modelId="{1CF182F2-BD5C-4940-97CD-84B4362415E1}">
      <dgm:prSet/>
      <dgm:spPr/>
      <dgm:t>
        <a:bodyPr/>
        <a:lstStyle/>
        <a:p>
          <a:r>
            <a:rPr lang="en-US"/>
            <a:t>Percentile</a:t>
          </a:r>
        </a:p>
      </dgm:t>
    </dgm:pt>
    <dgm:pt modelId="{687B5DD1-5306-AF46-A754-CF0A8D02926C}" type="parTrans" cxnId="{F5254291-4E1E-9A4E-9223-AB1738EFC0D7}">
      <dgm:prSet/>
      <dgm:spPr/>
      <dgm:t>
        <a:bodyPr/>
        <a:lstStyle/>
        <a:p>
          <a:endParaRPr lang="en-US"/>
        </a:p>
      </dgm:t>
    </dgm:pt>
    <dgm:pt modelId="{F024BB8F-EEBB-584B-BBEE-021C1D994CB7}" type="sibTrans" cxnId="{F5254291-4E1E-9A4E-9223-AB1738EFC0D7}">
      <dgm:prSet/>
      <dgm:spPr/>
      <dgm:t>
        <a:bodyPr/>
        <a:lstStyle/>
        <a:p>
          <a:endParaRPr lang="en-US"/>
        </a:p>
      </dgm:t>
    </dgm:pt>
    <dgm:pt modelId="{9B982B5F-D30F-A34C-A5D7-B66E2D291886}">
      <dgm:prSet/>
      <dgm:spPr/>
      <dgm:t>
        <a:bodyPr/>
        <a:lstStyle/>
        <a:p>
          <a:r>
            <a:rPr lang="en-US"/>
            <a:t>Funding decision</a:t>
          </a:r>
        </a:p>
      </dgm:t>
    </dgm:pt>
    <dgm:pt modelId="{DD15FB2E-C3A3-7F44-B4C9-F5183F09A434}" type="parTrans" cxnId="{FF461875-94D3-224D-B430-EB8E7F5C6550}">
      <dgm:prSet/>
      <dgm:spPr/>
      <dgm:t>
        <a:bodyPr/>
        <a:lstStyle/>
        <a:p>
          <a:endParaRPr lang="en-US"/>
        </a:p>
      </dgm:t>
    </dgm:pt>
    <dgm:pt modelId="{628384BC-9582-1042-A1C7-5BDEF4F508AF}" type="sibTrans" cxnId="{FF461875-94D3-224D-B430-EB8E7F5C6550}">
      <dgm:prSet/>
      <dgm:spPr/>
      <dgm:t>
        <a:bodyPr/>
        <a:lstStyle/>
        <a:p>
          <a:endParaRPr lang="en-US"/>
        </a:p>
      </dgm:t>
    </dgm:pt>
    <dgm:pt modelId="{E3E5E3D6-4FD8-7B4B-BCE4-9D1982EB11C9}" type="pres">
      <dgm:prSet presAssocID="{5E954142-40DA-114E-9CAC-D21BBA240B07}" presName="Name0" presStyleCnt="0">
        <dgm:presLayoutVars>
          <dgm:dir/>
          <dgm:animLvl val="lvl"/>
          <dgm:resizeHandles val="exact"/>
        </dgm:presLayoutVars>
      </dgm:prSet>
      <dgm:spPr/>
    </dgm:pt>
    <dgm:pt modelId="{2A836933-BBE9-9247-B527-A1CC6E13DC62}" type="pres">
      <dgm:prSet presAssocID="{F837412E-4475-D641-9084-9903E0CD022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D691575-D0C2-FB4E-8B9E-B2980EC147C4}" type="pres">
      <dgm:prSet presAssocID="{DC5B8DA0-77EA-7D41-9075-B2E4E1F6D6ED}" presName="parTxOnlySpace" presStyleCnt="0"/>
      <dgm:spPr/>
    </dgm:pt>
    <dgm:pt modelId="{80896746-4097-8044-922D-4B6EDD6319E4}" type="pres">
      <dgm:prSet presAssocID="{E5FDD335-B638-5A4C-B279-DDD1EA36306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CA5300-B8BF-AA41-A624-9632014F1AA1}" type="pres">
      <dgm:prSet presAssocID="{F1E025AB-931F-8D4B-954D-E0E4EF6B44F2}" presName="parTxOnlySpace" presStyleCnt="0"/>
      <dgm:spPr/>
    </dgm:pt>
    <dgm:pt modelId="{A7F3DE6B-781A-3441-A954-2398FBA4E14B}" type="pres">
      <dgm:prSet presAssocID="{435FE353-CD02-5B4A-B79D-780EDC3AA0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C4B88FD-3F56-4E44-AAD1-5DA14D221F54}" type="pres">
      <dgm:prSet presAssocID="{E79B1B84-D43B-764B-861E-A5F2CEFB8F60}" presName="parTxOnlySpace" presStyleCnt="0"/>
      <dgm:spPr/>
    </dgm:pt>
    <dgm:pt modelId="{1E9627BA-BCB5-FD4E-9BED-B770A200A800}" type="pres">
      <dgm:prSet presAssocID="{1CF182F2-BD5C-4940-97CD-84B4362415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71BB50D-18D1-9842-BD35-E28B985BF5D9}" type="pres">
      <dgm:prSet presAssocID="{F024BB8F-EEBB-584B-BBEE-021C1D994CB7}" presName="parTxOnlySpace" presStyleCnt="0"/>
      <dgm:spPr/>
    </dgm:pt>
    <dgm:pt modelId="{66D5FE7C-4D9C-8D42-9E28-53BC070C7E03}" type="pres">
      <dgm:prSet presAssocID="{9B982B5F-D30F-A34C-A5D7-B66E2D29188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06C344A-E12A-8841-8FCD-8DB4585F224E}" type="presOf" srcId="{435FE353-CD02-5B4A-B79D-780EDC3AA053}" destId="{A7F3DE6B-781A-3441-A954-2398FBA4E14B}" srcOrd="0" destOrd="0" presId="urn:microsoft.com/office/officeart/2005/8/layout/chevron1"/>
    <dgm:cxn modelId="{3F15536B-EEB8-924F-8B9B-BD492992877D}" type="presOf" srcId="{9B982B5F-D30F-A34C-A5D7-B66E2D291886}" destId="{66D5FE7C-4D9C-8D42-9E28-53BC070C7E03}" srcOrd="0" destOrd="0" presId="urn:microsoft.com/office/officeart/2005/8/layout/chevron1"/>
    <dgm:cxn modelId="{FF461875-94D3-224D-B430-EB8E7F5C6550}" srcId="{5E954142-40DA-114E-9CAC-D21BBA240B07}" destId="{9B982B5F-D30F-A34C-A5D7-B66E2D291886}" srcOrd="4" destOrd="0" parTransId="{DD15FB2E-C3A3-7F44-B4C9-F5183F09A434}" sibTransId="{628384BC-9582-1042-A1C7-5BDEF4F508AF}"/>
    <dgm:cxn modelId="{D31CC47A-6E5A-344E-9422-D5A91FB2D51E}" type="presOf" srcId="{5E954142-40DA-114E-9CAC-D21BBA240B07}" destId="{E3E5E3D6-4FD8-7B4B-BCE4-9D1982EB11C9}" srcOrd="0" destOrd="0" presId="urn:microsoft.com/office/officeart/2005/8/layout/chevron1"/>
    <dgm:cxn modelId="{2B90217E-20CB-AB44-AA3A-A5DA83CEDEC3}" type="presOf" srcId="{1CF182F2-BD5C-4940-97CD-84B4362415E1}" destId="{1E9627BA-BCB5-FD4E-9BED-B770A200A800}" srcOrd="0" destOrd="0" presId="urn:microsoft.com/office/officeart/2005/8/layout/chevron1"/>
    <dgm:cxn modelId="{F5254291-4E1E-9A4E-9223-AB1738EFC0D7}" srcId="{5E954142-40DA-114E-9CAC-D21BBA240B07}" destId="{1CF182F2-BD5C-4940-97CD-84B4362415E1}" srcOrd="3" destOrd="0" parTransId="{687B5DD1-5306-AF46-A754-CF0A8D02926C}" sibTransId="{F024BB8F-EEBB-584B-BBEE-021C1D994CB7}"/>
    <dgm:cxn modelId="{DCF99E9F-8363-B74B-B288-F6D549924B09}" type="presOf" srcId="{E5FDD335-B638-5A4C-B279-DDD1EA36306A}" destId="{80896746-4097-8044-922D-4B6EDD6319E4}" srcOrd="0" destOrd="0" presId="urn:microsoft.com/office/officeart/2005/8/layout/chevron1"/>
    <dgm:cxn modelId="{7C0D07C0-C8C0-514C-A811-2FE102455494}" srcId="{5E954142-40DA-114E-9CAC-D21BBA240B07}" destId="{E5FDD335-B638-5A4C-B279-DDD1EA36306A}" srcOrd="1" destOrd="0" parTransId="{85EDBB61-5465-DC41-96E5-837C1EC6D273}" sibTransId="{F1E025AB-931F-8D4B-954D-E0E4EF6B44F2}"/>
    <dgm:cxn modelId="{10DBCAC7-8644-E747-9574-7745ACBEAA6C}" type="presOf" srcId="{F837412E-4475-D641-9084-9903E0CD022D}" destId="{2A836933-BBE9-9247-B527-A1CC6E13DC62}" srcOrd="0" destOrd="0" presId="urn:microsoft.com/office/officeart/2005/8/layout/chevron1"/>
    <dgm:cxn modelId="{189578F4-7EA2-874F-93AF-C9926916482C}" srcId="{5E954142-40DA-114E-9CAC-D21BBA240B07}" destId="{435FE353-CD02-5B4A-B79D-780EDC3AA053}" srcOrd="2" destOrd="0" parTransId="{19A19714-DB95-8949-8995-4A8CC28BB5C0}" sibTransId="{E79B1B84-D43B-764B-861E-A5F2CEFB8F60}"/>
    <dgm:cxn modelId="{6DF939FE-E139-C249-99A2-877CCB0A2978}" srcId="{5E954142-40DA-114E-9CAC-D21BBA240B07}" destId="{F837412E-4475-D641-9084-9903E0CD022D}" srcOrd="0" destOrd="0" parTransId="{1B995B8A-AAB0-6D48-87AE-6E0B5D41C9AB}" sibTransId="{DC5B8DA0-77EA-7D41-9075-B2E4E1F6D6ED}"/>
    <dgm:cxn modelId="{17738161-D5C7-6043-A7B9-A37DA3F2A139}" type="presParOf" srcId="{E3E5E3D6-4FD8-7B4B-BCE4-9D1982EB11C9}" destId="{2A836933-BBE9-9247-B527-A1CC6E13DC62}" srcOrd="0" destOrd="0" presId="urn:microsoft.com/office/officeart/2005/8/layout/chevron1"/>
    <dgm:cxn modelId="{F8844B77-0472-5A4F-8189-2A898323286D}" type="presParOf" srcId="{E3E5E3D6-4FD8-7B4B-BCE4-9D1982EB11C9}" destId="{0D691575-D0C2-FB4E-8B9E-B2980EC147C4}" srcOrd="1" destOrd="0" presId="urn:microsoft.com/office/officeart/2005/8/layout/chevron1"/>
    <dgm:cxn modelId="{B1C88420-6FCE-5641-BA1A-8345847569D8}" type="presParOf" srcId="{E3E5E3D6-4FD8-7B4B-BCE4-9D1982EB11C9}" destId="{80896746-4097-8044-922D-4B6EDD6319E4}" srcOrd="2" destOrd="0" presId="urn:microsoft.com/office/officeart/2005/8/layout/chevron1"/>
    <dgm:cxn modelId="{FD1C8573-C211-BF43-8CE2-A6FCD2319AFB}" type="presParOf" srcId="{E3E5E3D6-4FD8-7B4B-BCE4-9D1982EB11C9}" destId="{64CA5300-B8BF-AA41-A624-9632014F1AA1}" srcOrd="3" destOrd="0" presId="urn:microsoft.com/office/officeart/2005/8/layout/chevron1"/>
    <dgm:cxn modelId="{045CD793-9146-7A46-89C6-DCB8D6DD957B}" type="presParOf" srcId="{E3E5E3D6-4FD8-7B4B-BCE4-9D1982EB11C9}" destId="{A7F3DE6B-781A-3441-A954-2398FBA4E14B}" srcOrd="4" destOrd="0" presId="urn:microsoft.com/office/officeart/2005/8/layout/chevron1"/>
    <dgm:cxn modelId="{F37F045A-5704-6E40-A0BE-6C30EAEE41FD}" type="presParOf" srcId="{E3E5E3D6-4FD8-7B4B-BCE4-9D1982EB11C9}" destId="{DC4B88FD-3F56-4E44-AAD1-5DA14D221F54}" srcOrd="5" destOrd="0" presId="urn:microsoft.com/office/officeart/2005/8/layout/chevron1"/>
    <dgm:cxn modelId="{2F125B8D-1381-EC43-ABD0-5EE61581DF45}" type="presParOf" srcId="{E3E5E3D6-4FD8-7B4B-BCE4-9D1982EB11C9}" destId="{1E9627BA-BCB5-FD4E-9BED-B770A200A800}" srcOrd="6" destOrd="0" presId="urn:microsoft.com/office/officeart/2005/8/layout/chevron1"/>
    <dgm:cxn modelId="{E573F287-196D-5642-913C-7DC52ACFFA9B}" type="presParOf" srcId="{E3E5E3D6-4FD8-7B4B-BCE4-9D1982EB11C9}" destId="{B71BB50D-18D1-9842-BD35-E28B985BF5D9}" srcOrd="7" destOrd="0" presId="urn:microsoft.com/office/officeart/2005/8/layout/chevron1"/>
    <dgm:cxn modelId="{0101C6F4-4765-FC40-9EF4-FFBB7A0CB3BA}" type="presParOf" srcId="{E3E5E3D6-4FD8-7B4B-BCE4-9D1982EB11C9}" destId="{66D5FE7C-4D9C-8D42-9E28-53BC070C7E0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54142-40DA-114E-9CAC-D21BBA240B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37412E-4475-D641-9084-9903E0CD022D}">
      <dgm:prSet/>
      <dgm:spPr/>
      <dgm:t>
        <a:bodyPr/>
        <a:lstStyle/>
        <a:p>
          <a:r>
            <a:rPr lang="en-US"/>
            <a:t>Reviews</a:t>
          </a:r>
        </a:p>
      </dgm:t>
    </dgm:pt>
    <dgm:pt modelId="{1B995B8A-AAB0-6D48-87AE-6E0B5D41C9AB}" type="parTrans" cxnId="{6DF939FE-E139-C249-99A2-877CCB0A2978}">
      <dgm:prSet/>
      <dgm:spPr/>
      <dgm:t>
        <a:bodyPr/>
        <a:lstStyle/>
        <a:p>
          <a:endParaRPr lang="en-US"/>
        </a:p>
      </dgm:t>
    </dgm:pt>
    <dgm:pt modelId="{DC5B8DA0-77EA-7D41-9075-B2E4E1F6D6ED}" type="sibTrans" cxnId="{6DF939FE-E139-C249-99A2-877CCB0A2978}">
      <dgm:prSet/>
      <dgm:spPr/>
      <dgm:t>
        <a:bodyPr/>
        <a:lstStyle/>
        <a:p>
          <a:endParaRPr lang="en-US"/>
        </a:p>
      </dgm:t>
    </dgm:pt>
    <dgm:pt modelId="{E5FDD335-B638-5A4C-B279-DDD1EA36306A}">
      <dgm:prSet/>
      <dgm:spPr/>
      <dgm:t>
        <a:bodyPr/>
        <a:lstStyle/>
        <a:p>
          <a:r>
            <a:rPr lang="en-US"/>
            <a:t>Scores</a:t>
          </a:r>
        </a:p>
      </dgm:t>
    </dgm:pt>
    <dgm:pt modelId="{85EDBB61-5465-DC41-96E5-837C1EC6D273}" type="parTrans" cxnId="{7C0D07C0-C8C0-514C-A811-2FE102455494}">
      <dgm:prSet/>
      <dgm:spPr/>
      <dgm:t>
        <a:bodyPr/>
        <a:lstStyle/>
        <a:p>
          <a:endParaRPr lang="en-US"/>
        </a:p>
      </dgm:t>
    </dgm:pt>
    <dgm:pt modelId="{F1E025AB-931F-8D4B-954D-E0E4EF6B44F2}" type="sibTrans" cxnId="{7C0D07C0-C8C0-514C-A811-2FE102455494}">
      <dgm:prSet/>
      <dgm:spPr/>
      <dgm:t>
        <a:bodyPr/>
        <a:lstStyle/>
        <a:p>
          <a:endParaRPr lang="en-US"/>
        </a:p>
      </dgm:t>
    </dgm:pt>
    <dgm:pt modelId="{435FE353-CD02-5B4A-B79D-780EDC3AA053}">
      <dgm:prSet/>
      <dgm:spPr/>
      <dgm:t>
        <a:bodyPr/>
        <a:lstStyle/>
        <a:p>
          <a:r>
            <a:rPr lang="en-US"/>
            <a:t>Summary score</a:t>
          </a:r>
        </a:p>
      </dgm:t>
    </dgm:pt>
    <dgm:pt modelId="{19A19714-DB95-8949-8995-4A8CC28BB5C0}" type="parTrans" cxnId="{189578F4-7EA2-874F-93AF-C9926916482C}">
      <dgm:prSet/>
      <dgm:spPr/>
      <dgm:t>
        <a:bodyPr/>
        <a:lstStyle/>
        <a:p>
          <a:endParaRPr lang="en-US"/>
        </a:p>
      </dgm:t>
    </dgm:pt>
    <dgm:pt modelId="{E79B1B84-D43B-764B-861E-A5F2CEFB8F60}" type="sibTrans" cxnId="{189578F4-7EA2-874F-93AF-C9926916482C}">
      <dgm:prSet/>
      <dgm:spPr/>
      <dgm:t>
        <a:bodyPr/>
        <a:lstStyle/>
        <a:p>
          <a:endParaRPr lang="en-US"/>
        </a:p>
      </dgm:t>
    </dgm:pt>
    <dgm:pt modelId="{1CF182F2-BD5C-4940-97CD-84B4362415E1}">
      <dgm:prSet/>
      <dgm:spPr/>
      <dgm:t>
        <a:bodyPr/>
        <a:lstStyle/>
        <a:p>
          <a:r>
            <a:rPr lang="en-US"/>
            <a:t>Percentile</a:t>
          </a:r>
        </a:p>
      </dgm:t>
    </dgm:pt>
    <dgm:pt modelId="{687B5DD1-5306-AF46-A754-CF0A8D02926C}" type="parTrans" cxnId="{F5254291-4E1E-9A4E-9223-AB1738EFC0D7}">
      <dgm:prSet/>
      <dgm:spPr/>
      <dgm:t>
        <a:bodyPr/>
        <a:lstStyle/>
        <a:p>
          <a:endParaRPr lang="en-US"/>
        </a:p>
      </dgm:t>
    </dgm:pt>
    <dgm:pt modelId="{F024BB8F-EEBB-584B-BBEE-021C1D994CB7}" type="sibTrans" cxnId="{F5254291-4E1E-9A4E-9223-AB1738EFC0D7}">
      <dgm:prSet/>
      <dgm:spPr/>
      <dgm:t>
        <a:bodyPr/>
        <a:lstStyle/>
        <a:p>
          <a:endParaRPr lang="en-US"/>
        </a:p>
      </dgm:t>
    </dgm:pt>
    <dgm:pt modelId="{9B982B5F-D30F-A34C-A5D7-B66E2D291886}">
      <dgm:prSet/>
      <dgm:spPr/>
      <dgm:t>
        <a:bodyPr/>
        <a:lstStyle/>
        <a:p>
          <a:r>
            <a:rPr lang="en-US"/>
            <a:t>Funding decision</a:t>
          </a:r>
        </a:p>
      </dgm:t>
    </dgm:pt>
    <dgm:pt modelId="{DD15FB2E-C3A3-7F44-B4C9-F5183F09A434}" type="parTrans" cxnId="{FF461875-94D3-224D-B430-EB8E7F5C6550}">
      <dgm:prSet/>
      <dgm:spPr/>
      <dgm:t>
        <a:bodyPr/>
        <a:lstStyle/>
        <a:p>
          <a:endParaRPr lang="en-US"/>
        </a:p>
      </dgm:t>
    </dgm:pt>
    <dgm:pt modelId="{628384BC-9582-1042-A1C7-5BDEF4F508AF}" type="sibTrans" cxnId="{FF461875-94D3-224D-B430-EB8E7F5C6550}">
      <dgm:prSet/>
      <dgm:spPr/>
      <dgm:t>
        <a:bodyPr/>
        <a:lstStyle/>
        <a:p>
          <a:endParaRPr lang="en-US"/>
        </a:p>
      </dgm:t>
    </dgm:pt>
    <dgm:pt modelId="{E3E5E3D6-4FD8-7B4B-BCE4-9D1982EB11C9}" type="pres">
      <dgm:prSet presAssocID="{5E954142-40DA-114E-9CAC-D21BBA240B07}" presName="Name0" presStyleCnt="0">
        <dgm:presLayoutVars>
          <dgm:dir/>
          <dgm:animLvl val="lvl"/>
          <dgm:resizeHandles val="exact"/>
        </dgm:presLayoutVars>
      </dgm:prSet>
      <dgm:spPr/>
    </dgm:pt>
    <dgm:pt modelId="{2A836933-BBE9-9247-B527-A1CC6E13DC62}" type="pres">
      <dgm:prSet presAssocID="{F837412E-4475-D641-9084-9903E0CD022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D691575-D0C2-FB4E-8B9E-B2980EC147C4}" type="pres">
      <dgm:prSet presAssocID="{DC5B8DA0-77EA-7D41-9075-B2E4E1F6D6ED}" presName="parTxOnlySpace" presStyleCnt="0"/>
      <dgm:spPr/>
    </dgm:pt>
    <dgm:pt modelId="{80896746-4097-8044-922D-4B6EDD6319E4}" type="pres">
      <dgm:prSet presAssocID="{E5FDD335-B638-5A4C-B279-DDD1EA36306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CA5300-B8BF-AA41-A624-9632014F1AA1}" type="pres">
      <dgm:prSet presAssocID="{F1E025AB-931F-8D4B-954D-E0E4EF6B44F2}" presName="parTxOnlySpace" presStyleCnt="0"/>
      <dgm:spPr/>
    </dgm:pt>
    <dgm:pt modelId="{A7F3DE6B-781A-3441-A954-2398FBA4E14B}" type="pres">
      <dgm:prSet presAssocID="{435FE353-CD02-5B4A-B79D-780EDC3AA05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C4B88FD-3F56-4E44-AAD1-5DA14D221F54}" type="pres">
      <dgm:prSet presAssocID="{E79B1B84-D43B-764B-861E-A5F2CEFB8F60}" presName="parTxOnlySpace" presStyleCnt="0"/>
      <dgm:spPr/>
    </dgm:pt>
    <dgm:pt modelId="{1E9627BA-BCB5-FD4E-9BED-B770A200A800}" type="pres">
      <dgm:prSet presAssocID="{1CF182F2-BD5C-4940-97CD-84B4362415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71BB50D-18D1-9842-BD35-E28B985BF5D9}" type="pres">
      <dgm:prSet presAssocID="{F024BB8F-EEBB-584B-BBEE-021C1D994CB7}" presName="parTxOnlySpace" presStyleCnt="0"/>
      <dgm:spPr/>
    </dgm:pt>
    <dgm:pt modelId="{66D5FE7C-4D9C-8D42-9E28-53BC070C7E03}" type="pres">
      <dgm:prSet presAssocID="{9B982B5F-D30F-A34C-A5D7-B66E2D29188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06C344A-E12A-8841-8FCD-8DB4585F224E}" type="presOf" srcId="{435FE353-CD02-5B4A-B79D-780EDC3AA053}" destId="{A7F3DE6B-781A-3441-A954-2398FBA4E14B}" srcOrd="0" destOrd="0" presId="urn:microsoft.com/office/officeart/2005/8/layout/chevron1"/>
    <dgm:cxn modelId="{3F15536B-EEB8-924F-8B9B-BD492992877D}" type="presOf" srcId="{9B982B5F-D30F-A34C-A5D7-B66E2D291886}" destId="{66D5FE7C-4D9C-8D42-9E28-53BC070C7E03}" srcOrd="0" destOrd="0" presId="urn:microsoft.com/office/officeart/2005/8/layout/chevron1"/>
    <dgm:cxn modelId="{FF461875-94D3-224D-B430-EB8E7F5C6550}" srcId="{5E954142-40DA-114E-9CAC-D21BBA240B07}" destId="{9B982B5F-D30F-A34C-A5D7-B66E2D291886}" srcOrd="4" destOrd="0" parTransId="{DD15FB2E-C3A3-7F44-B4C9-F5183F09A434}" sibTransId="{628384BC-9582-1042-A1C7-5BDEF4F508AF}"/>
    <dgm:cxn modelId="{D31CC47A-6E5A-344E-9422-D5A91FB2D51E}" type="presOf" srcId="{5E954142-40DA-114E-9CAC-D21BBA240B07}" destId="{E3E5E3D6-4FD8-7B4B-BCE4-9D1982EB11C9}" srcOrd="0" destOrd="0" presId="urn:microsoft.com/office/officeart/2005/8/layout/chevron1"/>
    <dgm:cxn modelId="{2B90217E-20CB-AB44-AA3A-A5DA83CEDEC3}" type="presOf" srcId="{1CF182F2-BD5C-4940-97CD-84B4362415E1}" destId="{1E9627BA-BCB5-FD4E-9BED-B770A200A800}" srcOrd="0" destOrd="0" presId="urn:microsoft.com/office/officeart/2005/8/layout/chevron1"/>
    <dgm:cxn modelId="{F5254291-4E1E-9A4E-9223-AB1738EFC0D7}" srcId="{5E954142-40DA-114E-9CAC-D21BBA240B07}" destId="{1CF182F2-BD5C-4940-97CD-84B4362415E1}" srcOrd="3" destOrd="0" parTransId="{687B5DD1-5306-AF46-A754-CF0A8D02926C}" sibTransId="{F024BB8F-EEBB-584B-BBEE-021C1D994CB7}"/>
    <dgm:cxn modelId="{DCF99E9F-8363-B74B-B288-F6D549924B09}" type="presOf" srcId="{E5FDD335-B638-5A4C-B279-DDD1EA36306A}" destId="{80896746-4097-8044-922D-4B6EDD6319E4}" srcOrd="0" destOrd="0" presId="urn:microsoft.com/office/officeart/2005/8/layout/chevron1"/>
    <dgm:cxn modelId="{7C0D07C0-C8C0-514C-A811-2FE102455494}" srcId="{5E954142-40DA-114E-9CAC-D21BBA240B07}" destId="{E5FDD335-B638-5A4C-B279-DDD1EA36306A}" srcOrd="1" destOrd="0" parTransId="{85EDBB61-5465-DC41-96E5-837C1EC6D273}" sibTransId="{F1E025AB-931F-8D4B-954D-E0E4EF6B44F2}"/>
    <dgm:cxn modelId="{10DBCAC7-8644-E747-9574-7745ACBEAA6C}" type="presOf" srcId="{F837412E-4475-D641-9084-9903E0CD022D}" destId="{2A836933-BBE9-9247-B527-A1CC6E13DC62}" srcOrd="0" destOrd="0" presId="urn:microsoft.com/office/officeart/2005/8/layout/chevron1"/>
    <dgm:cxn modelId="{189578F4-7EA2-874F-93AF-C9926916482C}" srcId="{5E954142-40DA-114E-9CAC-D21BBA240B07}" destId="{435FE353-CD02-5B4A-B79D-780EDC3AA053}" srcOrd="2" destOrd="0" parTransId="{19A19714-DB95-8949-8995-4A8CC28BB5C0}" sibTransId="{E79B1B84-D43B-764B-861E-A5F2CEFB8F60}"/>
    <dgm:cxn modelId="{6DF939FE-E139-C249-99A2-877CCB0A2978}" srcId="{5E954142-40DA-114E-9CAC-D21BBA240B07}" destId="{F837412E-4475-D641-9084-9903E0CD022D}" srcOrd="0" destOrd="0" parTransId="{1B995B8A-AAB0-6D48-87AE-6E0B5D41C9AB}" sibTransId="{DC5B8DA0-77EA-7D41-9075-B2E4E1F6D6ED}"/>
    <dgm:cxn modelId="{17738161-D5C7-6043-A7B9-A37DA3F2A139}" type="presParOf" srcId="{E3E5E3D6-4FD8-7B4B-BCE4-9D1982EB11C9}" destId="{2A836933-BBE9-9247-B527-A1CC6E13DC62}" srcOrd="0" destOrd="0" presId="urn:microsoft.com/office/officeart/2005/8/layout/chevron1"/>
    <dgm:cxn modelId="{F8844B77-0472-5A4F-8189-2A898323286D}" type="presParOf" srcId="{E3E5E3D6-4FD8-7B4B-BCE4-9D1982EB11C9}" destId="{0D691575-D0C2-FB4E-8B9E-B2980EC147C4}" srcOrd="1" destOrd="0" presId="urn:microsoft.com/office/officeart/2005/8/layout/chevron1"/>
    <dgm:cxn modelId="{B1C88420-6FCE-5641-BA1A-8345847569D8}" type="presParOf" srcId="{E3E5E3D6-4FD8-7B4B-BCE4-9D1982EB11C9}" destId="{80896746-4097-8044-922D-4B6EDD6319E4}" srcOrd="2" destOrd="0" presId="urn:microsoft.com/office/officeart/2005/8/layout/chevron1"/>
    <dgm:cxn modelId="{FD1C8573-C211-BF43-8CE2-A6FCD2319AFB}" type="presParOf" srcId="{E3E5E3D6-4FD8-7B4B-BCE4-9D1982EB11C9}" destId="{64CA5300-B8BF-AA41-A624-9632014F1AA1}" srcOrd="3" destOrd="0" presId="urn:microsoft.com/office/officeart/2005/8/layout/chevron1"/>
    <dgm:cxn modelId="{045CD793-9146-7A46-89C6-DCB8D6DD957B}" type="presParOf" srcId="{E3E5E3D6-4FD8-7B4B-BCE4-9D1982EB11C9}" destId="{A7F3DE6B-781A-3441-A954-2398FBA4E14B}" srcOrd="4" destOrd="0" presId="urn:microsoft.com/office/officeart/2005/8/layout/chevron1"/>
    <dgm:cxn modelId="{F37F045A-5704-6E40-A0BE-6C30EAEE41FD}" type="presParOf" srcId="{E3E5E3D6-4FD8-7B4B-BCE4-9D1982EB11C9}" destId="{DC4B88FD-3F56-4E44-AAD1-5DA14D221F54}" srcOrd="5" destOrd="0" presId="urn:microsoft.com/office/officeart/2005/8/layout/chevron1"/>
    <dgm:cxn modelId="{2F125B8D-1381-EC43-ABD0-5EE61581DF45}" type="presParOf" srcId="{E3E5E3D6-4FD8-7B4B-BCE4-9D1982EB11C9}" destId="{1E9627BA-BCB5-FD4E-9BED-B770A200A800}" srcOrd="6" destOrd="0" presId="urn:microsoft.com/office/officeart/2005/8/layout/chevron1"/>
    <dgm:cxn modelId="{E573F287-196D-5642-913C-7DC52ACFFA9B}" type="presParOf" srcId="{E3E5E3D6-4FD8-7B4B-BCE4-9D1982EB11C9}" destId="{B71BB50D-18D1-9842-BD35-E28B985BF5D9}" srcOrd="7" destOrd="0" presId="urn:microsoft.com/office/officeart/2005/8/layout/chevron1"/>
    <dgm:cxn modelId="{0101C6F4-4765-FC40-9EF4-FFBB7A0CB3BA}" type="presParOf" srcId="{E3E5E3D6-4FD8-7B4B-BCE4-9D1982EB11C9}" destId="{66D5FE7C-4D9C-8D42-9E28-53BC070C7E03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6933-BBE9-9247-B527-A1CC6E13DC62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Reviews</a:t>
          </a:r>
        </a:p>
      </dsp:txBody>
      <dsp:txXfrm>
        <a:off x="459544" y="1718692"/>
        <a:ext cx="1370930" cy="913953"/>
      </dsp:txXfrm>
    </dsp:sp>
    <dsp:sp modelId="{80896746-4097-8044-922D-4B6EDD6319E4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Scores</a:t>
          </a:r>
        </a:p>
      </dsp:txBody>
      <dsp:txXfrm>
        <a:off x="2515939" y="1718692"/>
        <a:ext cx="1370930" cy="913953"/>
      </dsp:txXfrm>
    </dsp:sp>
    <dsp:sp modelId="{A7F3DE6B-781A-3441-A954-2398FBA4E14B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Summary score</a:t>
          </a:r>
        </a:p>
      </dsp:txBody>
      <dsp:txXfrm>
        <a:off x="4572335" y="1718692"/>
        <a:ext cx="1370930" cy="913953"/>
      </dsp:txXfrm>
    </dsp:sp>
    <dsp:sp modelId="{1E9627BA-BCB5-FD4E-9BED-B770A200A800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Percentile</a:t>
          </a:r>
        </a:p>
      </dsp:txBody>
      <dsp:txXfrm>
        <a:off x="6628730" y="1718692"/>
        <a:ext cx="1370930" cy="913953"/>
      </dsp:txXfrm>
    </dsp:sp>
    <dsp:sp modelId="{66D5FE7C-4D9C-8D42-9E28-53BC070C7E03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Funding decision</a:t>
          </a:r>
        </a:p>
      </dsp:txBody>
      <dsp:txXfrm>
        <a:off x="8685125" y="1718692"/>
        <a:ext cx="1370930" cy="9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6933-BBE9-9247-B527-A1CC6E13DC62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Reviews</a:t>
          </a:r>
        </a:p>
      </dsp:txBody>
      <dsp:txXfrm>
        <a:off x="459544" y="1718692"/>
        <a:ext cx="1370930" cy="913953"/>
      </dsp:txXfrm>
    </dsp:sp>
    <dsp:sp modelId="{80896746-4097-8044-922D-4B6EDD6319E4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Scores</a:t>
          </a:r>
        </a:p>
      </dsp:txBody>
      <dsp:txXfrm>
        <a:off x="2515939" y="1718692"/>
        <a:ext cx="1370930" cy="913953"/>
      </dsp:txXfrm>
    </dsp:sp>
    <dsp:sp modelId="{A7F3DE6B-781A-3441-A954-2398FBA4E14B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Summary score</a:t>
          </a:r>
        </a:p>
      </dsp:txBody>
      <dsp:txXfrm>
        <a:off x="4572335" y="1718692"/>
        <a:ext cx="1370930" cy="913953"/>
      </dsp:txXfrm>
    </dsp:sp>
    <dsp:sp modelId="{1E9627BA-BCB5-FD4E-9BED-B770A200A800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Percentile</a:t>
          </a:r>
        </a:p>
      </dsp:txBody>
      <dsp:txXfrm>
        <a:off x="6628730" y="1718692"/>
        <a:ext cx="1370930" cy="913953"/>
      </dsp:txXfrm>
    </dsp:sp>
    <dsp:sp modelId="{66D5FE7C-4D9C-8D42-9E28-53BC070C7E03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Funding decision</a:t>
          </a:r>
        </a:p>
      </dsp:txBody>
      <dsp:txXfrm>
        <a:off x="8685125" y="1718692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177EA-B746-D74C-BCC6-83A12EF1149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F8F0-8014-1646-9439-9D6711E79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2F8F0-8014-1646-9439-9D6711E79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54E4-0FE4-6040-B7A2-EEE6C2022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D20DF-5EC7-4F47-AE80-4BC8FAEF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21B1-4641-4045-9E3B-928BA7CF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94760-DE50-5342-A12E-78CD9029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1AF49-3412-DD42-9D44-A91ED58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C160-FC16-D443-A07E-EDE5C8EF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C53E2-ABEE-4F44-9254-FA753FA09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B2D-F7ED-774A-BEB4-D23913C8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C4AA-DD20-714A-8927-FC6E4576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7EBE-2F92-3548-AE77-8FE8CF1F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90A39-CD7B-DF47-B0A0-968C8B014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6F182-3731-8242-AF64-12C2FABAD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F74B6-44E5-3545-9063-5B169670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1FA-A13A-C140-A241-9A163DC9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456A-0528-A741-949E-D1F605FB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E336-FD3E-3D4B-9205-89D3DA50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76AA-68A1-F043-9C8B-62FAAF7DF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2758-F28F-774C-A306-2DCECF98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84B1C-AAE9-1645-91B6-BCE1752A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C19F-D498-7C47-B935-30BB2906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4A65-E943-D645-92C3-93386062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4AEE-226C-C046-85F3-FE926D2D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727AE-DDF1-4B4D-92EE-54F27506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8F06-57F7-7B45-870A-9C4FFD6D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9F118-34D1-8B4D-B9DD-C5779AD5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8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B3F5-B4B6-0140-86BF-9F92E84B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359D-C4D4-8F41-A040-EECB200D5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816E4-EEEF-2748-82C4-362FAFB63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EF141-FD37-D746-B589-45ACB5C6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B2E81-63CE-DC42-A4AD-09542D20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0B229-2B1E-6C41-A29E-4673F005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C1E3-6198-8946-9123-1A4207A5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5588-F186-8C43-8CE4-3B9A7B60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865F6-EF86-1E40-B4A8-F182B96B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A272F-9EA2-7842-A2D1-0EDA32966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9CF88-D34B-3641-A45B-9EF9665C7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28537-13E0-F747-BD71-B345EDF7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6752A-9A81-0D42-8F64-37A75589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0B03E-ACE8-8745-98A6-3CB44633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3EC5-2B7E-9A4F-B028-8D71067E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2D7D1-63FE-114A-9A7B-33DD1971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8E2DA-8DC9-4644-9253-75506463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06DC5-F465-3546-A594-DEEA7D2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D384F-5F51-4C46-B62A-E9E27486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24A767-DC55-D449-8AF8-660F8048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41C08-055A-F343-AF7F-83347050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FE5B-96A2-5E4F-A039-38569710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A5915-175E-4444-9D48-FA4E6AE0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57FE7-1C9D-EF48-AB15-7184F5421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1009-87CD-4B48-A1C3-105EBDCF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5332E-47A4-884C-AC41-1B939BB7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06146-2E7E-EE4B-B439-EB9956CF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F5C3-5CFF-7648-9F9F-F7D73D95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38695-BA92-8247-8FCF-EA17082E9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A08C-F9CD-7845-8676-7DF356C2B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60746-2E20-4041-9006-46C71BE5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B0DB4-101F-814A-81B5-E3320849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61FE8-EC7B-7646-A24B-EA5721BD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368AC-8981-8149-9F01-7BE0B7BA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CE8A5-9DAB-EF4D-85BB-3496F61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5494-E375-5344-8430-946A946BB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97F0-E756-5D47-8651-913D42E6B504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3A0-8396-2B4E-ACAE-9FB962805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3A9C-9A4E-EE40-96DA-1C25ACC6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55ED-2E5D-E046-BEF0-5789EC1CC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Auerbach@ucsf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Auerbach@ucsf.ed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DEA5-B60A-7E45-B4E0-B410FC8B8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Responding to peer review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8940-CA48-C54B-B3E8-6CA5CDA2A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Andrew Auerbach MD MPH</a:t>
            </a:r>
          </a:p>
          <a:p>
            <a:r>
              <a:rPr lang="en-US" dirty="0"/>
              <a:t>Professor of Medicine</a:t>
            </a:r>
          </a:p>
          <a:p>
            <a:r>
              <a:rPr lang="en-US" dirty="0"/>
              <a:t>UCSF School of Medicine – Department of Medicine</a:t>
            </a:r>
          </a:p>
          <a:p>
            <a:r>
              <a:rPr lang="en-US" dirty="0">
                <a:hlinkClick r:id="rId3"/>
              </a:rPr>
              <a:t>Andrew.Auerbach@ucsf.edu</a:t>
            </a:r>
            <a:r>
              <a:rPr lang="en-US" dirty="0"/>
              <a:t> | @</a:t>
            </a:r>
            <a:r>
              <a:rPr lang="en-US" dirty="0" err="1"/>
              <a:t>ADAuerbachMD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6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B594-58CA-9242-9FBE-FB158502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D8DF-931F-5A44-A253-CA9AE0BE8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1450428"/>
            <a:ext cx="10723179" cy="4726535"/>
          </a:xfrm>
        </p:spPr>
        <p:txBody>
          <a:bodyPr>
            <a:normAutofit/>
          </a:bodyPr>
          <a:lstStyle/>
          <a:p>
            <a:r>
              <a:rPr lang="en-US" dirty="0"/>
              <a:t>Study Section</a:t>
            </a:r>
          </a:p>
          <a:p>
            <a:pPr lvl="1"/>
            <a:r>
              <a:rPr lang="en-US" dirty="0"/>
              <a:t>Composed of individuals knowledgeable in the field, funding mechanism, who represent key groups (e.g. patients)</a:t>
            </a:r>
          </a:p>
          <a:p>
            <a:r>
              <a:rPr lang="en-US" dirty="0"/>
              <a:t>Study Section Chair</a:t>
            </a:r>
          </a:p>
          <a:p>
            <a:pPr lvl="1"/>
            <a:r>
              <a:rPr lang="en-US" dirty="0"/>
              <a:t>Oversees meeting, moderates discussion, ensures consensus on scores.</a:t>
            </a:r>
          </a:p>
          <a:p>
            <a:r>
              <a:rPr lang="en-US" dirty="0"/>
              <a:t>Reviewers</a:t>
            </a:r>
          </a:p>
          <a:p>
            <a:pPr lvl="1"/>
            <a:r>
              <a:rPr lang="en-US" dirty="0"/>
              <a:t>Read your proposal beforehand, score, then discuss in the meeting</a:t>
            </a:r>
          </a:p>
          <a:p>
            <a:pPr lvl="2"/>
            <a:r>
              <a:rPr lang="en-US" dirty="0"/>
              <a:t>First reviewer is the ‘primary’ reviewer, and others secondary.</a:t>
            </a:r>
          </a:p>
          <a:p>
            <a:r>
              <a:rPr lang="en-US" dirty="0"/>
              <a:t>Scores (NIH):</a:t>
            </a:r>
          </a:p>
          <a:p>
            <a:pPr lvl="1"/>
            <a:r>
              <a:rPr lang="en-US" dirty="0"/>
              <a:t>1-9 scores, with lower scores = better</a:t>
            </a:r>
          </a:p>
        </p:txBody>
      </p:sp>
    </p:spTree>
    <p:extLst>
      <p:ext uri="{BB962C8B-B14F-4D97-AF65-F5344CB8AC3E}">
        <p14:creationId xmlns:p14="http://schemas.microsoft.com/office/powerpoint/2010/main" val="17912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E22C-0447-544B-A592-18B52312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28" y="2243351"/>
            <a:ext cx="3350741" cy="1325563"/>
          </a:xfrm>
        </p:spPr>
        <p:txBody>
          <a:bodyPr>
            <a:normAutofit/>
          </a:bodyPr>
          <a:lstStyle/>
          <a:p>
            <a:r>
              <a:rPr lang="en-US" dirty="0"/>
              <a:t>Research Grants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9806-701E-8743-AE2C-5F056FAE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19" y="724701"/>
            <a:ext cx="5913393" cy="56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495-1361-344A-8DA0-B8A9F6A9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205" y="2317492"/>
            <a:ext cx="3998235" cy="1940999"/>
          </a:xfrm>
        </p:spPr>
        <p:txBody>
          <a:bodyPr>
            <a:normAutofit/>
          </a:bodyPr>
          <a:lstStyle/>
          <a:p>
            <a:r>
              <a:rPr lang="en-US" dirty="0"/>
              <a:t>Career Development Grants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C82DB-29BC-EA40-822E-404D365B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94" y="258815"/>
            <a:ext cx="4691613" cy="59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B73B-719F-774A-A44B-315C7B26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DCBA-00B0-8B40-BC01-48742228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BA618-9A44-9C4F-9720-813932C2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" y="40214"/>
            <a:ext cx="12264342" cy="68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9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2F8E4-7550-7E4B-BA12-E7728FCAF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10610"/>
            <a:ext cx="9152121" cy="67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AC77-D6B9-9641-A45A-A0B2E486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Scores, </a:t>
            </a:r>
            <a:r>
              <a:rPr lang="en-US" dirty="0" err="1"/>
              <a:t>ctd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B7F00-9AAA-A943-9684-D80572B4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234" cy="320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Scores are revised after discussion but what you see is their final call</a:t>
            </a:r>
          </a:p>
          <a:p>
            <a:r>
              <a:rPr lang="en-US" dirty="0">
                <a:solidFill>
                  <a:srgbClr val="333333"/>
                </a:solidFill>
              </a:rPr>
              <a:t>Overall impact score (the score that matters) is determined by calculating the mean score from all eligible members' final scores, and multiplying the average by 10</a:t>
            </a:r>
          </a:p>
          <a:p>
            <a:r>
              <a:rPr lang="en-US" dirty="0">
                <a:solidFill>
                  <a:srgbClr val="333333"/>
                </a:solidFill>
              </a:rPr>
              <a:t>Percentile is the percentage of applications that got a better impact score</a:t>
            </a:r>
          </a:p>
          <a:p>
            <a:r>
              <a:rPr lang="en-US" dirty="0" err="1">
                <a:solidFill>
                  <a:srgbClr val="333333"/>
                </a:solidFill>
              </a:rPr>
              <a:t>Payline</a:t>
            </a:r>
            <a:endParaRPr lang="en-US" dirty="0">
              <a:solidFill>
                <a:srgbClr val="333333"/>
              </a:solidFill>
            </a:endParaRPr>
          </a:p>
          <a:p>
            <a:pPr lvl="1"/>
            <a:r>
              <a:rPr lang="en-US" dirty="0">
                <a:solidFill>
                  <a:srgbClr val="333333"/>
                </a:solidFill>
              </a:rPr>
              <a:t>Based on availability of funds and/or institute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687229-4315-7144-9DAA-305F18E6A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Best Buy: Arcade1Up Pac-Man Scared Ghost Light-Up Silhouette Sign Blue  815221028562">
            <a:extLst>
              <a:ext uri="{FF2B5EF4-FFF2-40B4-BE49-F238E27FC236}">
                <a16:creationId xmlns:a16="http://schemas.microsoft.com/office/drawing/2014/main" id="{8DD65F51-22E2-634B-87D2-6EF6A9B8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74" y="2039006"/>
            <a:ext cx="930250" cy="9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st Buy: Arcade1Up Pac-Man Scared Ghost Light-Up Silhouette Sign Blue  815221028562">
            <a:extLst>
              <a:ext uri="{FF2B5EF4-FFF2-40B4-BE49-F238E27FC236}">
                <a16:creationId xmlns:a16="http://schemas.microsoft.com/office/drawing/2014/main" id="{05077145-DC51-9D4E-8D6F-DDFF7088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87" y="2039006"/>
            <a:ext cx="930250" cy="9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cman Ghost Pac-man Ghosts Video Game Pac Man Free - Pacman Ghost Clip  Art, HD Png Download - kindpng">
            <a:extLst>
              <a:ext uri="{FF2B5EF4-FFF2-40B4-BE49-F238E27FC236}">
                <a16:creationId xmlns:a16="http://schemas.microsoft.com/office/drawing/2014/main" id="{5BF4AC02-E1DC-964B-B776-F1C7E010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09" y="1974931"/>
            <a:ext cx="931398" cy="9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acman Ghost Pac-man Ghosts Video Game Pac Man Free - Pacman Ghost Clip  Art, HD Png Download - kindpng">
            <a:extLst>
              <a:ext uri="{FF2B5EF4-FFF2-40B4-BE49-F238E27FC236}">
                <a16:creationId xmlns:a16="http://schemas.microsoft.com/office/drawing/2014/main" id="{B60C9F25-47FC-D04D-8145-CCCD612C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29" y="1976133"/>
            <a:ext cx="931397" cy="9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cman Ghost Pac-man Ghosts Video Game Pac Man Free - Pacman Ghost Clip  Art, HD Png Download - kindpng">
            <a:extLst>
              <a:ext uri="{FF2B5EF4-FFF2-40B4-BE49-F238E27FC236}">
                <a16:creationId xmlns:a16="http://schemas.microsoft.com/office/drawing/2014/main" id="{F0A341DE-AF10-834D-8A3B-9462E1BC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22" y="1976133"/>
            <a:ext cx="930250" cy="9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box Icon Images, Stock Photos &amp;amp; Vectors | Shutterstock">
            <a:extLst>
              <a:ext uri="{FF2B5EF4-FFF2-40B4-BE49-F238E27FC236}">
                <a16:creationId xmlns:a16="http://schemas.microsoft.com/office/drawing/2014/main" id="{94EB6414-5ED1-6E41-BABD-4094203C5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16020" r="5956" b="23735"/>
          <a:stretch/>
        </p:blipFill>
        <p:spPr bwMode="auto">
          <a:xfrm>
            <a:off x="4715691" y="2220686"/>
            <a:ext cx="2834640" cy="21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6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9709C-E09D-6E47-AD20-25CF62A4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46"/>
          <a:stretch/>
        </p:blipFill>
        <p:spPr>
          <a:xfrm>
            <a:off x="3271763" y="2606566"/>
            <a:ext cx="15741849" cy="18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AC1E2-6CAC-9C42-840F-E346F5EA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40" y="441669"/>
            <a:ext cx="8293444" cy="6070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REF: M20-1929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Dear Dr. Auerbach: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Thank you for submitting your manuscript, ”Responding to peer reviews” to </a:t>
            </a:r>
            <a:r>
              <a:rPr lang="en-US" sz="2400" i="1" dirty="0"/>
              <a:t>Annals.</a:t>
            </a:r>
            <a:r>
              <a:rPr lang="en-US" sz="2400" dirty="0"/>
              <a:t> The editors, and 4 external reviewers read the manuscript. In addition, the editorial team discussed it at our weekly manuscript meeting.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are potentially interested in publishing…. 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Joy | Pixar Wiki | Fandom">
            <a:extLst>
              <a:ext uri="{FF2B5EF4-FFF2-40B4-BE49-F238E27FC236}">
                <a16:creationId xmlns:a16="http://schemas.microsoft.com/office/drawing/2014/main" id="{5EFC7DBF-D6B8-8E48-918A-6709F614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584" y="2669287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4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77B8-DF74-2C48-ABCF-D71AA3E1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Roadmap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6CB7-C4DB-C44D-9684-6ABB28CF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964724"/>
            <a:ext cx="3845506" cy="4259095"/>
          </a:xfrm>
        </p:spPr>
        <p:txBody>
          <a:bodyPr>
            <a:normAutofit/>
          </a:bodyPr>
          <a:lstStyle/>
          <a:p>
            <a:r>
              <a:rPr lang="en-US" dirty="0"/>
              <a:t>How does peer review at a journal work?</a:t>
            </a:r>
          </a:p>
          <a:p>
            <a:r>
              <a:rPr lang="en-US" dirty="0"/>
              <a:t>How does peer review on a grant study section work?</a:t>
            </a:r>
          </a:p>
          <a:p>
            <a:r>
              <a:rPr lang="en-US" dirty="0"/>
              <a:t>Ways to respond</a:t>
            </a:r>
          </a:p>
          <a:p>
            <a:pPr lvl="1"/>
            <a:r>
              <a:rPr lang="en-US" sz="2800" dirty="0"/>
              <a:t>Peer reviews</a:t>
            </a:r>
          </a:p>
          <a:p>
            <a:pPr lvl="1"/>
            <a:r>
              <a:rPr lang="en-US" sz="2800" dirty="0"/>
              <a:t>Study section critiques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ystem Map | bart.gov">
            <a:extLst>
              <a:ext uri="{FF2B5EF4-FFF2-40B4-BE49-F238E27FC236}">
                <a16:creationId xmlns:a16="http://schemas.microsoft.com/office/drawing/2014/main" id="{729ABB0C-D8A7-2F4F-8907-4D78708F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652" y="407669"/>
            <a:ext cx="6772541" cy="54349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3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AC1E2-6CAC-9C42-840F-E346F5EA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4" y="1618594"/>
            <a:ext cx="5015012" cy="405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…. a substantially revised version of your manuscript.  Before we can consider it further, you must prepare a revision that satisfactorily addresses the issues outlined in this letter and in the accompanying external reviews.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ear | Pixar Wiki | Fandom">
            <a:extLst>
              <a:ext uri="{FF2B5EF4-FFF2-40B4-BE49-F238E27FC236}">
                <a16:creationId xmlns:a16="http://schemas.microsoft.com/office/drawing/2014/main" id="{0E5228C3-D45C-F247-877E-C1883F86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742572"/>
            <a:ext cx="4475531" cy="33696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24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449AB-5017-5B45-B3B4-7192E0F1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931" y="5080737"/>
            <a:ext cx="6586489" cy="3785419"/>
          </a:xfrm>
        </p:spPr>
        <p:txBody>
          <a:bodyPr>
            <a:normAutofit/>
          </a:bodyPr>
          <a:lstStyle/>
          <a:p>
            <a:r>
              <a:rPr lang="en-US" sz="3600" dirty="0"/>
              <a:t>Really? Four reviewers? Really?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E5F7C-656C-364B-8EBC-05740257C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05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D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Bla bla... uploaded by Kathy Ramirez on We Heart It">
            <a:extLst>
              <a:ext uri="{FF2B5EF4-FFF2-40B4-BE49-F238E27FC236}">
                <a16:creationId xmlns:a16="http://schemas.microsoft.com/office/drawing/2014/main" id="{5FC61F0F-9CA8-B14B-8FFC-FB2C6DDA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08" y="125679"/>
            <a:ext cx="7309707" cy="45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3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ops! Famously Scathing Reviews of Classic Books From The Times&amp;#39;s Archive -  The New York Times">
            <a:extLst>
              <a:ext uri="{FF2B5EF4-FFF2-40B4-BE49-F238E27FC236}">
                <a16:creationId xmlns:a16="http://schemas.microsoft.com/office/drawing/2014/main" id="{593C2C2B-EB7B-6B41-B0BB-893DCF3F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140"/>
            <a:ext cx="7546928" cy="42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ger | Pixar Wiki | Fandom">
            <a:extLst>
              <a:ext uri="{FF2B5EF4-FFF2-40B4-BE49-F238E27FC236}">
                <a16:creationId xmlns:a16="http://schemas.microsoft.com/office/drawing/2014/main" id="{928891B4-0829-8E42-9780-D45E069D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14" y="1509713"/>
            <a:ext cx="4634208" cy="34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7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Sadness | Pixar Wiki | Fandom">
            <a:extLst>
              <a:ext uri="{FF2B5EF4-FFF2-40B4-BE49-F238E27FC236}">
                <a16:creationId xmlns:a16="http://schemas.microsoft.com/office/drawing/2014/main" id="{7ED54439-5531-664A-BE7C-BC7D9EC9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641" y="1321374"/>
            <a:ext cx="5598718" cy="42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2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are two of Riley&amp;#39;s five emotions in Inside Out male? - Movies &amp;amp; TV  Stack Exchange">
            <a:extLst>
              <a:ext uri="{FF2B5EF4-FFF2-40B4-BE49-F238E27FC236}">
                <a16:creationId xmlns:a16="http://schemas.microsoft.com/office/drawing/2014/main" id="{1F626445-3DCC-364B-9C82-0699635C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3" y="1442367"/>
            <a:ext cx="11685373" cy="36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1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7A924E-EF9F-BF4A-90E6-BC63D71C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714362"/>
            <a:ext cx="4202662" cy="5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00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D1930-C224-0B4B-BE0F-E14CB5AE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peer reviews from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E445-3E63-2A4A-9E87-E31A9C49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Stop, take a deep breath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let it sit. I recommend no more than 5 days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Schedule a time to synthesize your response letter</a:t>
            </a:r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4315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1642-DD3B-E641-B050-EF8B4F81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" y="500062"/>
            <a:ext cx="1125906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Copy/Paste all comments into an MS word document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82944-F473-8144-A8A6-F9DB1467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C13FC-9292-974C-850E-97C1D060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874"/>
            <a:ext cx="12192000" cy="33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8D80A-30D2-5749-BBC6-23677AD64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885"/>
            <a:ext cx="12192000" cy="571423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E36DF7E3-6674-DD47-B9C8-6A6CF365A224}"/>
              </a:ext>
            </a:extLst>
          </p:cNvPr>
          <p:cNvSpPr/>
          <p:nvPr/>
        </p:nvSpPr>
        <p:spPr>
          <a:xfrm>
            <a:off x="4631084" y="2622900"/>
            <a:ext cx="3241163" cy="432486"/>
          </a:xfrm>
          <a:prstGeom prst="wedgeRectCallout">
            <a:avLst>
              <a:gd name="adj1" fmla="val -100465"/>
              <a:gd name="adj2" fmla="val -112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missing here?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7638518-A5C6-0F41-B4D0-88754C345331}"/>
              </a:ext>
            </a:extLst>
          </p:cNvPr>
          <p:cNvSpPr/>
          <p:nvPr/>
        </p:nvSpPr>
        <p:spPr>
          <a:xfrm>
            <a:off x="163336" y="4328635"/>
            <a:ext cx="11847432" cy="1713819"/>
          </a:xfrm>
          <a:prstGeom prst="frame">
            <a:avLst/>
          </a:prstGeom>
          <a:ln cmpd="dbl">
            <a:beve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F546-213B-EC47-A494-18DAA6E2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278893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Create a bulleted list of reviewers’ comments </a:t>
            </a:r>
          </a:p>
          <a:p>
            <a:pPr lvl="1"/>
            <a:r>
              <a:rPr lang="en-US" sz="2800" dirty="0"/>
              <a:t>Format your responses so they are easily tracked (with line/page eventually)</a:t>
            </a:r>
          </a:p>
          <a:p>
            <a:pPr lvl="1"/>
            <a:r>
              <a:rPr lang="en-US" sz="2800" dirty="0"/>
              <a:t>Plan to respond to every… single….one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0D7AF-D053-2749-B15C-FA5D72D3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91" y="2013365"/>
            <a:ext cx="9275805" cy="4355677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BCAED622-C444-B743-9A88-F216CBF6F29E}"/>
              </a:ext>
            </a:extLst>
          </p:cNvPr>
          <p:cNvSpPr/>
          <p:nvPr/>
        </p:nvSpPr>
        <p:spPr>
          <a:xfrm>
            <a:off x="8018044" y="4753799"/>
            <a:ext cx="3241163" cy="432486"/>
          </a:xfrm>
          <a:prstGeom prst="wedgeRectCallout">
            <a:avLst>
              <a:gd name="adj1" fmla="val -74540"/>
              <a:gd name="adj2" fmla="val -186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these last</a:t>
            </a:r>
          </a:p>
        </p:txBody>
      </p:sp>
    </p:spTree>
    <p:extLst>
      <p:ext uri="{BB962C8B-B14F-4D97-AF65-F5344CB8AC3E}">
        <p14:creationId xmlns:p14="http://schemas.microsoft.com/office/powerpoint/2010/main" val="23123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68CD-BDEF-3520-C73E-BF78D597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10C9-C64D-8659-9B20-72FFAEE3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from AHRQ, PCORI, FDA (via UCSF/Stanford Center for Evaluation and Regulatory Sciences)</a:t>
            </a:r>
          </a:p>
          <a:p>
            <a:endParaRPr lang="en-US" dirty="0"/>
          </a:p>
          <a:p>
            <a:r>
              <a:rPr lang="en-US" dirty="0"/>
              <a:t>Royalties: Up to Date</a:t>
            </a:r>
          </a:p>
          <a:p>
            <a:endParaRPr lang="en-US" dirty="0"/>
          </a:p>
          <a:p>
            <a:r>
              <a:rPr lang="en-US" dirty="0"/>
              <a:t>Advisor: Pear Therapeutics</a:t>
            </a:r>
          </a:p>
          <a:p>
            <a:endParaRPr lang="en-US" dirty="0"/>
          </a:p>
          <a:p>
            <a:r>
              <a:rPr lang="en-US" dirty="0"/>
              <a:t>Founder (no funding): </a:t>
            </a:r>
            <a:r>
              <a:rPr lang="en-US" dirty="0" err="1"/>
              <a:t>ADviCE</a:t>
            </a:r>
            <a:r>
              <a:rPr lang="en-US" dirty="0"/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277071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FBCF-CFCB-3C48-BFE0-E82ACDAD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Editor gives you guidance or has specific feedback, focus on those issues </a:t>
            </a:r>
            <a:r>
              <a:rPr lang="en-US" u="sng" dirty="0"/>
              <a:t>primarily</a:t>
            </a:r>
          </a:p>
          <a:p>
            <a:pPr lvl="1"/>
            <a:r>
              <a:rPr lang="en-US" dirty="0"/>
              <a:t>Can also be used to break ties or deal with reviewer inconsistencies</a:t>
            </a:r>
          </a:p>
          <a:p>
            <a:r>
              <a:rPr lang="en-US" dirty="0"/>
              <a:t>Look for themes in reviewers’ comments, consolidate your responses  where feasible</a:t>
            </a:r>
          </a:p>
          <a:p>
            <a:r>
              <a:rPr lang="en-US" dirty="0"/>
              <a:t>Work from top to bottom, OK to refer back to earlier responses if mentioned later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9A97F5-4A47-9146-A2E4-6D9EC92C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your responses</a:t>
            </a:r>
          </a:p>
        </p:txBody>
      </p:sp>
    </p:spTree>
    <p:extLst>
      <p:ext uri="{BB962C8B-B14F-4D97-AF65-F5344CB8AC3E}">
        <p14:creationId xmlns:p14="http://schemas.microsoft.com/office/powerpoint/2010/main" val="28885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FBCF-CFCB-3C48-BFE0-E82ACDAD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Unclear or confusing items (reviewer misinterprets or misunderstands something)</a:t>
            </a:r>
          </a:p>
          <a:p>
            <a:pPr lvl="1"/>
            <a:r>
              <a:rPr lang="en-US" dirty="0"/>
              <a:t>Editorial work to clarify methods, add discussion points, </a:t>
            </a:r>
            <a:r>
              <a:rPr lang="en-US" dirty="0" err="1"/>
              <a:t>etc</a:t>
            </a: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ym typeface="Wingdings" pitchFamily="2" charset="2"/>
              </a:rPr>
              <a:t>Analytic requests that might enhance findings or address limitations</a:t>
            </a:r>
          </a:p>
          <a:p>
            <a:pPr lvl="1"/>
            <a:r>
              <a:rPr lang="en-US" dirty="0">
                <a:sym typeface="Wingdings" pitchFamily="2" charset="2"/>
              </a:rPr>
              <a:t>Just do the 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ym typeface="Wingdings" pitchFamily="2" charset="2"/>
              </a:rPr>
              <a:t>Items you know can’t be fixed/Requests to do a study you didn’t to</a:t>
            </a:r>
          </a:p>
          <a:p>
            <a:pPr lvl="1"/>
            <a:r>
              <a:rPr lang="en-US" dirty="0">
                <a:sym typeface="Wingdings" pitchFamily="2" charset="2"/>
              </a:rPr>
              <a:t>Acknowledge kindly, add to Limitations</a:t>
            </a:r>
          </a:p>
          <a:p>
            <a:pPr lvl="1"/>
            <a:r>
              <a:rPr lang="en-US" dirty="0">
                <a:sym typeface="Wingdings" pitchFamily="2" charset="2"/>
              </a:rPr>
              <a:t>?e-mail Editor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ym typeface="Wingdings" pitchFamily="2" charset="2"/>
              </a:rPr>
              <a:t>Editorial or other somewhat orthogonal comments</a:t>
            </a:r>
          </a:p>
          <a:p>
            <a:pPr lvl="1"/>
            <a:r>
              <a:rPr lang="en-US" dirty="0">
                <a:sym typeface="Wingdings" pitchFamily="2" charset="2"/>
              </a:rPr>
              <a:t>Acknowledge kindly, add to discussion or intro if helpful framing</a:t>
            </a:r>
          </a:p>
          <a:p>
            <a:pPr lvl="2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9A97F5-4A47-9146-A2E4-6D9EC92C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phenotypes</a:t>
            </a:r>
          </a:p>
        </p:txBody>
      </p:sp>
    </p:spTree>
    <p:extLst>
      <p:ext uri="{BB962C8B-B14F-4D97-AF65-F5344CB8AC3E}">
        <p14:creationId xmlns:p14="http://schemas.microsoft.com/office/powerpoint/2010/main" val="2538988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418-9373-4D4B-B199-F005A0DF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" y="0"/>
            <a:ext cx="10515600" cy="1325563"/>
          </a:xfrm>
        </p:spPr>
        <p:txBody>
          <a:bodyPr/>
          <a:lstStyle/>
          <a:p>
            <a:r>
              <a:rPr lang="en-US" dirty="0"/>
              <a:t>The editorial comment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FBC9D-6B60-C349-91F6-F20B8928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993594"/>
            <a:ext cx="9992571" cy="56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6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FBCF-CFCB-3C48-BFE0-E82ACDAD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reviewers’ comments are in conflict or inconsistent </a:t>
            </a:r>
          </a:p>
          <a:p>
            <a:pPr lvl="1"/>
            <a:r>
              <a:rPr lang="en-US" dirty="0"/>
              <a:t>Option 1 (safer): Respond to the one which asks for feasible/most aligned with Aims changes, thank the other</a:t>
            </a:r>
          </a:p>
          <a:p>
            <a:pPr lvl="1"/>
            <a:r>
              <a:rPr lang="en-US" dirty="0"/>
              <a:t>Option 2: Ask Editor for guidance.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reviewers’ comments are unclear, confusing, or vague</a:t>
            </a:r>
          </a:p>
          <a:p>
            <a:pPr lvl="1"/>
            <a:r>
              <a:rPr lang="en-US" dirty="0"/>
              <a:t>Option 1: Acknowledge in letter with rationale for your change, and make the edits you think helpful.</a:t>
            </a:r>
          </a:p>
          <a:p>
            <a:pPr lvl="1"/>
            <a:r>
              <a:rPr lang="en-US" dirty="0"/>
              <a:t>Option 2: Same, but point to place in paper you think addresses concern already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9A97F5-4A47-9146-A2E4-6D9EC92C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your responses</a:t>
            </a:r>
          </a:p>
        </p:txBody>
      </p:sp>
    </p:spTree>
    <p:extLst>
      <p:ext uri="{BB962C8B-B14F-4D97-AF65-F5344CB8AC3E}">
        <p14:creationId xmlns:p14="http://schemas.microsoft.com/office/powerpoint/2010/main" val="31661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8BE2-F144-7D48-BCB4-EC25CE1B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letter and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2C61-3A0D-DE4F-909F-89653B7F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can your response letter be?</a:t>
            </a:r>
          </a:p>
          <a:p>
            <a:pPr lvl="1"/>
            <a:r>
              <a:rPr lang="en-US" dirty="0"/>
              <a:t>As long as it takes</a:t>
            </a:r>
          </a:p>
          <a:p>
            <a:pPr lvl="1"/>
            <a:r>
              <a:rPr lang="en-US" dirty="0"/>
              <a:t>It is not unheard of for a revision from a top tier journal will be as long as the original paper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Unsolicited Tables/analyses you put in your letter (but not manuscript) can be double edged sword… use carefully</a:t>
            </a:r>
          </a:p>
        </p:txBody>
      </p:sp>
    </p:spTree>
    <p:extLst>
      <p:ext uri="{BB962C8B-B14F-4D97-AF65-F5344CB8AC3E}">
        <p14:creationId xmlns:p14="http://schemas.microsoft.com/office/powerpoint/2010/main" val="37350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8BE2-F144-7D48-BCB4-EC25CE1B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letter and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2C61-3A0D-DE4F-909F-89653B7F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Proofread everything before you send</a:t>
            </a:r>
          </a:p>
          <a:p>
            <a:endParaRPr lang="en-US" dirty="0"/>
          </a:p>
          <a:p>
            <a:r>
              <a:rPr lang="en-US" dirty="0"/>
              <a:t>Your revision:</a:t>
            </a:r>
          </a:p>
          <a:p>
            <a:pPr lvl="1"/>
            <a:r>
              <a:rPr lang="en-US" dirty="0"/>
              <a:t>Can include page/line numbers (most journals are OK with this)</a:t>
            </a:r>
          </a:p>
          <a:p>
            <a:pPr lvl="1"/>
            <a:r>
              <a:rPr lang="en-US" dirty="0"/>
              <a:t>Generally good form to submit tracked-changes version and clean version</a:t>
            </a:r>
          </a:p>
          <a:p>
            <a:pPr lvl="1"/>
            <a:r>
              <a:rPr lang="en-US" dirty="0"/>
              <a:t>Don’t forget to remove comments and tracked changes </a:t>
            </a:r>
          </a:p>
        </p:txBody>
      </p:sp>
    </p:spTree>
    <p:extLst>
      <p:ext uri="{BB962C8B-B14F-4D97-AF65-F5344CB8AC3E}">
        <p14:creationId xmlns:p14="http://schemas.microsoft.com/office/powerpoint/2010/main" val="294437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88A26E-3CE6-B84C-BFD9-C79FDB80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6" y="605723"/>
            <a:ext cx="11747500" cy="6108700"/>
          </a:xfrm>
          <a:prstGeom prst="rect">
            <a:avLst/>
          </a:prstGeom>
        </p:spPr>
      </p:pic>
      <p:pic>
        <p:nvPicPr>
          <p:cNvPr id="6" name="Content Placeholder 5" descr="A picture containing text, wall, toy, doll&#10;&#10;Description automatically generated">
            <a:extLst>
              <a:ext uri="{FF2B5EF4-FFF2-40B4-BE49-F238E27FC236}">
                <a16:creationId xmlns:a16="http://schemas.microsoft.com/office/drawing/2014/main" id="{AF08EC9E-9479-BA4E-9831-13CF68E6D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8893" y="2217683"/>
            <a:ext cx="4490804" cy="3911346"/>
          </a:xfrm>
        </p:spPr>
      </p:pic>
    </p:spTree>
    <p:extLst>
      <p:ext uri="{BB962C8B-B14F-4D97-AF65-F5344CB8AC3E}">
        <p14:creationId xmlns:p14="http://schemas.microsoft.com/office/powerpoint/2010/main" val="18039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5D69-B7C2-CD46-8876-0F5E7C9E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revisions (NIH)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EE11-DED9-1B41-9B45-32A6353F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552" y="22460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Rule 1: You have just one opportunity to resubmit.</a:t>
            </a:r>
          </a:p>
          <a:p>
            <a:pPr marL="0" indent="0">
              <a:buNone/>
            </a:pPr>
            <a:r>
              <a:rPr lang="en-US" dirty="0"/>
              <a:t>Rule 2: You must apply within 37 months of the original application's receipt date.</a:t>
            </a:r>
          </a:p>
          <a:p>
            <a:pPr marL="0" indent="0">
              <a:buNone/>
            </a:pPr>
            <a:r>
              <a:rPr lang="en-US" dirty="0"/>
              <a:t>Rule 3: You must create a one-page introduction that addresses all your reviewers' issues that are stated in your summary statement.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D03A-CBB1-644A-8792-37FE5FEF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get to writing…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DC33-8BFA-344F-A189-B902C137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original funding opportunity announcement (FOA) </a:t>
            </a:r>
          </a:p>
          <a:p>
            <a:pPr lvl="1"/>
            <a:r>
              <a:rPr lang="en-US" dirty="0"/>
              <a:t>If the announcement has been reissued or updated, make sure you're aware of new deadlines, eligibility criteria, forms, and instructions.</a:t>
            </a:r>
          </a:p>
          <a:p>
            <a:r>
              <a:rPr lang="en-US" dirty="0"/>
              <a:t>If you applied to a program announcement (PA), program announcement with set-aside funds (PAS), or program announcement with special review considerations (PAR), you may resubmit to the same or a different PA, PAS, or PAR. But you'll still want to check your new FOA for the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5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2832-A522-E34E-93F0-611738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your </a:t>
            </a:r>
            <a:r>
              <a:rPr lang="en-US" b="1" u="sng" dirty="0"/>
              <a:t>revision</a:t>
            </a:r>
            <a:r>
              <a:rPr lang="en-US" dirty="0"/>
              <a:t> </a:t>
            </a:r>
            <a:r>
              <a:rPr lang="en-US" b="1" u="sng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5287-3AF0-A54A-BABA-0071A142E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</a:t>
            </a:r>
            <a:r>
              <a:rPr lang="en-US" u="sng" dirty="0"/>
              <a:t>primary</a:t>
            </a:r>
            <a:r>
              <a:rPr lang="en-US" dirty="0"/>
              <a:t> way to identify priority areas is the summary statement</a:t>
            </a:r>
            <a:endParaRPr lang="en-US" u="sng" dirty="0"/>
          </a:p>
          <a:p>
            <a:pPr lvl="1"/>
            <a:r>
              <a:rPr lang="en-US" dirty="0"/>
              <a:t>The first (e.g. primary) reviewer is the next priority area</a:t>
            </a:r>
          </a:p>
          <a:p>
            <a:pPr lvl="1"/>
            <a:r>
              <a:rPr lang="en-US" dirty="0"/>
              <a:t>Sometimes reviewers’ scores can help identify consistent areas</a:t>
            </a:r>
          </a:p>
          <a:p>
            <a:pPr marL="457200" lvl="1" indent="0">
              <a:buNone/>
            </a:pPr>
            <a:endParaRPr lang="en-US" u="sng" dirty="0"/>
          </a:p>
          <a:p>
            <a:r>
              <a:rPr lang="en-US" dirty="0"/>
              <a:t>Copy and paste comments into a single document</a:t>
            </a:r>
          </a:p>
          <a:p>
            <a:pPr lvl="1"/>
            <a:r>
              <a:rPr lang="en-US" dirty="0"/>
              <a:t>Look for groupings of issues/comments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Call the program officer when you have completed your initial survey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Develop a plan for all comments/critiques, including PO’s feedback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6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ubmit a paper for publication in a journal | Elsevier Author  Services">
            <a:extLst>
              <a:ext uri="{FF2B5EF4-FFF2-40B4-BE49-F238E27FC236}">
                <a16:creationId xmlns:a16="http://schemas.microsoft.com/office/drawing/2014/main" id="{CF6E09CA-845F-9D4F-8B87-E3D22934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9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31F77F-8135-CC40-BFD3-EFD00C844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298966"/>
              </p:ext>
            </p:extLst>
          </p:nvPr>
        </p:nvGraphicFramePr>
        <p:xfrm>
          <a:off x="838200" y="2079625"/>
          <a:ext cx="1051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2497080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186911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13404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To-do’s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Writing tasks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4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R1: Limited access to priority populations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R2: More details about outreach to unhoused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Reach out to community partners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Preliminary data on admissions among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Double check human subjects files to be sure 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 to intro page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Prelim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Methods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0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896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2832-A522-E34E-93F0-611738C8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your revision </a:t>
            </a:r>
            <a:r>
              <a:rPr lang="en-US" b="1" u="sng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5287-3AF0-A54A-BABA-0071A142E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514350" indent="-514350">
              <a:buAutoNum type="arabicPeriod"/>
            </a:pPr>
            <a:r>
              <a:rPr lang="en-US" dirty="0"/>
              <a:t>Emphasize strongest parts of your strategy, and discard parts that reviewers felt were weakest  </a:t>
            </a:r>
          </a:p>
          <a:p>
            <a:pPr marL="514350" indent="-514350">
              <a:buAutoNum type="arabicPeriod"/>
            </a:pPr>
            <a:r>
              <a:rPr lang="en-US" dirty="0"/>
              <a:t>Add new findings, data, or partnerships to Preliminary Studies</a:t>
            </a:r>
          </a:p>
          <a:p>
            <a:pPr marL="514350" indent="-514350">
              <a:buAutoNum type="arabicPeriod"/>
            </a:pPr>
            <a:r>
              <a:rPr lang="en-US" dirty="0"/>
              <a:t>For K and training grants particularly – review all letters of support and redraft to address strengths and fill gaps</a:t>
            </a:r>
          </a:p>
          <a:p>
            <a:pPr marL="514350" indent="-514350">
              <a:buAutoNum type="arabicPeriod"/>
            </a:pPr>
            <a:r>
              <a:rPr lang="en-US" dirty="0"/>
              <a:t>Do the to-do’s and represent them with the writing tasks throughout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E0B2F-9454-5E48-80BF-A1FFDBDDC89B}"/>
              </a:ext>
            </a:extLst>
          </p:cNvPr>
          <p:cNvSpPr/>
          <p:nvPr/>
        </p:nvSpPr>
        <p:spPr>
          <a:xfrm>
            <a:off x="3230879" y="5988734"/>
            <a:ext cx="7180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www.niaid.nih.gov</a:t>
            </a:r>
            <a:r>
              <a:rPr lang="en-US" dirty="0"/>
              <a:t>/grants-contracts/revise-resubmit-application</a:t>
            </a:r>
          </a:p>
        </p:txBody>
      </p:sp>
    </p:spTree>
    <p:extLst>
      <p:ext uri="{BB962C8B-B14F-4D97-AF65-F5344CB8AC3E}">
        <p14:creationId xmlns:p14="http://schemas.microsoft.com/office/powerpoint/2010/main" val="1976365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B475-3B19-4F4C-B39E-1284EB8E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revision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6A8D1-D2B1-0944-B3F2-4C8A159E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Unlike a journal article:</a:t>
            </a:r>
          </a:p>
          <a:p>
            <a:pPr lvl="1"/>
            <a:r>
              <a:rPr lang="en-US" sz="2800" dirty="0"/>
              <a:t>No highlighting, underlining/italicizing is permitted</a:t>
            </a:r>
          </a:p>
          <a:p>
            <a:pPr lvl="1"/>
            <a:r>
              <a:rPr lang="en-US" sz="2800" dirty="0"/>
              <a:t>Some lack of clarity around bracketing/indents (but these use space)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Refer to sections (e.g.  A.1. Aims).</a:t>
            </a:r>
          </a:p>
          <a:p>
            <a:pPr lvl="1"/>
            <a:r>
              <a:rPr lang="en-US" sz="2800" dirty="0"/>
              <a:t>This does mean you need to keep your document outline format straight</a:t>
            </a:r>
          </a:p>
          <a:p>
            <a:pPr lvl="1"/>
            <a:r>
              <a:rPr lang="en-US" sz="2800" dirty="0"/>
              <a:t>Smaller subheadings can make it easier for reviewers to find revisions, but can also be daunting to read</a:t>
            </a:r>
          </a:p>
          <a:p>
            <a:pPr lvl="2"/>
            <a:endParaRPr lang="en-US" dirty="0"/>
          </a:p>
          <a:p>
            <a:pPr marL="3200400" lvl="7" indent="0">
              <a:buNone/>
            </a:pPr>
            <a:r>
              <a:rPr lang="en-US" sz="2000" dirty="0"/>
              <a:t>A.1</a:t>
            </a:r>
          </a:p>
          <a:p>
            <a:pPr marL="3200400" lvl="7" indent="0">
              <a:buNone/>
            </a:pPr>
            <a:r>
              <a:rPr lang="en-US" sz="2000" dirty="0"/>
              <a:t>  A.1.a</a:t>
            </a:r>
          </a:p>
          <a:p>
            <a:pPr marL="3200400" lvl="7" indent="0">
              <a:buNone/>
            </a:pPr>
            <a:r>
              <a:rPr lang="en-US" sz="2000" dirty="0"/>
              <a:t>     A.1.a.ii</a:t>
            </a:r>
          </a:p>
          <a:p>
            <a:pPr marL="3200400" lvl="7" indent="0">
              <a:buNone/>
            </a:pPr>
            <a:r>
              <a:rPr lang="en-US" sz="2000" dirty="0"/>
              <a:t>       A.1.a.ii.⍺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AEF7-E858-F74D-837A-DDF80F12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your 1 page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D02A7-CD4D-9945-AEDD-671CC01D7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Overview paragraph </a:t>
            </a:r>
          </a:p>
          <a:p>
            <a:pPr lvl="1"/>
            <a:r>
              <a:rPr lang="en-US" dirty="0"/>
              <a:t>Summarize the summary statement, the themes you identified, and an overview of give an overview of key steps you’ve taken</a:t>
            </a:r>
          </a:p>
          <a:p>
            <a:r>
              <a:rPr lang="en-US" dirty="0"/>
              <a:t>Priority revision sections (2-3 sentences each) </a:t>
            </a:r>
          </a:p>
          <a:p>
            <a:pPr lvl="1"/>
            <a:r>
              <a:rPr lang="en-US" dirty="0"/>
              <a:t>Give more detailed information about approaches to specific areas in (include section locations and/or tables/figures)</a:t>
            </a:r>
          </a:p>
          <a:p>
            <a:pPr lvl="1"/>
            <a:r>
              <a:rPr lang="en-US" dirty="0"/>
              <a:t>Work from most problematic areas to least. </a:t>
            </a:r>
          </a:p>
          <a:p>
            <a:r>
              <a:rPr lang="en-US" dirty="0"/>
              <a:t>Space is limited</a:t>
            </a:r>
          </a:p>
          <a:p>
            <a:pPr lvl="1"/>
            <a:r>
              <a:rPr lang="en-US" dirty="0"/>
              <a:t>Fit as much in as you can. Relate major additions, deletions, and modifications not mentioned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54A7E-EA81-244E-9D57-2D93BC31FB8A}"/>
              </a:ext>
            </a:extLst>
          </p:cNvPr>
          <p:cNvSpPr txBox="1"/>
          <p:nvPr/>
        </p:nvSpPr>
        <p:spPr>
          <a:xfrm>
            <a:off x="1073247" y="5933274"/>
            <a:ext cx="10280553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good introduction can take as much time and energy to draft, hone, and finalize as the entire grant</a:t>
            </a:r>
          </a:p>
        </p:txBody>
      </p:sp>
    </p:spTree>
    <p:extLst>
      <p:ext uri="{BB962C8B-B14F-4D97-AF65-F5344CB8AC3E}">
        <p14:creationId xmlns:p14="http://schemas.microsoft.com/office/powerpoint/2010/main" val="1157769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2A936-800C-7847-9589-8B552354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15" y="383060"/>
            <a:ext cx="7704003" cy="58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2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1DC098-295C-B14B-8118-D29C228ED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751" y="589164"/>
            <a:ext cx="5949464" cy="54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4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894CF-A1FF-DF42-BBE6-B9AC12EC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25" y="333018"/>
            <a:ext cx="7125949" cy="58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4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2E35BB-E046-9C4C-AAEE-15DE5BC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peer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1C871-0F69-AE45-84D5-F2327C12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process that got you the feedback you did</a:t>
            </a:r>
          </a:p>
          <a:p>
            <a:r>
              <a:rPr lang="en-US" dirty="0"/>
              <a:t>Accept the feedback as positively as possible</a:t>
            </a:r>
          </a:p>
          <a:p>
            <a:pPr lvl="1"/>
            <a:r>
              <a:rPr lang="en-US" dirty="0"/>
              <a:t>But don’t let it sit</a:t>
            </a:r>
          </a:p>
          <a:p>
            <a:r>
              <a:rPr lang="en-US" dirty="0"/>
              <a:t>Have a system for prioritizing and addressing reviews</a:t>
            </a:r>
          </a:p>
          <a:p>
            <a:r>
              <a:rPr lang="en-US" dirty="0"/>
              <a:t>Take advantage of the idiosyncrasies of journals and grant reviews to craft an effective resubmission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39BA97-F7CB-364C-989B-9BEE6FD6D9C1}"/>
              </a:ext>
            </a:extLst>
          </p:cNvPr>
          <p:cNvSpPr/>
          <p:nvPr/>
        </p:nvSpPr>
        <p:spPr>
          <a:xfrm>
            <a:off x="3128394" y="5942568"/>
            <a:ext cx="478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Andrew.Auerbach@ucsf.edu</a:t>
            </a:r>
            <a:r>
              <a:rPr lang="en-US" dirty="0"/>
              <a:t> | @</a:t>
            </a:r>
            <a:r>
              <a:rPr lang="en-US" dirty="0" err="1"/>
              <a:t>ADAuerbachMD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75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1" y="273050"/>
            <a:ext cx="6856413" cy="65405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Non-success</a:t>
            </a:r>
          </a:p>
        </p:txBody>
      </p:sp>
      <p:sp>
        <p:nvSpPr>
          <p:cNvPr id="81923" name="Content Placeholder 6"/>
          <p:cNvSpPr>
            <a:spLocks noGrp="1"/>
          </p:cNvSpPr>
          <p:nvPr>
            <p:ph idx="1"/>
          </p:nvPr>
        </p:nvSpPr>
        <p:spPr>
          <a:xfrm>
            <a:off x="5326064" y="1304925"/>
            <a:ext cx="5164137" cy="46529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Most of your papers, project proposals, grants will not be successful on the first try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Average acceptance rate at medical journals &lt;30%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Average grant funding rate   &lt; 15%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large proportion of your projects will be duds</a:t>
            </a: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4589" y="4873625"/>
            <a:ext cx="2111375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64% Failure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9836" y="5662838"/>
            <a:ext cx="3348478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All time home run leader</a:t>
            </a:r>
          </a:p>
        </p:txBody>
      </p:sp>
      <p:pic>
        <p:nvPicPr>
          <p:cNvPr id="2050" name="Picture 2" descr="Hank Aaron | Biography, Baseball, &amp; Facts | Britannica">
            <a:extLst>
              <a:ext uri="{FF2B5EF4-FFF2-40B4-BE49-F238E27FC236}">
                <a16:creationId xmlns:a16="http://schemas.microsoft.com/office/drawing/2014/main" id="{F68E700B-BE4E-1912-B1B9-0114F511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37" y="1492475"/>
            <a:ext cx="3173513" cy="40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75A384-29AD-6A5D-F0B0-B9A58D0D1330}"/>
              </a:ext>
            </a:extLst>
          </p:cNvPr>
          <p:cNvSpPr txBox="1"/>
          <p:nvPr/>
        </p:nvSpPr>
        <p:spPr>
          <a:xfrm>
            <a:off x="2097203" y="5058569"/>
            <a:ext cx="2231571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/>
              <a:t>70%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3A8DD-29B3-BA2A-C2D7-36D8C7601FB9}"/>
              </a:ext>
            </a:extLst>
          </p:cNvPr>
          <p:cNvSpPr txBox="1"/>
          <p:nvPr/>
        </p:nvSpPr>
        <p:spPr>
          <a:xfrm>
            <a:off x="2097203" y="4258211"/>
            <a:ext cx="223157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/>
              <a:t>.300 lifetime batting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EF2B-83FD-AC4A-A015-E1843D21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at a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1B90-6A3D-7C4F-BA76-05FFF371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by administrative editor (for submission problems)</a:t>
            </a:r>
          </a:p>
          <a:p>
            <a:r>
              <a:rPr lang="en-US" dirty="0"/>
              <a:t>Review by ‘triage’ editor (can be managing editor, associate editor) for initial check for rigor, fit, etc.</a:t>
            </a:r>
          </a:p>
          <a:p>
            <a:pPr lvl="1"/>
            <a:r>
              <a:rPr lang="en-US" dirty="0"/>
              <a:t>Decline without review can happen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EF2B-83FD-AC4A-A015-E1843D21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at a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01B90-6A3D-7C4F-BA76-05FFF371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for peer review</a:t>
            </a:r>
          </a:p>
          <a:p>
            <a:pPr lvl="1"/>
            <a:r>
              <a:rPr lang="en-US" dirty="0"/>
              <a:t>1-4 peer reviews generally the goal</a:t>
            </a:r>
          </a:p>
          <a:p>
            <a:pPr lvl="1"/>
            <a:r>
              <a:rPr lang="en-US" dirty="0"/>
              <a:t>5-10 invitations to reach required number</a:t>
            </a:r>
          </a:p>
          <a:p>
            <a:r>
              <a:rPr lang="en-US" dirty="0"/>
              <a:t>On return from review:</a:t>
            </a:r>
          </a:p>
          <a:p>
            <a:pPr lvl="1"/>
            <a:r>
              <a:rPr lang="en-US" dirty="0"/>
              <a:t>Triaging/managing editor makes judgment (reject vs. request revision) and adds clarifying/summarizing feedback to letter</a:t>
            </a:r>
          </a:p>
          <a:p>
            <a:pPr lvl="1"/>
            <a:r>
              <a:rPr lang="en-US" dirty="0"/>
              <a:t>Editor and Editorial Board discussion can also add thoughts or refine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8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493A-713E-B843-80F7-7AF5A662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Nuances of journal 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4131C-3464-174F-A3E6-55CE3776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happens asynchronously</a:t>
            </a:r>
          </a:p>
          <a:p>
            <a:pPr lvl="1"/>
            <a:r>
              <a:rPr lang="en-US" dirty="0"/>
              <a:t>Reviewers do not get to reconsider reviews after discussion with each other</a:t>
            </a:r>
          </a:p>
          <a:p>
            <a:pPr lvl="1"/>
            <a:r>
              <a:rPr lang="en-US" dirty="0"/>
              <a:t>More divergent, but also more likely to be ‘your market’</a:t>
            </a:r>
          </a:p>
          <a:p>
            <a:r>
              <a:rPr lang="en-US" dirty="0"/>
              <a:t>Not ‘scored’</a:t>
            </a:r>
          </a:p>
          <a:p>
            <a:pPr lvl="1"/>
            <a:r>
              <a:rPr lang="en-US" dirty="0"/>
              <a:t>Reject, major revision, minor revision are the common ‘big buckets’ but the process can be very gestalt-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Role of the Editor can be large</a:t>
            </a:r>
          </a:p>
          <a:p>
            <a:pPr lvl="1"/>
            <a:r>
              <a:rPr lang="en-US" dirty="0"/>
              <a:t>Add or overrule comments</a:t>
            </a:r>
          </a:p>
          <a:p>
            <a:pPr lvl="1"/>
            <a:r>
              <a:rPr lang="en-US" dirty="0"/>
              <a:t>Direct you to particularly important issues in cover letter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8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Get Grants for Your Nonprofit · DickersonBakker">
            <a:extLst>
              <a:ext uri="{FF2B5EF4-FFF2-40B4-BE49-F238E27FC236}">
                <a16:creationId xmlns:a16="http://schemas.microsoft.com/office/drawing/2014/main" id="{890DB5C4-B4C0-2540-B97E-C89C99203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 b="30482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4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687229-4315-7144-9DAA-305F18E6A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816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94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1647</Words>
  <Application>Microsoft Macintosh PowerPoint</Application>
  <PresentationFormat>Widescreen</PresentationFormat>
  <Paragraphs>201</Paragraphs>
  <Slides>48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Responding to peer review feedback</vt:lpstr>
      <vt:lpstr>Roadmap </vt:lpstr>
      <vt:lpstr>Disclosures</vt:lpstr>
      <vt:lpstr>PowerPoint Presentation</vt:lpstr>
      <vt:lpstr>Peer review at a journal</vt:lpstr>
      <vt:lpstr>Peer review at a journal</vt:lpstr>
      <vt:lpstr>Nuances of journal peer review</vt:lpstr>
      <vt:lpstr>PowerPoint Presentation</vt:lpstr>
      <vt:lpstr>PowerPoint Presentation</vt:lpstr>
      <vt:lpstr>Study sections</vt:lpstr>
      <vt:lpstr>Research Grants</vt:lpstr>
      <vt:lpstr>Career Development Grants</vt:lpstr>
      <vt:lpstr>PowerPoint Presentation</vt:lpstr>
      <vt:lpstr>PowerPoint Presentation</vt:lpstr>
      <vt:lpstr>Scores, ctd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Responding to peer reviews from Journals</vt:lpstr>
      <vt:lpstr>Copy/Paste all comments into an MS word document </vt:lpstr>
      <vt:lpstr>PowerPoint Presentation</vt:lpstr>
      <vt:lpstr>PowerPoint Presentation</vt:lpstr>
      <vt:lpstr>Consider your responses</vt:lpstr>
      <vt:lpstr>Critique phenotypes</vt:lpstr>
      <vt:lpstr>The editorial comment review</vt:lpstr>
      <vt:lpstr>Consider your responses</vt:lpstr>
      <vt:lpstr>Response letter and revision</vt:lpstr>
      <vt:lpstr>Response letter and revision</vt:lpstr>
      <vt:lpstr>PowerPoint Presentation</vt:lpstr>
      <vt:lpstr>Grant revisions (NIH)</vt:lpstr>
      <vt:lpstr>Before you get to writing…</vt:lpstr>
      <vt:lpstr>Draft your revision strategy</vt:lpstr>
      <vt:lpstr>PowerPoint Presentation</vt:lpstr>
      <vt:lpstr>Draft your revision strategy</vt:lpstr>
      <vt:lpstr>The revision process</vt:lpstr>
      <vt:lpstr>Formulate your 1 page introduction</vt:lpstr>
      <vt:lpstr>PowerPoint Presentation</vt:lpstr>
      <vt:lpstr>PowerPoint Presentation</vt:lpstr>
      <vt:lpstr>PowerPoint Presentation</vt:lpstr>
      <vt:lpstr>Responding to peer review</vt:lpstr>
      <vt:lpstr>Non-success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Reponding to peer review feedback</dc:title>
  <dc:creator>Andrew Auerbach</dc:creator>
  <cp:lastModifiedBy>Andrew Auerbach</cp:lastModifiedBy>
  <cp:revision>18</cp:revision>
  <dcterms:created xsi:type="dcterms:W3CDTF">2021-10-04T22:50:55Z</dcterms:created>
  <dcterms:modified xsi:type="dcterms:W3CDTF">2022-11-14T15:18:13Z</dcterms:modified>
</cp:coreProperties>
</file>