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57" r:id="rId3"/>
    <p:sldId id="892" r:id="rId4"/>
    <p:sldId id="910" r:id="rId5"/>
    <p:sldId id="945" r:id="rId6"/>
    <p:sldId id="947" r:id="rId7"/>
    <p:sldId id="951" r:id="rId8"/>
    <p:sldId id="960" r:id="rId9"/>
    <p:sldId id="946" r:id="rId10"/>
    <p:sldId id="944" r:id="rId11"/>
    <p:sldId id="950" r:id="rId12"/>
    <p:sldId id="952" r:id="rId13"/>
    <p:sldId id="959" r:id="rId14"/>
    <p:sldId id="953" r:id="rId15"/>
    <p:sldId id="590" r:id="rId16"/>
    <p:sldId id="948" r:id="rId17"/>
    <p:sldId id="954" r:id="rId18"/>
    <p:sldId id="956" r:id="rId19"/>
    <p:sldId id="955" r:id="rId20"/>
    <p:sldId id="962" r:id="rId21"/>
    <p:sldId id="964" r:id="rId22"/>
    <p:sldId id="3525" r:id="rId23"/>
    <p:sldId id="3526" r:id="rId24"/>
    <p:sldId id="3524" r:id="rId25"/>
    <p:sldId id="582" r:id="rId26"/>
    <p:sldId id="704" r:id="rId27"/>
    <p:sldId id="705" r:id="rId28"/>
    <p:sldId id="706" r:id="rId29"/>
    <p:sldId id="707" r:id="rId30"/>
    <p:sldId id="716" r:id="rId31"/>
    <p:sldId id="708" r:id="rId32"/>
    <p:sldId id="709" r:id="rId33"/>
    <p:sldId id="710" r:id="rId34"/>
    <p:sldId id="711" r:id="rId35"/>
    <p:sldId id="712" r:id="rId36"/>
    <p:sldId id="714" r:id="rId37"/>
    <p:sldId id="715" r:id="rId38"/>
    <p:sldId id="606" r:id="rId39"/>
    <p:sldId id="648" r:id="rId40"/>
    <p:sldId id="713" r:id="rId41"/>
    <p:sldId id="663" r:id="rId42"/>
    <p:sldId id="3527" r:id="rId43"/>
    <p:sldId id="3528" r:id="rId44"/>
    <p:sldId id="417" r:id="rId45"/>
    <p:sldId id="330" r:id="rId46"/>
    <p:sldId id="259" r:id="rId47"/>
    <p:sldId id="3529" r:id="rId48"/>
    <p:sldId id="3530" r:id="rId49"/>
    <p:sldId id="3531" r:id="rId50"/>
    <p:sldId id="3532" r:id="rId51"/>
    <p:sldId id="3533" r:id="rId52"/>
    <p:sldId id="3534" r:id="rId53"/>
    <p:sldId id="3535" r:id="rId54"/>
    <p:sldId id="957"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91"/>
    <a:srgbClr val="5C4776"/>
    <a:srgbClr val="385D8A"/>
    <a:srgbClr val="A7B4D0"/>
    <a:srgbClr val="C3CCE1"/>
    <a:srgbClr val="10253F"/>
    <a:srgbClr val="D1D7E7"/>
    <a:srgbClr val="FFFFFF"/>
    <a:srgbClr val="FBDE05"/>
    <a:srgbClr val="3152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EB466-53A7-9D40-8D3D-6381355B9488}" v="176" dt="2022-11-12T14:56:51.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6"/>
    <p:restoredTop sz="93563" autoAdjust="0"/>
  </p:normalViewPr>
  <p:slideViewPr>
    <p:cSldViewPr snapToGrid="0" snapToObjects="1">
      <p:cViewPr varScale="1">
        <p:scale>
          <a:sx n="102" d="100"/>
          <a:sy n="102" d="100"/>
        </p:scale>
        <p:origin x="485" y="67"/>
      </p:cViewPr>
      <p:guideLst>
        <p:guide orient="horz" pos="1620"/>
        <p:guide pos="2880"/>
      </p:guideLst>
    </p:cSldViewPr>
  </p:slideViewPr>
  <p:notesTextViewPr>
    <p:cViewPr>
      <p:scale>
        <a:sx n="3" d="2"/>
        <a:sy n="3" d="2"/>
      </p:scale>
      <p:origin x="0" y="0"/>
    </p:cViewPr>
  </p:notesTextViewPr>
  <p:sorterViewPr>
    <p:cViewPr varScale="1">
      <p:scale>
        <a:sx n="1" d="1"/>
        <a:sy n="1" d="1"/>
      </p:scale>
      <p:origin x="0" y="-3296"/>
    </p:cViewPr>
  </p:sorterViewPr>
  <p:notesViewPr>
    <p:cSldViewPr snapToGrid="0" snapToObjects="1">
      <p:cViewPr varScale="1">
        <p:scale>
          <a:sx n="89" d="100"/>
          <a:sy n="89" d="100"/>
        </p:scale>
        <p:origin x="30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60766C-82D5-481D-B24A-76BDE654ED68}" type="datetimeFigureOut">
              <a:rPr lang="en-US" smtClean="0"/>
              <a:t>11/12/2022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07FD9E-2FCE-4D8E-A12C-DAB8B4E86E92}" type="slidenum">
              <a:rPr lang="en-US" smtClean="0"/>
              <a:t>‹#›</a:t>
            </a:fld>
            <a:endParaRPr lang="en-US"/>
          </a:p>
        </p:txBody>
      </p:sp>
    </p:spTree>
    <p:extLst>
      <p:ext uri="{BB962C8B-B14F-4D97-AF65-F5344CB8AC3E}">
        <p14:creationId xmlns:p14="http://schemas.microsoft.com/office/powerpoint/2010/main" val="2094804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44E6B-61FA-DF4F-B3FB-F7ECFE50A03C}" type="datetimeFigureOut">
              <a:rPr lang="en-US" smtClean="0"/>
              <a:t>11/12/2022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F2555-2E09-D64C-BC2C-F460E046861F}" type="slidenum">
              <a:rPr lang="en-US" smtClean="0"/>
              <a:t>‹#›</a:t>
            </a:fld>
            <a:endParaRPr lang="en-US"/>
          </a:p>
        </p:txBody>
      </p:sp>
    </p:spTree>
    <p:extLst>
      <p:ext uri="{BB962C8B-B14F-4D97-AF65-F5344CB8AC3E}">
        <p14:creationId xmlns:p14="http://schemas.microsoft.com/office/powerpoint/2010/main" val="451521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1463" y="305540"/>
            <a:ext cx="7772400" cy="1102519"/>
          </a:xfrm>
        </p:spPr>
        <p:txBody>
          <a:bodyPr>
            <a:normAutofit/>
          </a:bodyPr>
          <a:lstStyle>
            <a:lvl1pPr algn="l">
              <a:defRPr sz="3600">
                <a:solidFill>
                  <a:schemeClr val="tx2"/>
                </a:solidFill>
                <a:latin typeface="Calibri"/>
                <a:cs typeface="Calibri"/>
              </a:defRPr>
            </a:lvl1pPr>
          </a:lstStyle>
          <a:p>
            <a:r>
              <a:rPr lang="en-US" dirty="0"/>
              <a:t>Talk Title</a:t>
            </a:r>
          </a:p>
        </p:txBody>
      </p:sp>
      <p:cxnSp>
        <p:nvCxnSpPr>
          <p:cNvPr id="8" name="Straight Connector 7"/>
          <p:cNvCxnSpPr/>
          <p:nvPr userDrawn="1"/>
        </p:nvCxnSpPr>
        <p:spPr>
          <a:xfrm>
            <a:off x="308793" y="1932156"/>
            <a:ext cx="6183618" cy="0"/>
          </a:xfrm>
          <a:prstGeom prst="line">
            <a:avLst/>
          </a:prstGeom>
          <a:ln>
            <a:solidFill>
              <a:srgbClr val="5169A0"/>
            </a:solidFill>
          </a:ln>
          <a:effectLst/>
        </p:spPr>
        <p:style>
          <a:lnRef idx="2">
            <a:schemeClr val="accent1"/>
          </a:lnRef>
          <a:fillRef idx="0">
            <a:schemeClr val="accent1"/>
          </a:fillRef>
          <a:effectRef idx="1">
            <a:schemeClr val="accent1"/>
          </a:effectRef>
          <a:fontRef idx="minor">
            <a:schemeClr val="tx1"/>
          </a:fontRef>
        </p:style>
      </p:cxnSp>
      <p:sp>
        <p:nvSpPr>
          <p:cNvPr id="9" name="Text Placeholder 5"/>
          <p:cNvSpPr>
            <a:spLocks noGrp="1"/>
          </p:cNvSpPr>
          <p:nvPr>
            <p:ph type="body" sz="quarter" idx="10" hasCustomPrompt="1"/>
          </p:nvPr>
        </p:nvSpPr>
        <p:spPr>
          <a:xfrm>
            <a:off x="271463" y="1569586"/>
            <a:ext cx="6113463" cy="362570"/>
          </a:xfrm>
        </p:spPr>
        <p:txBody>
          <a:bodyPr>
            <a:noAutofit/>
          </a:bodyPr>
          <a:lstStyle>
            <a:lvl1pPr marL="0" indent="0">
              <a:buNone/>
              <a:defRPr sz="2400">
                <a:solidFill>
                  <a:schemeClr val="accent4"/>
                </a:solidFill>
                <a:latin typeface="Calibri"/>
                <a:cs typeface="Calibri"/>
              </a:defRPr>
            </a:lvl1pPr>
          </a:lstStyle>
          <a:p>
            <a:pPr lvl="0"/>
            <a:r>
              <a:rPr lang="en-US" dirty="0"/>
              <a:t>Name</a:t>
            </a:r>
          </a:p>
        </p:txBody>
      </p:sp>
      <p:sp>
        <p:nvSpPr>
          <p:cNvPr id="14" name="Text Placeholder 12"/>
          <p:cNvSpPr>
            <a:spLocks noGrp="1"/>
          </p:cNvSpPr>
          <p:nvPr>
            <p:ph type="body" sz="quarter" idx="11" hasCustomPrompt="1"/>
          </p:nvPr>
        </p:nvSpPr>
        <p:spPr>
          <a:xfrm>
            <a:off x="271463" y="2001783"/>
            <a:ext cx="6113463" cy="1581150"/>
          </a:xfrm>
        </p:spPr>
        <p:txBody>
          <a:bodyPr>
            <a:normAutofit/>
          </a:bodyPr>
          <a:lstStyle>
            <a:lvl1pPr marL="0" indent="0">
              <a:spcBef>
                <a:spcPts val="150"/>
              </a:spcBef>
              <a:buNone/>
              <a:defRPr sz="1800">
                <a:latin typeface="Calibri"/>
                <a:cs typeface="Calibri"/>
              </a:defRPr>
            </a:lvl1pPr>
          </a:lstStyle>
          <a:p>
            <a:pPr lvl="0"/>
            <a:r>
              <a:rPr lang="en-US" dirty="0"/>
              <a:t>Titles, Credentials, etc.</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24" y="4364181"/>
            <a:ext cx="3482032" cy="9144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8854" y="4364181"/>
            <a:ext cx="2029207" cy="914400"/>
          </a:xfrm>
          <a:prstGeom prst="rect">
            <a:avLst/>
          </a:prstGeom>
        </p:spPr>
      </p:pic>
    </p:spTree>
    <p:extLst>
      <p:ext uri="{BB962C8B-B14F-4D97-AF65-F5344CB8AC3E}">
        <p14:creationId xmlns:p14="http://schemas.microsoft.com/office/powerpoint/2010/main" val="325320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Title Slide 2">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71463" y="941817"/>
            <a:ext cx="6276510" cy="1102519"/>
          </a:xfrm>
        </p:spPr>
        <p:txBody>
          <a:bodyPr>
            <a:normAutofit/>
          </a:bodyPr>
          <a:lstStyle>
            <a:lvl1pPr algn="l">
              <a:defRPr sz="3600">
                <a:solidFill>
                  <a:schemeClr val="tx2"/>
                </a:solidFill>
              </a:defRPr>
            </a:lvl1pPr>
          </a:lstStyle>
          <a:p>
            <a:r>
              <a:rPr lang="en-US" dirty="0"/>
              <a:t>Talk Title</a:t>
            </a:r>
          </a:p>
        </p:txBody>
      </p:sp>
      <p:sp>
        <p:nvSpPr>
          <p:cNvPr id="9" name="Text Placeholder 5"/>
          <p:cNvSpPr>
            <a:spLocks noGrp="1"/>
          </p:cNvSpPr>
          <p:nvPr>
            <p:ph type="body" sz="quarter" idx="10" hasCustomPrompt="1"/>
          </p:nvPr>
        </p:nvSpPr>
        <p:spPr>
          <a:xfrm>
            <a:off x="271463" y="2215531"/>
            <a:ext cx="6113463" cy="362570"/>
          </a:xfrm>
        </p:spPr>
        <p:txBody>
          <a:bodyPr>
            <a:noAutofit/>
          </a:bodyPr>
          <a:lstStyle>
            <a:lvl1pPr marL="0" indent="0">
              <a:buNone/>
              <a:defRPr sz="2400">
                <a:solidFill>
                  <a:schemeClr val="accent4"/>
                </a:solidFill>
              </a:defRPr>
            </a:lvl1pPr>
          </a:lstStyle>
          <a:p>
            <a:pPr lvl="0"/>
            <a:r>
              <a:rPr lang="en-US" dirty="0"/>
              <a:t>Name</a:t>
            </a:r>
          </a:p>
        </p:txBody>
      </p:sp>
      <p:sp>
        <p:nvSpPr>
          <p:cNvPr id="11" name="Text Placeholder 12"/>
          <p:cNvSpPr>
            <a:spLocks noGrp="1"/>
          </p:cNvSpPr>
          <p:nvPr>
            <p:ph type="body" sz="quarter" idx="11" hasCustomPrompt="1"/>
          </p:nvPr>
        </p:nvSpPr>
        <p:spPr>
          <a:xfrm>
            <a:off x="271463" y="2647729"/>
            <a:ext cx="6113463" cy="728966"/>
          </a:xfrm>
        </p:spPr>
        <p:txBody>
          <a:bodyPr>
            <a:normAutofit/>
          </a:bodyPr>
          <a:lstStyle>
            <a:lvl1pPr marL="0" indent="0">
              <a:spcBef>
                <a:spcPts val="150"/>
              </a:spcBef>
              <a:buNone/>
              <a:defRPr sz="1800"/>
            </a:lvl1pPr>
          </a:lstStyle>
          <a:p>
            <a:pPr lvl="0"/>
            <a:r>
              <a:rPr lang="en-US" dirty="0"/>
              <a:t>Titles, Credentials, etc.</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8854" y="4364181"/>
            <a:ext cx="2029207" cy="9144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24" y="4364181"/>
            <a:ext cx="3482032" cy="914400"/>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64413"/>
          <a:stretch/>
        </p:blipFill>
        <p:spPr>
          <a:xfrm>
            <a:off x="7065817" y="-79642"/>
            <a:ext cx="2310190" cy="4868771"/>
          </a:xfrm>
          <a:prstGeom prst="rect">
            <a:avLst/>
          </a:prstGeom>
        </p:spPr>
      </p:pic>
    </p:spTree>
    <p:extLst>
      <p:ext uri="{BB962C8B-B14F-4D97-AF65-F5344CB8AC3E}">
        <p14:creationId xmlns:p14="http://schemas.microsoft.com/office/powerpoint/2010/main" val="226590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Bod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85775" y="957263"/>
            <a:ext cx="8508580" cy="3861896"/>
          </a:xfrm>
        </p:spPr>
        <p:txBody>
          <a:bodyPr/>
          <a:lstStyle>
            <a:lvl1pPr marL="137156" indent="-137156">
              <a:spcAft>
                <a:spcPts val="450"/>
              </a:spcAft>
              <a:buClr>
                <a:srgbClr val="5169A0"/>
              </a:buClr>
              <a:buSzPct val="80000"/>
              <a:buFont typeface="Arial" panose="020B0604020202020204" pitchFamily="34" charset="0"/>
              <a:buChar char="•"/>
              <a:defRPr sz="2700">
                <a:solidFill>
                  <a:schemeClr val="tx1"/>
                </a:solidFill>
              </a:defRPr>
            </a:lvl1pPr>
            <a:lvl2pPr marL="274313" indent="-137156">
              <a:spcAft>
                <a:spcPts val="450"/>
              </a:spcAft>
              <a:buClr>
                <a:srgbClr val="5169A0"/>
              </a:buClr>
              <a:buSzPct val="80000"/>
              <a:buFont typeface="Arial" panose="020B0604020202020204" pitchFamily="34" charset="0"/>
              <a:buChar char="•"/>
              <a:defRPr sz="2400">
                <a:solidFill>
                  <a:schemeClr val="tx1"/>
                </a:solidFill>
              </a:defRPr>
            </a:lvl2pPr>
            <a:lvl3pPr marL="411470" indent="-137156">
              <a:spcAft>
                <a:spcPts val="450"/>
              </a:spcAft>
              <a:buClr>
                <a:srgbClr val="5169A0"/>
              </a:buClr>
              <a:buSzPct val="80000"/>
              <a:buFont typeface="Arial" panose="020B0604020202020204" pitchFamily="34" charset="0"/>
              <a:buChar char="•"/>
              <a:defRPr sz="2100">
                <a:solidFill>
                  <a:schemeClr val="tx1"/>
                </a:solidFill>
              </a:defRPr>
            </a:lvl3pPr>
            <a:lvl4pPr marL="548627" indent="-137156">
              <a:spcAft>
                <a:spcPts val="450"/>
              </a:spcAft>
              <a:buClr>
                <a:srgbClr val="5169A0"/>
              </a:buClr>
              <a:buSzPct val="80000"/>
              <a:buFont typeface="Arial" panose="020B0604020202020204" pitchFamily="34" charset="0"/>
              <a:buChar char="•"/>
              <a:defRPr sz="1800">
                <a:solidFill>
                  <a:schemeClr val="tx1"/>
                </a:solidFill>
              </a:defRPr>
            </a:lvl4pPr>
            <a:lvl5pPr>
              <a:buClr>
                <a:srgbClr val="5169A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4"/>
          <p:cNvSpPr>
            <a:spLocks noGrp="1"/>
          </p:cNvSpPr>
          <p:nvPr>
            <p:ph type="body" sz="quarter" idx="10" hasCustomPrompt="1"/>
          </p:nvPr>
        </p:nvSpPr>
        <p:spPr>
          <a:xfrm>
            <a:off x="6201615" y="4762252"/>
            <a:ext cx="2919412" cy="323850"/>
          </a:xfrm>
        </p:spPr>
        <p:txBody>
          <a:bodyPr anchor="b">
            <a:noAutofit/>
          </a:bodyPr>
          <a:lstStyle>
            <a:lvl1pPr marL="0" indent="0" algn="r">
              <a:buNone/>
              <a:defRPr sz="1200"/>
            </a:lvl1pPr>
          </a:lstStyle>
          <a:p>
            <a:pPr lvl="0"/>
            <a:r>
              <a:rPr lang="en-US" dirty="0"/>
              <a:t>Citation info</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3326" y="4702554"/>
            <a:ext cx="1075479" cy="48463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54" y="4639860"/>
            <a:ext cx="2322956" cy="610021"/>
          </a:xfrm>
          <a:prstGeom prst="rect">
            <a:avLst/>
          </a:prstGeom>
        </p:spPr>
      </p:pic>
    </p:spTree>
    <p:extLst>
      <p:ext uri="{BB962C8B-B14F-4D97-AF65-F5344CB8AC3E}">
        <p14:creationId xmlns:p14="http://schemas.microsoft.com/office/powerpoint/2010/main" val="260778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ght Bod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94438"/>
            <a:ext cx="9152200" cy="559206"/>
          </a:xfrm>
        </p:spPr>
        <p:txBody>
          <a:bodyPr>
            <a:noAutofit/>
          </a:bodyPr>
          <a:lstStyle>
            <a:lvl1pPr>
              <a:defRPr sz="4000">
                <a:solidFill>
                  <a:schemeClr val="tx2"/>
                </a:solidFill>
              </a:defRPr>
            </a:lvl1pPr>
          </a:lstStyle>
          <a:p>
            <a:r>
              <a:rPr lang="en-US" dirty="0"/>
              <a:t>Click to edit Master title style</a:t>
            </a:r>
          </a:p>
        </p:txBody>
      </p:sp>
      <p:sp>
        <p:nvSpPr>
          <p:cNvPr id="12" name="Text Placeholder 4"/>
          <p:cNvSpPr>
            <a:spLocks noGrp="1"/>
          </p:cNvSpPr>
          <p:nvPr>
            <p:ph type="body" sz="quarter" idx="10" hasCustomPrompt="1"/>
          </p:nvPr>
        </p:nvSpPr>
        <p:spPr>
          <a:xfrm>
            <a:off x="6201615" y="4762252"/>
            <a:ext cx="2919412" cy="323850"/>
          </a:xfrm>
        </p:spPr>
        <p:txBody>
          <a:bodyPr anchor="b">
            <a:noAutofit/>
          </a:bodyPr>
          <a:lstStyle>
            <a:lvl1pPr marL="0" indent="0" algn="r">
              <a:buNone/>
              <a:defRPr sz="1200"/>
            </a:lvl1pPr>
          </a:lstStyle>
          <a:p>
            <a:pPr lvl="0"/>
            <a:r>
              <a:rPr lang="en-US" dirty="0"/>
              <a:t>Citation info</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3326" y="4702554"/>
            <a:ext cx="1075479" cy="48463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54" y="4639860"/>
            <a:ext cx="2322956" cy="610021"/>
          </a:xfrm>
          <a:prstGeom prst="rect">
            <a:avLst/>
          </a:prstGeom>
        </p:spPr>
      </p:pic>
    </p:spTree>
    <p:extLst>
      <p:ext uri="{BB962C8B-B14F-4D97-AF65-F5344CB8AC3E}">
        <p14:creationId xmlns:p14="http://schemas.microsoft.com/office/powerpoint/2010/main" val="48805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Text Placeholder 4"/>
          <p:cNvSpPr>
            <a:spLocks noGrp="1"/>
          </p:cNvSpPr>
          <p:nvPr>
            <p:ph type="body" sz="quarter" idx="10" hasCustomPrompt="1"/>
          </p:nvPr>
        </p:nvSpPr>
        <p:spPr>
          <a:xfrm>
            <a:off x="6201615" y="4762252"/>
            <a:ext cx="2919412" cy="323850"/>
          </a:xfrm>
        </p:spPr>
        <p:txBody>
          <a:bodyPr anchor="b">
            <a:noAutofit/>
          </a:bodyPr>
          <a:lstStyle>
            <a:lvl1pPr marL="0" indent="0" algn="r">
              <a:buNone/>
              <a:defRPr sz="1200"/>
            </a:lvl1pPr>
          </a:lstStyle>
          <a:p>
            <a:pPr lvl="0"/>
            <a:r>
              <a:rPr lang="en-US" dirty="0"/>
              <a:t>Citation info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3326" y="4702554"/>
            <a:ext cx="1075479" cy="484632"/>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54" y="4639860"/>
            <a:ext cx="2322956" cy="610021"/>
          </a:xfrm>
          <a:prstGeom prst="rect">
            <a:avLst/>
          </a:prstGeom>
        </p:spPr>
      </p:pic>
    </p:spTree>
    <p:extLst>
      <p:ext uri="{BB962C8B-B14F-4D97-AF65-F5344CB8AC3E}">
        <p14:creationId xmlns:p14="http://schemas.microsoft.com/office/powerpoint/2010/main" val="69811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ight Bod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solidFill>
                  <a:schemeClr val="tx2"/>
                </a:solidFill>
              </a:defRPr>
            </a:lvl1pPr>
          </a:lstStyle>
          <a:p>
            <a:r>
              <a:rPr lang="en-US" dirty="0"/>
              <a:t>Click to edit Master title style</a:t>
            </a:r>
          </a:p>
        </p:txBody>
      </p:sp>
      <p:sp>
        <p:nvSpPr>
          <p:cNvPr id="7" name="Content Placeholder 2"/>
          <p:cNvSpPr>
            <a:spLocks noGrp="1"/>
          </p:cNvSpPr>
          <p:nvPr>
            <p:ph sz="half" idx="1"/>
          </p:nvPr>
        </p:nvSpPr>
        <p:spPr>
          <a:xfrm>
            <a:off x="457200" y="1200151"/>
            <a:ext cx="4038600" cy="3394472"/>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648200" y="1200151"/>
            <a:ext cx="4038600" cy="3394472"/>
          </a:xfrm>
        </p:spPr>
        <p:txBody>
          <a:bodyPr/>
          <a:lstStyle>
            <a:lvl1pPr>
              <a:defRPr sz="2100">
                <a:solidFill>
                  <a:schemeClr val="tx1"/>
                </a:solidFill>
              </a:defRPr>
            </a:lvl1pPr>
            <a:lvl2pPr>
              <a:defRPr sz="1800">
                <a:solidFill>
                  <a:schemeClr val="tx1"/>
                </a:solidFill>
              </a:defRPr>
            </a:lvl2pPr>
            <a:lvl3pPr>
              <a:defRPr sz="1500">
                <a:solidFill>
                  <a:schemeClr val="tx1"/>
                </a:solidFill>
              </a:defRPr>
            </a:lvl3pPr>
            <a:lvl4pPr>
              <a:defRPr sz="1350">
                <a:solidFill>
                  <a:schemeClr val="tx1"/>
                </a:solidFill>
              </a:defRPr>
            </a:lvl4pPr>
            <a:lvl5pPr>
              <a:defRPr sz="135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10" hasCustomPrompt="1"/>
          </p:nvPr>
        </p:nvSpPr>
        <p:spPr>
          <a:xfrm>
            <a:off x="6201615" y="4762252"/>
            <a:ext cx="2919412" cy="323850"/>
          </a:xfrm>
        </p:spPr>
        <p:txBody>
          <a:bodyPr anchor="b">
            <a:noAutofit/>
          </a:bodyPr>
          <a:lstStyle>
            <a:lvl1pPr marL="0" indent="0" algn="r">
              <a:buNone/>
              <a:defRPr sz="1200"/>
            </a:lvl1pPr>
          </a:lstStyle>
          <a:p>
            <a:pPr lvl="0"/>
            <a:r>
              <a:rPr lang="en-US" dirty="0"/>
              <a:t>Citation info</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3326" y="4702554"/>
            <a:ext cx="1075479" cy="48463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54" y="4639860"/>
            <a:ext cx="2322956" cy="610021"/>
          </a:xfrm>
          <a:prstGeom prst="rect">
            <a:avLst/>
          </a:prstGeom>
        </p:spPr>
      </p:pic>
    </p:spTree>
    <p:extLst>
      <p:ext uri="{BB962C8B-B14F-4D97-AF65-F5344CB8AC3E}">
        <p14:creationId xmlns:p14="http://schemas.microsoft.com/office/powerpoint/2010/main" val="150660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D935A0-5142-4541-A414-53268DFFF74B}" type="slidenum">
              <a:rPr lang="en-US"/>
              <a:pPr>
                <a:defRPr/>
              </a:pPr>
              <a:t>‹#›</a:t>
            </a:fld>
            <a:endParaRPr lang="en-US"/>
          </a:p>
        </p:txBody>
      </p:sp>
      <p:pic>
        <p:nvPicPr>
          <p:cNvPr id="5" name="Picture 4">
            <a:extLst>
              <a:ext uri="{FF2B5EF4-FFF2-40B4-BE49-F238E27FC236}">
                <a16:creationId xmlns:a16="http://schemas.microsoft.com/office/drawing/2014/main" id="{6B28E693-BB56-0D42-B460-689BAE8EBC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3326" y="4702554"/>
            <a:ext cx="1075479" cy="484632"/>
          </a:xfrm>
          <a:prstGeom prst="rect">
            <a:avLst/>
          </a:prstGeom>
        </p:spPr>
      </p:pic>
      <p:pic>
        <p:nvPicPr>
          <p:cNvPr id="6" name="Picture 5">
            <a:extLst>
              <a:ext uri="{FF2B5EF4-FFF2-40B4-BE49-F238E27FC236}">
                <a16:creationId xmlns:a16="http://schemas.microsoft.com/office/drawing/2014/main" id="{EA840C55-BDA7-064C-A68C-2F607D2FF3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54" y="4639860"/>
            <a:ext cx="2322956" cy="610021"/>
          </a:xfrm>
          <a:prstGeom prst="rect">
            <a:avLst/>
          </a:prstGeom>
        </p:spPr>
      </p:pic>
    </p:spTree>
    <p:extLst>
      <p:ext uri="{BB962C8B-B14F-4D97-AF65-F5344CB8AC3E}">
        <p14:creationId xmlns:p14="http://schemas.microsoft.com/office/powerpoint/2010/main" val="104039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Tree>
    <p:extLst>
      <p:ext uri="{BB962C8B-B14F-4D97-AF65-F5344CB8AC3E}">
        <p14:creationId xmlns:p14="http://schemas.microsoft.com/office/powerpoint/2010/main" val="246426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974" y="112280"/>
            <a:ext cx="8817380" cy="70210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6979" y="971550"/>
            <a:ext cx="8817381" cy="40645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7672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62" r:id="rId5"/>
    <p:sldLayoutId id="2147483660" r:id="rId6"/>
    <p:sldLayoutId id="2147483663" r:id="rId7"/>
    <p:sldLayoutId id="2147483665" r:id="rId8"/>
  </p:sldLayoutIdLst>
  <p:txStyles>
    <p:titleStyle>
      <a:lvl1pPr algn="ctr" defTabSz="342892" rtl="0" eaLnBrk="1" latinLnBrk="0" hangingPunct="1">
        <a:spcBef>
          <a:spcPct val="0"/>
        </a:spcBef>
        <a:buNone/>
        <a:defRPr sz="3600" b="0" kern="1200">
          <a:solidFill>
            <a:schemeClr val="tx2"/>
          </a:solidFill>
          <a:latin typeface="Calibri"/>
          <a:ea typeface="+mj-ea"/>
          <a:cs typeface="Calibri"/>
        </a:defRPr>
      </a:lvl1pPr>
    </p:titleStyle>
    <p:body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jpeg"/><Relationship Id="rId10" Type="http://schemas.openxmlformats.org/officeDocument/2006/relationships/image" Target="../media/image34.jpeg"/><Relationship Id="rId4" Type="http://schemas.openxmlformats.org/officeDocument/2006/relationships/image" Target="../media/image29.png"/><Relationship Id="rId9" Type="http://schemas.openxmlformats.org/officeDocument/2006/relationships/image" Target="../media/image33.gif"/></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7.png"/><Relationship Id="rId7" Type="http://schemas.openxmlformats.org/officeDocument/2006/relationships/image" Target="../media/image33.gif"/><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1.gif"/><Relationship Id="rId5" Type="http://schemas.openxmlformats.org/officeDocument/2006/relationships/image" Target="../media/image35.jpeg"/><Relationship Id="rId4" Type="http://schemas.openxmlformats.org/officeDocument/2006/relationships/image" Target="../media/image28.png"/><Relationship Id="rId9"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5.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019" y="963037"/>
            <a:ext cx="6588083" cy="1129936"/>
          </a:xfrm>
        </p:spPr>
        <p:txBody>
          <a:bodyPr>
            <a:noAutofit/>
          </a:bodyPr>
          <a:lstStyle/>
          <a:p>
            <a:r>
              <a:rPr lang="en-US" sz="4000" dirty="0"/>
              <a:t>Innovations in</a:t>
            </a:r>
            <a:br>
              <a:rPr lang="en-US" sz="4000" dirty="0"/>
            </a:br>
            <a:r>
              <a:rPr lang="en-US" sz="4000" dirty="0"/>
              <a:t>Clinical Trial Design</a:t>
            </a:r>
            <a:endParaRPr lang="en-US" sz="4000" dirty="0">
              <a:solidFill>
                <a:schemeClr val="tx2"/>
              </a:solidFill>
            </a:endParaRPr>
          </a:p>
        </p:txBody>
      </p:sp>
      <p:sp>
        <p:nvSpPr>
          <p:cNvPr id="3" name="Text Placeholder 2"/>
          <p:cNvSpPr>
            <a:spLocks noGrp="1"/>
          </p:cNvSpPr>
          <p:nvPr>
            <p:ph type="body" sz="quarter" idx="10"/>
          </p:nvPr>
        </p:nvSpPr>
        <p:spPr>
          <a:xfrm>
            <a:off x="552020" y="2482601"/>
            <a:ext cx="6113463" cy="515326"/>
          </a:xfrm>
        </p:spPr>
        <p:txBody>
          <a:bodyPr/>
          <a:lstStyle/>
          <a:p>
            <a:r>
              <a:rPr lang="en-US" sz="3200" dirty="0">
                <a:solidFill>
                  <a:schemeClr val="accent4"/>
                </a:solidFill>
              </a:rPr>
              <a:t>Timothy D Girard, MD, MSCI</a:t>
            </a:r>
          </a:p>
        </p:txBody>
      </p:sp>
      <p:sp>
        <p:nvSpPr>
          <p:cNvPr id="4" name="Text Placeholder 3"/>
          <p:cNvSpPr>
            <a:spLocks noGrp="1"/>
          </p:cNvSpPr>
          <p:nvPr>
            <p:ph type="body" sz="quarter" idx="11"/>
          </p:nvPr>
        </p:nvSpPr>
        <p:spPr>
          <a:xfrm>
            <a:off x="552020" y="2997927"/>
            <a:ext cx="6113463" cy="1321598"/>
          </a:xfrm>
        </p:spPr>
        <p:txBody>
          <a:bodyPr>
            <a:normAutofit/>
          </a:bodyPr>
          <a:lstStyle/>
          <a:p>
            <a:r>
              <a:rPr lang="en-US" sz="2000" dirty="0"/>
              <a:t>Associate Professor of Critical Care Medicine</a:t>
            </a:r>
          </a:p>
          <a:p>
            <a:r>
              <a:rPr lang="en-US" sz="2000" dirty="0"/>
              <a:t>CRISMA Center, Department of Critical Care Medicine</a:t>
            </a:r>
          </a:p>
          <a:p>
            <a:r>
              <a:rPr lang="en-US" sz="2000" dirty="0"/>
              <a:t>University of Pittsburgh and UPMC Health System</a:t>
            </a:r>
          </a:p>
        </p:txBody>
      </p:sp>
    </p:spTree>
    <p:extLst>
      <p:ext uri="{BB962C8B-B14F-4D97-AF65-F5344CB8AC3E}">
        <p14:creationId xmlns:p14="http://schemas.microsoft.com/office/powerpoint/2010/main" val="119267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37BB-9B7A-1E6F-4DCE-6812FEB1BA11}"/>
              </a:ext>
            </a:extLst>
          </p:cNvPr>
          <p:cNvSpPr>
            <a:spLocks noGrp="1"/>
          </p:cNvSpPr>
          <p:nvPr>
            <p:ph type="title"/>
          </p:nvPr>
        </p:nvSpPr>
        <p:spPr/>
        <p:txBody>
          <a:bodyPr/>
          <a:lstStyle/>
          <a:p>
            <a:r>
              <a:rPr lang="en-US" dirty="0"/>
              <a:t>Selection Bias</a:t>
            </a:r>
          </a:p>
        </p:txBody>
      </p:sp>
      <p:sp>
        <p:nvSpPr>
          <p:cNvPr id="3" name="Content Placeholder 2">
            <a:extLst>
              <a:ext uri="{FF2B5EF4-FFF2-40B4-BE49-F238E27FC236}">
                <a16:creationId xmlns:a16="http://schemas.microsoft.com/office/drawing/2014/main" id="{73007112-334B-284A-3941-F1EB17B95830}"/>
              </a:ext>
            </a:extLst>
          </p:cNvPr>
          <p:cNvSpPr>
            <a:spLocks noGrp="1"/>
          </p:cNvSpPr>
          <p:nvPr>
            <p:ph idx="1"/>
          </p:nvPr>
        </p:nvSpPr>
        <p:spPr/>
        <p:txBody>
          <a:bodyPr/>
          <a:lstStyle/>
          <a:p>
            <a:r>
              <a:rPr lang="en-US" dirty="0"/>
              <a:t>Group of participants analyzed/observed (sample) is not representative of the population intended to be studied</a:t>
            </a:r>
          </a:p>
          <a:p>
            <a:r>
              <a:rPr lang="en-US" dirty="0"/>
              <a:t>Types</a:t>
            </a:r>
          </a:p>
          <a:p>
            <a:pPr lvl="1"/>
            <a:r>
              <a:rPr lang="en-US" dirty="0"/>
              <a:t>Observer bias</a:t>
            </a:r>
          </a:p>
          <a:p>
            <a:pPr lvl="1"/>
            <a:r>
              <a:rPr lang="en-US" dirty="0"/>
              <a:t>Volunteer bias</a:t>
            </a:r>
          </a:p>
          <a:p>
            <a:pPr lvl="1"/>
            <a:r>
              <a:rPr lang="en-US" dirty="0"/>
              <a:t>Allocation bias</a:t>
            </a:r>
          </a:p>
          <a:p>
            <a:pPr lvl="1"/>
            <a:r>
              <a:rPr lang="en-US" dirty="0"/>
              <a:t>Sampling bias</a:t>
            </a:r>
          </a:p>
        </p:txBody>
      </p:sp>
      <p:sp>
        <p:nvSpPr>
          <p:cNvPr id="4" name="Text Placeholder 3">
            <a:extLst>
              <a:ext uri="{FF2B5EF4-FFF2-40B4-BE49-F238E27FC236}">
                <a16:creationId xmlns:a16="http://schemas.microsoft.com/office/drawing/2014/main" id="{0F6BF155-ADA3-1783-79B3-7DB6F6FBD05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0669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09BA-B933-A67B-3F9A-2F8E2D0E0EDB}"/>
              </a:ext>
            </a:extLst>
          </p:cNvPr>
          <p:cNvSpPr>
            <a:spLocks noGrp="1"/>
          </p:cNvSpPr>
          <p:nvPr>
            <p:ph type="title"/>
          </p:nvPr>
        </p:nvSpPr>
        <p:spPr/>
        <p:txBody>
          <a:bodyPr/>
          <a:lstStyle/>
          <a:p>
            <a:r>
              <a:rPr lang="en-US" dirty="0"/>
              <a:t>Information Bias</a:t>
            </a:r>
          </a:p>
        </p:txBody>
      </p:sp>
      <p:sp>
        <p:nvSpPr>
          <p:cNvPr id="3" name="Content Placeholder 2">
            <a:extLst>
              <a:ext uri="{FF2B5EF4-FFF2-40B4-BE49-F238E27FC236}">
                <a16:creationId xmlns:a16="http://schemas.microsoft.com/office/drawing/2014/main" id="{9FDF2770-C69F-1BCA-BAEE-F06A24789EF9}"/>
              </a:ext>
            </a:extLst>
          </p:cNvPr>
          <p:cNvSpPr>
            <a:spLocks noGrp="1"/>
          </p:cNvSpPr>
          <p:nvPr>
            <p:ph idx="1"/>
          </p:nvPr>
        </p:nvSpPr>
        <p:spPr/>
        <p:txBody>
          <a:bodyPr>
            <a:normAutofit/>
          </a:bodyPr>
          <a:lstStyle/>
          <a:p>
            <a:r>
              <a:rPr lang="en-US" dirty="0"/>
              <a:t>Arises from measurement error</a:t>
            </a:r>
          </a:p>
          <a:p>
            <a:r>
              <a:rPr lang="en-US" dirty="0"/>
              <a:t>Types</a:t>
            </a:r>
          </a:p>
          <a:p>
            <a:pPr lvl="1"/>
            <a:r>
              <a:rPr lang="en-US" dirty="0"/>
              <a:t>Misclassification bias</a:t>
            </a:r>
          </a:p>
          <a:p>
            <a:pPr lvl="1"/>
            <a:r>
              <a:rPr lang="en-US" dirty="0"/>
              <a:t>Observer bias</a:t>
            </a:r>
          </a:p>
          <a:p>
            <a:pPr lvl="1"/>
            <a:r>
              <a:rPr lang="en-US" dirty="0"/>
              <a:t>Recall bias</a:t>
            </a:r>
          </a:p>
          <a:p>
            <a:pPr lvl="1"/>
            <a:r>
              <a:rPr lang="en-US" dirty="0"/>
              <a:t>Reporting bias</a:t>
            </a:r>
          </a:p>
          <a:p>
            <a:endParaRPr lang="en-US" dirty="0"/>
          </a:p>
        </p:txBody>
      </p:sp>
      <p:sp>
        <p:nvSpPr>
          <p:cNvPr id="4" name="Text Placeholder 3">
            <a:extLst>
              <a:ext uri="{FF2B5EF4-FFF2-40B4-BE49-F238E27FC236}">
                <a16:creationId xmlns:a16="http://schemas.microsoft.com/office/drawing/2014/main" id="{FAB2C5FA-428F-A580-22FF-0A2FFF3FF94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4401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336F8-73C8-1C77-6A7D-CD81E3EFB6BC}"/>
              </a:ext>
            </a:extLst>
          </p:cNvPr>
          <p:cNvPicPr>
            <a:picLocks noChangeAspect="1"/>
          </p:cNvPicPr>
          <p:nvPr/>
        </p:nvPicPr>
        <p:blipFill>
          <a:blip r:embed="rId2"/>
          <a:stretch>
            <a:fillRect/>
          </a:stretch>
        </p:blipFill>
        <p:spPr>
          <a:xfrm>
            <a:off x="815713" y="0"/>
            <a:ext cx="7512573" cy="5143500"/>
          </a:xfrm>
          <a:prstGeom prst="rect">
            <a:avLst/>
          </a:prstGeom>
        </p:spPr>
      </p:pic>
      <p:sp>
        <p:nvSpPr>
          <p:cNvPr id="3" name="Rectangle 2">
            <a:extLst>
              <a:ext uri="{FF2B5EF4-FFF2-40B4-BE49-F238E27FC236}">
                <a16:creationId xmlns:a16="http://schemas.microsoft.com/office/drawing/2014/main" id="{96D202FA-4FF2-7939-D3CA-27E2CB903F86}"/>
              </a:ext>
            </a:extLst>
          </p:cNvPr>
          <p:cNvSpPr/>
          <p:nvPr/>
        </p:nvSpPr>
        <p:spPr>
          <a:xfrm>
            <a:off x="0" y="4408714"/>
            <a:ext cx="914400" cy="7347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25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val 2"/>
          <p:cNvSpPr>
            <a:spLocks noChangeArrowheads="1"/>
          </p:cNvSpPr>
          <p:nvPr/>
        </p:nvSpPr>
        <p:spPr bwMode="auto">
          <a:xfrm>
            <a:off x="478375" y="1142999"/>
            <a:ext cx="2858690" cy="2857500"/>
          </a:xfrm>
          <a:prstGeom prst="ellipse">
            <a:avLst/>
          </a:prstGeom>
          <a:solidFill>
            <a:schemeClr val="bg1"/>
          </a:solidFill>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5000" b="1" dirty="0">
                <a:solidFill>
                  <a:schemeClr val="tx2"/>
                </a:solidFill>
                <a:latin typeface="Bookman Old Style"/>
                <a:cs typeface="Bookman Old Style"/>
              </a:rPr>
              <a:t>2</a:t>
            </a:r>
          </a:p>
        </p:txBody>
      </p:sp>
      <p:sp>
        <p:nvSpPr>
          <p:cNvPr id="36866" name="Text Box 3"/>
          <p:cNvSpPr txBox="1">
            <a:spLocks noChangeArrowheads="1"/>
          </p:cNvSpPr>
          <p:nvPr/>
        </p:nvSpPr>
        <p:spPr bwMode="auto">
          <a:xfrm>
            <a:off x="1657350" y="3886200"/>
            <a:ext cx="6057900" cy="300082"/>
          </a:xfrm>
          <a:prstGeom prst="rect">
            <a:avLst/>
          </a:prstGeom>
          <a:noFill/>
          <a:ln w="9525">
            <a:noFill/>
            <a:miter lim="800000"/>
            <a:headEnd/>
            <a:tailEnd/>
          </a:ln>
        </p:spPr>
        <p:txBody>
          <a:bodyPr>
            <a:spAutoFit/>
          </a:bodyPr>
          <a:lstStyle/>
          <a:p>
            <a:pPr>
              <a:spcBef>
                <a:spcPct val="50000"/>
              </a:spcBef>
            </a:pPr>
            <a:endParaRPr lang="en-US" sz="1350"/>
          </a:p>
        </p:txBody>
      </p:sp>
      <p:sp>
        <p:nvSpPr>
          <p:cNvPr id="36867" name="Rectangle 4"/>
          <p:cNvSpPr>
            <a:spLocks noChangeArrowheads="1"/>
          </p:cNvSpPr>
          <p:nvPr/>
        </p:nvSpPr>
        <p:spPr bwMode="auto">
          <a:xfrm>
            <a:off x="2397210" y="2020490"/>
            <a:ext cx="6278707" cy="1102519"/>
          </a:xfrm>
          <a:prstGeom prst="rect">
            <a:avLst/>
          </a:prstGeom>
          <a:noFill/>
          <a:ln w="9525">
            <a:noFill/>
            <a:miter lim="800000"/>
            <a:headEnd/>
            <a:tailEnd/>
          </a:ln>
        </p:spPr>
        <p:txBody>
          <a:bodyPr anchor="ctr"/>
          <a:lstStyle/>
          <a:p>
            <a:pPr algn="ctr"/>
            <a:r>
              <a:rPr lang="en-US" sz="4400" b="1" dirty="0">
                <a:solidFill>
                  <a:schemeClr val="tx2"/>
                </a:solidFill>
                <a:latin typeface="Calibri" pitchFamily="34" charset="0"/>
                <a:ea typeface="Calibri" pitchFamily="34" charset="0"/>
                <a:cs typeface="Calibri" pitchFamily="34" charset="0"/>
              </a:rPr>
              <a:t>How do RCTs work?</a:t>
            </a:r>
          </a:p>
        </p:txBody>
      </p:sp>
    </p:spTree>
    <p:extLst>
      <p:ext uri="{BB962C8B-B14F-4D97-AF65-F5344CB8AC3E}">
        <p14:creationId xmlns:p14="http://schemas.microsoft.com/office/powerpoint/2010/main" val="13766396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09BA-B933-A67B-3F9A-2F8E2D0E0EDB}"/>
              </a:ext>
            </a:extLst>
          </p:cNvPr>
          <p:cNvSpPr>
            <a:spLocks noGrp="1"/>
          </p:cNvSpPr>
          <p:nvPr>
            <p:ph type="title"/>
          </p:nvPr>
        </p:nvSpPr>
        <p:spPr/>
        <p:txBody>
          <a:bodyPr/>
          <a:lstStyle/>
          <a:p>
            <a:r>
              <a:rPr lang="en-US" dirty="0"/>
              <a:t>Randomization in Clinical Trials</a:t>
            </a:r>
          </a:p>
        </p:txBody>
      </p:sp>
      <p:sp>
        <p:nvSpPr>
          <p:cNvPr id="3" name="Content Placeholder 2">
            <a:extLst>
              <a:ext uri="{FF2B5EF4-FFF2-40B4-BE49-F238E27FC236}">
                <a16:creationId xmlns:a16="http://schemas.microsoft.com/office/drawing/2014/main" id="{9FDF2770-C69F-1BCA-BAEE-F06A24789EF9}"/>
              </a:ext>
            </a:extLst>
          </p:cNvPr>
          <p:cNvSpPr>
            <a:spLocks noGrp="1"/>
          </p:cNvSpPr>
          <p:nvPr>
            <p:ph idx="1"/>
          </p:nvPr>
        </p:nvSpPr>
        <p:spPr/>
        <p:txBody>
          <a:bodyPr>
            <a:normAutofit/>
          </a:bodyPr>
          <a:lstStyle/>
          <a:p>
            <a:pPr marL="0" indent="0">
              <a:buNone/>
            </a:pPr>
            <a:r>
              <a:rPr lang="en-US" dirty="0"/>
              <a:t>Two processes</a:t>
            </a:r>
          </a:p>
          <a:p>
            <a:pPr marL="514350" indent="-514350">
              <a:buFont typeface="+mj-lt"/>
              <a:buAutoNum type="arabicPeriod"/>
            </a:pPr>
            <a:r>
              <a:rPr lang="en-US" dirty="0"/>
              <a:t>Randomization procedure – Assignment of participants to interventions is random</a:t>
            </a:r>
          </a:p>
          <a:p>
            <a:pPr marL="514350" indent="-514350">
              <a:buFont typeface="+mj-lt"/>
              <a:buAutoNum type="arabicPeriod"/>
            </a:pPr>
            <a:r>
              <a:rPr lang="en-US" dirty="0"/>
              <a:t>Allocation concealment – Intervention assignments of participants are not revealed prior to allocating them</a:t>
            </a:r>
          </a:p>
        </p:txBody>
      </p:sp>
      <p:sp>
        <p:nvSpPr>
          <p:cNvPr id="4" name="Text Placeholder 3">
            <a:extLst>
              <a:ext uri="{FF2B5EF4-FFF2-40B4-BE49-F238E27FC236}">
                <a16:creationId xmlns:a16="http://schemas.microsoft.com/office/drawing/2014/main" id="{FAB2C5FA-428F-A580-22FF-0A2FFF3FF94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2827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EE8D4A-FC2C-107F-60F4-047A96DF3975}"/>
              </a:ext>
            </a:extLst>
          </p:cNvPr>
          <p:cNvSpPr>
            <a:spLocks noGrp="1"/>
          </p:cNvSpPr>
          <p:nvPr>
            <p:ph type="body" sz="quarter" idx="10"/>
          </p:nvPr>
        </p:nvSpPr>
        <p:spPr/>
        <p:txBody>
          <a:bodyPr/>
          <a:lstStyle/>
          <a:p>
            <a:endParaRPr lang="en-US"/>
          </a:p>
        </p:txBody>
      </p:sp>
      <p:pic>
        <p:nvPicPr>
          <p:cNvPr id="3074" name="Picture 2">
            <a:extLst>
              <a:ext uri="{FF2B5EF4-FFF2-40B4-BE49-F238E27FC236}">
                <a16:creationId xmlns:a16="http://schemas.microsoft.com/office/drawing/2014/main" id="{0AD12A99-1FFC-8376-7BDC-5AD11C3D33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651"/>
          <a:stretch/>
        </p:blipFill>
        <p:spPr bwMode="auto">
          <a:xfrm>
            <a:off x="-443992" y="0"/>
            <a:ext cx="1034818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8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359029-B961-B693-1226-A5693DCBE56F}"/>
              </a:ext>
            </a:extLst>
          </p:cNvPr>
          <p:cNvPicPr>
            <a:picLocks noChangeAspect="1"/>
          </p:cNvPicPr>
          <p:nvPr/>
        </p:nvPicPr>
        <p:blipFill>
          <a:blip r:embed="rId2"/>
          <a:stretch>
            <a:fillRect/>
          </a:stretch>
        </p:blipFill>
        <p:spPr>
          <a:xfrm>
            <a:off x="0" y="228601"/>
            <a:ext cx="8858592" cy="4914900"/>
          </a:xfrm>
          <a:prstGeom prst="rect">
            <a:avLst/>
          </a:prstGeom>
        </p:spPr>
      </p:pic>
    </p:spTree>
    <p:extLst>
      <p:ext uri="{BB962C8B-B14F-4D97-AF65-F5344CB8AC3E}">
        <p14:creationId xmlns:p14="http://schemas.microsoft.com/office/powerpoint/2010/main" val="318502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09BA-B933-A67B-3F9A-2F8E2D0E0EDB}"/>
              </a:ext>
            </a:extLst>
          </p:cNvPr>
          <p:cNvSpPr>
            <a:spLocks noGrp="1"/>
          </p:cNvSpPr>
          <p:nvPr>
            <p:ph type="title"/>
          </p:nvPr>
        </p:nvSpPr>
        <p:spPr/>
        <p:txBody>
          <a:bodyPr/>
          <a:lstStyle/>
          <a:p>
            <a:r>
              <a:rPr lang="en-US" dirty="0"/>
              <a:t>Benefits of Randomization</a:t>
            </a:r>
          </a:p>
        </p:txBody>
      </p:sp>
      <p:sp>
        <p:nvSpPr>
          <p:cNvPr id="3" name="Content Placeholder 2">
            <a:extLst>
              <a:ext uri="{FF2B5EF4-FFF2-40B4-BE49-F238E27FC236}">
                <a16:creationId xmlns:a16="http://schemas.microsoft.com/office/drawing/2014/main" id="{9FDF2770-C69F-1BCA-BAEE-F06A24789EF9}"/>
              </a:ext>
            </a:extLst>
          </p:cNvPr>
          <p:cNvSpPr>
            <a:spLocks noGrp="1"/>
          </p:cNvSpPr>
          <p:nvPr>
            <p:ph idx="1"/>
          </p:nvPr>
        </p:nvSpPr>
        <p:spPr/>
        <p:txBody>
          <a:bodyPr>
            <a:normAutofit/>
          </a:bodyPr>
          <a:lstStyle/>
          <a:p>
            <a:r>
              <a:rPr lang="en-US" dirty="0"/>
              <a:t>Eliminates selection bias</a:t>
            </a:r>
          </a:p>
          <a:p>
            <a:r>
              <a:rPr lang="en-US" dirty="0"/>
              <a:t>Facilitates blinding (masking)</a:t>
            </a:r>
          </a:p>
          <a:p>
            <a:pPr lvl="1"/>
            <a:r>
              <a:rPr lang="en-US" dirty="0"/>
              <a:t>Reduces measurement error</a:t>
            </a:r>
          </a:p>
          <a:p>
            <a:pPr lvl="1"/>
            <a:r>
              <a:rPr lang="en-US" dirty="0"/>
              <a:t>Prevents confirmation bias</a:t>
            </a:r>
          </a:p>
          <a:p>
            <a:r>
              <a:rPr lang="en-US" dirty="0"/>
              <a:t>Permits the use of probability theory when analyzing results</a:t>
            </a:r>
          </a:p>
        </p:txBody>
      </p:sp>
      <p:sp>
        <p:nvSpPr>
          <p:cNvPr id="4" name="Text Placeholder 3">
            <a:extLst>
              <a:ext uri="{FF2B5EF4-FFF2-40B4-BE49-F238E27FC236}">
                <a16:creationId xmlns:a16="http://schemas.microsoft.com/office/drawing/2014/main" id="{FAB2C5FA-428F-A580-22FF-0A2FFF3FF94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01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6F9E1-3095-778F-40C2-76D90CBD53A4}"/>
              </a:ext>
            </a:extLst>
          </p:cNvPr>
          <p:cNvPicPr>
            <a:picLocks noChangeAspect="1"/>
          </p:cNvPicPr>
          <p:nvPr/>
        </p:nvPicPr>
        <p:blipFill>
          <a:blip r:embed="rId2"/>
          <a:stretch>
            <a:fillRect/>
          </a:stretch>
        </p:blipFill>
        <p:spPr>
          <a:xfrm>
            <a:off x="86760" y="0"/>
            <a:ext cx="8905164" cy="5143500"/>
          </a:xfrm>
          <a:prstGeom prst="rect">
            <a:avLst/>
          </a:prstGeom>
        </p:spPr>
      </p:pic>
    </p:spTree>
    <p:extLst>
      <p:ext uri="{BB962C8B-B14F-4D97-AF65-F5344CB8AC3E}">
        <p14:creationId xmlns:p14="http://schemas.microsoft.com/office/powerpoint/2010/main" val="63385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6A73661-A050-5AF1-7DE2-A1E61D7544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03" t="1524" r="1956" b="44973"/>
          <a:stretch/>
        </p:blipFill>
        <p:spPr bwMode="auto">
          <a:xfrm>
            <a:off x="1973717" y="685123"/>
            <a:ext cx="5192486" cy="390386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878043C-2EC9-706E-0823-10EE194ECC1B}"/>
              </a:ext>
            </a:extLst>
          </p:cNvPr>
          <p:cNvSpPr>
            <a:spLocks noGrp="1"/>
          </p:cNvSpPr>
          <p:nvPr>
            <p:ph type="title"/>
          </p:nvPr>
        </p:nvSpPr>
        <p:spPr/>
        <p:txBody>
          <a:bodyPr/>
          <a:lstStyle/>
          <a:p>
            <a:r>
              <a:rPr lang="en-US" dirty="0"/>
              <a:t>Effect of Hydroxychloroquine</a:t>
            </a:r>
          </a:p>
        </p:txBody>
      </p:sp>
      <p:sp>
        <p:nvSpPr>
          <p:cNvPr id="4" name="Text Placeholder 3">
            <a:extLst>
              <a:ext uri="{FF2B5EF4-FFF2-40B4-BE49-F238E27FC236}">
                <a16:creationId xmlns:a16="http://schemas.microsoft.com/office/drawing/2014/main" id="{F5BC6415-74B9-9FD2-FD4E-8A5D9DC79150}"/>
              </a:ext>
            </a:extLst>
          </p:cNvPr>
          <p:cNvSpPr>
            <a:spLocks noGrp="1"/>
          </p:cNvSpPr>
          <p:nvPr>
            <p:ph type="body" sz="quarter" idx="10"/>
          </p:nvPr>
        </p:nvSpPr>
        <p:spPr>
          <a:xfrm>
            <a:off x="4572000" y="4762252"/>
            <a:ext cx="4549027" cy="323850"/>
          </a:xfrm>
        </p:spPr>
        <p:txBody>
          <a:bodyPr/>
          <a:lstStyle/>
          <a:p>
            <a:r>
              <a:rPr lang="en-US" dirty="0"/>
              <a:t>RECOVERY Collaborative Group. N </a:t>
            </a:r>
            <a:r>
              <a:rPr lang="en-US" dirty="0" err="1"/>
              <a:t>Engl</a:t>
            </a:r>
            <a:r>
              <a:rPr lang="en-US" dirty="0"/>
              <a:t> J Med 2020</a:t>
            </a:r>
          </a:p>
        </p:txBody>
      </p:sp>
      <p:sp>
        <p:nvSpPr>
          <p:cNvPr id="6" name="Text Box 176">
            <a:extLst>
              <a:ext uri="{FF2B5EF4-FFF2-40B4-BE49-F238E27FC236}">
                <a16:creationId xmlns:a16="http://schemas.microsoft.com/office/drawing/2014/main" id="{081F8AC4-6F6F-C630-0E82-2E21C6265693}"/>
              </a:ext>
            </a:extLst>
          </p:cNvPr>
          <p:cNvSpPr txBox="1">
            <a:spLocks noChangeArrowheads="1"/>
          </p:cNvSpPr>
          <p:nvPr/>
        </p:nvSpPr>
        <p:spPr bwMode="auto">
          <a:xfrm rot="16200000">
            <a:off x="799111" y="2410167"/>
            <a:ext cx="1739889" cy="323165"/>
          </a:xfrm>
          <a:prstGeom prst="rect">
            <a:avLst/>
          </a:prstGeom>
          <a:noFill/>
          <a:ln w="9525">
            <a:noFill/>
            <a:miter lim="800000"/>
            <a:headEnd/>
            <a:tailEnd/>
          </a:ln>
        </p:spPr>
        <p:txBody>
          <a:bodyPr wrap="square">
            <a:spAutoFit/>
          </a:bodyPr>
          <a:lstStyle/>
          <a:p>
            <a:pPr algn="ctr"/>
            <a:r>
              <a:rPr lang="en-US" sz="1500" dirty="0"/>
              <a:t>Mortality (%)</a:t>
            </a:r>
          </a:p>
        </p:txBody>
      </p:sp>
      <p:sp>
        <p:nvSpPr>
          <p:cNvPr id="7" name="Text Box 194">
            <a:extLst>
              <a:ext uri="{FF2B5EF4-FFF2-40B4-BE49-F238E27FC236}">
                <a16:creationId xmlns:a16="http://schemas.microsoft.com/office/drawing/2014/main" id="{0D40FD89-1744-E82B-781C-B2BB7DC1B5A6}"/>
              </a:ext>
            </a:extLst>
          </p:cNvPr>
          <p:cNvSpPr txBox="1">
            <a:spLocks noChangeArrowheads="1"/>
          </p:cNvSpPr>
          <p:nvPr/>
        </p:nvSpPr>
        <p:spPr bwMode="auto">
          <a:xfrm>
            <a:off x="2608275" y="4486822"/>
            <a:ext cx="3727208" cy="323165"/>
          </a:xfrm>
          <a:prstGeom prst="rect">
            <a:avLst/>
          </a:prstGeom>
          <a:noFill/>
          <a:ln w="9525">
            <a:noFill/>
            <a:miter lim="800000"/>
            <a:headEnd/>
            <a:tailEnd/>
          </a:ln>
        </p:spPr>
        <p:txBody>
          <a:bodyPr wrap="square">
            <a:spAutoFit/>
          </a:bodyPr>
          <a:lstStyle/>
          <a:p>
            <a:pPr algn="ctr">
              <a:spcBef>
                <a:spcPct val="50000"/>
              </a:spcBef>
            </a:pPr>
            <a:r>
              <a:rPr lang="en-US" sz="1500" dirty="0"/>
              <a:t>Days since Randomization</a:t>
            </a:r>
          </a:p>
        </p:txBody>
      </p:sp>
    </p:spTree>
    <p:extLst>
      <p:ext uri="{BB962C8B-B14F-4D97-AF65-F5344CB8AC3E}">
        <p14:creationId xmlns:p14="http://schemas.microsoft.com/office/powerpoint/2010/main" val="364047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Disclosures</a:t>
            </a:r>
          </a:p>
        </p:txBody>
      </p:sp>
      <p:sp>
        <p:nvSpPr>
          <p:cNvPr id="3" name="Content Placeholder 2"/>
          <p:cNvSpPr>
            <a:spLocks noGrp="1"/>
          </p:cNvSpPr>
          <p:nvPr>
            <p:ph idx="1"/>
          </p:nvPr>
        </p:nvSpPr>
        <p:spPr/>
        <p:txBody>
          <a:bodyPr>
            <a:normAutofit/>
          </a:bodyPr>
          <a:lstStyle/>
          <a:p>
            <a:r>
              <a:rPr lang="en-US" sz="2400" dirty="0"/>
              <a:t> Federal funding: National Institutes of Health</a:t>
            </a:r>
          </a:p>
          <a:p>
            <a:r>
              <a:rPr lang="en-US" sz="2400" dirty="0"/>
              <a:t> Industry relationships: </a:t>
            </a:r>
            <a:r>
              <a:rPr lang="en-US" sz="2400" dirty="0" err="1"/>
              <a:t>Ceribell</a:t>
            </a:r>
            <a:r>
              <a:rPr lang="en-US" sz="2400" dirty="0"/>
              <a:t>, </a:t>
            </a:r>
            <a:r>
              <a:rPr lang="en-US" sz="2400" dirty="0" err="1"/>
              <a:t>Lungpacer</a:t>
            </a:r>
            <a:endParaRPr lang="en-US" sz="2400" dirty="0"/>
          </a:p>
          <a:p>
            <a:r>
              <a:rPr lang="en-US" sz="2400" dirty="0"/>
              <a:t> Academic investment: Clinical trialist</a:t>
            </a:r>
          </a:p>
        </p:txBody>
      </p:sp>
    </p:spTree>
    <p:extLst>
      <p:ext uri="{BB962C8B-B14F-4D97-AF65-F5344CB8AC3E}">
        <p14:creationId xmlns:p14="http://schemas.microsoft.com/office/powerpoint/2010/main" val="346969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0046-1024-B526-8298-B6C95BE5D0E4}"/>
              </a:ext>
            </a:extLst>
          </p:cNvPr>
          <p:cNvSpPr>
            <a:spLocks noGrp="1"/>
          </p:cNvSpPr>
          <p:nvPr>
            <p:ph type="title"/>
          </p:nvPr>
        </p:nvSpPr>
        <p:spPr/>
        <p:txBody>
          <a:bodyPr/>
          <a:lstStyle/>
          <a:p>
            <a:r>
              <a:rPr lang="en-US" dirty="0"/>
              <a:t>Patient/Participant Experience</a:t>
            </a:r>
          </a:p>
        </p:txBody>
      </p:sp>
      <p:graphicFrame>
        <p:nvGraphicFramePr>
          <p:cNvPr id="5" name="Table 5">
            <a:extLst>
              <a:ext uri="{FF2B5EF4-FFF2-40B4-BE49-F238E27FC236}">
                <a16:creationId xmlns:a16="http://schemas.microsoft.com/office/drawing/2014/main" id="{796BCA2A-CFA7-FC85-E607-9AE73B37622B}"/>
              </a:ext>
            </a:extLst>
          </p:cNvPr>
          <p:cNvGraphicFramePr>
            <a:graphicFrameLocks noGrp="1"/>
          </p:cNvGraphicFramePr>
          <p:nvPr>
            <p:ph idx="1"/>
            <p:extLst>
              <p:ext uri="{D42A27DB-BD31-4B8C-83A1-F6EECF244321}">
                <p14:modId xmlns:p14="http://schemas.microsoft.com/office/powerpoint/2010/main" val="3013740949"/>
              </p:ext>
            </p:extLst>
          </p:nvPr>
        </p:nvGraphicFramePr>
        <p:xfrm>
          <a:off x="376954" y="991650"/>
          <a:ext cx="8417420" cy="3510280"/>
        </p:xfrm>
        <a:graphic>
          <a:graphicData uri="http://schemas.openxmlformats.org/drawingml/2006/table">
            <a:tbl>
              <a:tblPr firstRow="1" bandRow="1">
                <a:tableStyleId>{5C22544A-7EE6-4342-B048-85BDC9FD1C3A}</a:tableStyleId>
              </a:tblPr>
              <a:tblGrid>
                <a:gridCol w="2104355">
                  <a:extLst>
                    <a:ext uri="{9D8B030D-6E8A-4147-A177-3AD203B41FA5}">
                      <a16:colId xmlns:a16="http://schemas.microsoft.com/office/drawing/2014/main" val="3509056577"/>
                    </a:ext>
                  </a:extLst>
                </a:gridCol>
                <a:gridCol w="2104355">
                  <a:extLst>
                    <a:ext uri="{9D8B030D-6E8A-4147-A177-3AD203B41FA5}">
                      <a16:colId xmlns:a16="http://schemas.microsoft.com/office/drawing/2014/main" val="87127511"/>
                    </a:ext>
                  </a:extLst>
                </a:gridCol>
                <a:gridCol w="2104355">
                  <a:extLst>
                    <a:ext uri="{9D8B030D-6E8A-4147-A177-3AD203B41FA5}">
                      <a16:colId xmlns:a16="http://schemas.microsoft.com/office/drawing/2014/main" val="1666434093"/>
                    </a:ext>
                  </a:extLst>
                </a:gridCol>
                <a:gridCol w="2104355">
                  <a:extLst>
                    <a:ext uri="{9D8B030D-6E8A-4147-A177-3AD203B41FA5}">
                      <a16:colId xmlns:a16="http://schemas.microsoft.com/office/drawing/2014/main" val="3629918064"/>
                    </a:ext>
                  </a:extLst>
                </a:gridCol>
              </a:tblGrid>
              <a:tr h="370840">
                <a:tc>
                  <a:txBody>
                    <a:bodyPr/>
                    <a:lstStyle/>
                    <a:p>
                      <a:r>
                        <a:rPr lang="en-US" sz="1600" dirty="0"/>
                        <a:t>Feature</a:t>
                      </a:r>
                    </a:p>
                  </a:txBody>
                  <a:tcPr/>
                </a:tc>
                <a:tc>
                  <a:txBody>
                    <a:bodyPr/>
                    <a:lstStyle/>
                    <a:p>
                      <a:pPr algn="ctr"/>
                      <a:r>
                        <a:rPr lang="en-US" sz="1600" dirty="0"/>
                        <a:t>Case Series</a:t>
                      </a:r>
                    </a:p>
                  </a:txBody>
                  <a:tcPr/>
                </a:tc>
                <a:tc>
                  <a:txBody>
                    <a:bodyPr/>
                    <a:lstStyle/>
                    <a:p>
                      <a:pPr algn="ctr"/>
                      <a:r>
                        <a:rPr lang="en-US" sz="1600" dirty="0"/>
                        <a:t>Non-randomized trial</a:t>
                      </a:r>
                    </a:p>
                  </a:txBody>
                  <a:tcPr/>
                </a:tc>
                <a:tc>
                  <a:txBody>
                    <a:bodyPr/>
                    <a:lstStyle/>
                    <a:p>
                      <a:pPr algn="ctr"/>
                      <a:r>
                        <a:rPr lang="en-US" sz="1600" dirty="0"/>
                        <a:t>Randomized trial</a:t>
                      </a:r>
                    </a:p>
                  </a:txBody>
                  <a:tcPr/>
                </a:tc>
                <a:extLst>
                  <a:ext uri="{0D108BD9-81ED-4DB2-BD59-A6C34878D82A}">
                    <a16:rowId xmlns:a16="http://schemas.microsoft.com/office/drawing/2014/main" val="2974594150"/>
                  </a:ext>
                </a:extLst>
              </a:tr>
              <a:tr h="370840">
                <a:tc>
                  <a:txBody>
                    <a:bodyPr/>
                    <a:lstStyle/>
                    <a:p>
                      <a:r>
                        <a:rPr lang="en-US" sz="1600" dirty="0"/>
                        <a:t>Access to novel treatments</a:t>
                      </a:r>
                    </a:p>
                  </a:txBody>
                  <a:tcPr/>
                </a:tc>
                <a:tc>
                  <a:txBody>
                    <a:bodyPr/>
                    <a:lstStyle/>
                    <a:p>
                      <a:pPr algn="ctr"/>
                      <a:r>
                        <a:rPr lang="en-US" sz="1600" dirty="0"/>
                        <a:t>–</a:t>
                      </a:r>
                    </a:p>
                  </a:txBody>
                  <a:tcPr anchor="ctr" anchorCtr="1"/>
                </a:tc>
                <a:tc>
                  <a:txBody>
                    <a:bodyPr/>
                    <a:lstStyle/>
                    <a:p>
                      <a:pPr algn="ctr"/>
                      <a:r>
                        <a:rPr lang="en-US" sz="1600" dirty="0"/>
                        <a:t>++</a:t>
                      </a:r>
                    </a:p>
                  </a:txBody>
                  <a:tcPr anchor="ctr" anchorCtr="1"/>
                </a:tc>
                <a:tc>
                  <a:txBody>
                    <a:bodyPr/>
                    <a:lstStyle/>
                    <a:p>
                      <a:pPr algn="ctr"/>
                      <a:r>
                        <a:rPr lang="en-US" sz="1600" dirty="0"/>
                        <a:t>+++</a:t>
                      </a:r>
                    </a:p>
                  </a:txBody>
                  <a:tcPr anchor="ctr" anchorCtr="1"/>
                </a:tc>
                <a:extLst>
                  <a:ext uri="{0D108BD9-81ED-4DB2-BD59-A6C34878D82A}">
                    <a16:rowId xmlns:a16="http://schemas.microsoft.com/office/drawing/2014/main" val="2956687892"/>
                  </a:ext>
                </a:extLst>
              </a:tr>
              <a:tr h="370840">
                <a:tc>
                  <a:txBody>
                    <a:bodyPr/>
                    <a:lstStyle/>
                    <a:p>
                      <a:r>
                        <a:rPr lang="en-US" sz="1600" dirty="0"/>
                        <a:t>Increased chance of receiving most effective treatment</a:t>
                      </a:r>
                    </a:p>
                  </a:txBody>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600" dirty="0"/>
                        <a:t>–</a:t>
                      </a:r>
                    </a:p>
                  </a:txBody>
                  <a:tcPr anchor="ctr" anchorCtr="1"/>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600" dirty="0"/>
                        <a:t>–</a:t>
                      </a:r>
                    </a:p>
                  </a:txBody>
                  <a:tcPr anchor="ctr" anchorCtr="1"/>
                </a:tc>
                <a:tc>
                  <a:txBody>
                    <a:bodyPr/>
                    <a:lstStyle/>
                    <a:p>
                      <a:pPr algn="ctr"/>
                      <a:r>
                        <a:rPr lang="en-US" sz="1600" dirty="0"/>
                        <a:t>+</a:t>
                      </a:r>
                    </a:p>
                  </a:txBody>
                  <a:tcPr anchor="ctr" anchorCtr="1"/>
                </a:tc>
                <a:extLst>
                  <a:ext uri="{0D108BD9-81ED-4DB2-BD59-A6C34878D82A}">
                    <a16:rowId xmlns:a16="http://schemas.microsoft.com/office/drawing/2014/main" val="2873142997"/>
                  </a:ext>
                </a:extLst>
              </a:tr>
              <a:tr h="370840">
                <a:tc>
                  <a:txBody>
                    <a:bodyPr/>
                    <a:lstStyle/>
                    <a:p>
                      <a:r>
                        <a:rPr lang="en-US" sz="1600" dirty="0"/>
                        <a:t>Independent oversight (FDA, IRB, DSMB)</a:t>
                      </a:r>
                    </a:p>
                  </a:txBody>
                  <a:tcPr/>
                </a:tc>
                <a:tc>
                  <a:txBody>
                    <a:bodyPr/>
                    <a:lstStyle/>
                    <a:p>
                      <a:pPr algn="ctr"/>
                      <a:r>
                        <a:rPr lang="en-US" sz="1600" dirty="0"/>
                        <a:t>–</a:t>
                      </a:r>
                    </a:p>
                  </a:txBody>
                  <a:tcPr anchor="ctr" anchorCtr="1"/>
                </a:tc>
                <a:tc>
                  <a:txBody>
                    <a:bodyPr/>
                    <a:lstStyle/>
                    <a:p>
                      <a:pPr algn="ctr"/>
                      <a:r>
                        <a:rPr lang="en-US" sz="1600" dirty="0"/>
                        <a:t>+</a:t>
                      </a:r>
                    </a:p>
                  </a:txBody>
                  <a:tcPr anchor="ctr" anchorCtr="1"/>
                </a:tc>
                <a:tc>
                  <a:txBody>
                    <a:bodyPr/>
                    <a:lstStyle/>
                    <a:p>
                      <a:pPr algn="ctr"/>
                      <a:r>
                        <a:rPr lang="en-US" sz="1600" dirty="0"/>
                        <a:t>+++</a:t>
                      </a:r>
                    </a:p>
                  </a:txBody>
                  <a:tcPr anchor="ctr" anchorCtr="1"/>
                </a:tc>
                <a:extLst>
                  <a:ext uri="{0D108BD9-81ED-4DB2-BD59-A6C34878D82A}">
                    <a16:rowId xmlns:a16="http://schemas.microsoft.com/office/drawing/2014/main" val="958105436"/>
                  </a:ext>
                </a:extLst>
              </a:tr>
              <a:tr h="370840">
                <a:tc>
                  <a:txBody>
                    <a:bodyPr/>
                    <a:lstStyle/>
                    <a:p>
                      <a:r>
                        <a:rPr lang="en-US" sz="1600" dirty="0"/>
                        <a:t>Enhanced, systematic safety monitoring</a:t>
                      </a:r>
                    </a:p>
                  </a:txBody>
                  <a:tcPr/>
                </a:tc>
                <a:tc>
                  <a:txBody>
                    <a:bodyPr/>
                    <a:lstStyle/>
                    <a:p>
                      <a:pPr algn="ctr"/>
                      <a:r>
                        <a:rPr lang="en-US" sz="1600" dirty="0"/>
                        <a:t>–</a:t>
                      </a:r>
                    </a:p>
                  </a:txBody>
                  <a:tcPr anchor="ctr" anchorCtr="1"/>
                </a:tc>
                <a:tc>
                  <a:txBody>
                    <a:bodyPr/>
                    <a:lstStyle/>
                    <a:p>
                      <a:pPr algn="ctr"/>
                      <a:r>
                        <a:rPr lang="en-US" sz="1600" dirty="0"/>
                        <a:t>++</a:t>
                      </a:r>
                    </a:p>
                  </a:txBody>
                  <a:tcPr anchor="ctr" anchorCtr="1"/>
                </a:tc>
                <a:tc>
                  <a:txBody>
                    <a:bodyPr/>
                    <a:lstStyle/>
                    <a:p>
                      <a:pPr algn="ctr"/>
                      <a:r>
                        <a:rPr lang="en-US" sz="1600" dirty="0"/>
                        <a:t>+++</a:t>
                      </a:r>
                    </a:p>
                  </a:txBody>
                  <a:tcPr anchor="ctr" anchorCtr="1"/>
                </a:tc>
                <a:extLst>
                  <a:ext uri="{0D108BD9-81ED-4DB2-BD59-A6C34878D82A}">
                    <a16:rowId xmlns:a16="http://schemas.microsoft.com/office/drawing/2014/main" val="2212685075"/>
                  </a:ext>
                </a:extLst>
              </a:tr>
              <a:tr h="370840">
                <a:tc>
                  <a:txBody>
                    <a:bodyPr/>
                    <a:lstStyle/>
                    <a:p>
                      <a:r>
                        <a:rPr lang="en-US" sz="1600" dirty="0"/>
                        <a:t>Contribution to care of future patients</a:t>
                      </a:r>
                    </a:p>
                  </a:txBody>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600" dirty="0"/>
                        <a:t>+/–</a:t>
                      </a:r>
                    </a:p>
                  </a:txBody>
                  <a:tcPr anchor="ctr" anchorCtr="1"/>
                </a:tc>
                <a:tc>
                  <a:txBody>
                    <a:bodyPr/>
                    <a:lstStyle/>
                    <a:p>
                      <a:pPr algn="ctr"/>
                      <a:r>
                        <a:rPr lang="en-US" sz="1600" dirty="0"/>
                        <a:t>+</a:t>
                      </a:r>
                    </a:p>
                  </a:txBody>
                  <a:tcPr anchor="ctr" anchorCtr="1"/>
                </a:tc>
                <a:tc>
                  <a:txBody>
                    <a:bodyPr/>
                    <a:lstStyle/>
                    <a:p>
                      <a:pPr algn="ctr"/>
                      <a:r>
                        <a:rPr lang="en-US" sz="1600" dirty="0"/>
                        <a:t>+++</a:t>
                      </a:r>
                    </a:p>
                  </a:txBody>
                  <a:tcPr anchor="ctr" anchorCtr="1"/>
                </a:tc>
                <a:extLst>
                  <a:ext uri="{0D108BD9-81ED-4DB2-BD59-A6C34878D82A}">
                    <a16:rowId xmlns:a16="http://schemas.microsoft.com/office/drawing/2014/main" val="2506600696"/>
                  </a:ext>
                </a:extLst>
              </a:tr>
            </a:tbl>
          </a:graphicData>
        </a:graphic>
      </p:graphicFrame>
      <p:sp>
        <p:nvSpPr>
          <p:cNvPr id="4" name="Text Placeholder 3">
            <a:extLst>
              <a:ext uri="{FF2B5EF4-FFF2-40B4-BE49-F238E27FC236}">
                <a16:creationId xmlns:a16="http://schemas.microsoft.com/office/drawing/2014/main" id="{51538A64-C933-55B2-2B7F-752865B5686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0300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val 2"/>
          <p:cNvSpPr>
            <a:spLocks noChangeArrowheads="1"/>
          </p:cNvSpPr>
          <p:nvPr/>
        </p:nvSpPr>
        <p:spPr bwMode="auto">
          <a:xfrm>
            <a:off x="478375" y="1142999"/>
            <a:ext cx="2858690" cy="2857500"/>
          </a:xfrm>
          <a:prstGeom prst="ellipse">
            <a:avLst/>
          </a:prstGeom>
          <a:solidFill>
            <a:schemeClr val="bg1"/>
          </a:solidFill>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5000" b="1" dirty="0">
                <a:solidFill>
                  <a:schemeClr val="tx2"/>
                </a:solidFill>
                <a:latin typeface="Bookman Old Style"/>
                <a:cs typeface="Bookman Old Style"/>
              </a:rPr>
              <a:t>3</a:t>
            </a:r>
          </a:p>
        </p:txBody>
      </p:sp>
      <p:sp>
        <p:nvSpPr>
          <p:cNvPr id="36866" name="Text Box 3"/>
          <p:cNvSpPr txBox="1">
            <a:spLocks noChangeArrowheads="1"/>
          </p:cNvSpPr>
          <p:nvPr/>
        </p:nvSpPr>
        <p:spPr bwMode="auto">
          <a:xfrm>
            <a:off x="1657350" y="3886200"/>
            <a:ext cx="6057900" cy="300082"/>
          </a:xfrm>
          <a:prstGeom prst="rect">
            <a:avLst/>
          </a:prstGeom>
          <a:noFill/>
          <a:ln w="9525">
            <a:noFill/>
            <a:miter lim="800000"/>
            <a:headEnd/>
            <a:tailEnd/>
          </a:ln>
        </p:spPr>
        <p:txBody>
          <a:bodyPr>
            <a:spAutoFit/>
          </a:bodyPr>
          <a:lstStyle/>
          <a:p>
            <a:pPr>
              <a:spcBef>
                <a:spcPct val="50000"/>
              </a:spcBef>
            </a:pPr>
            <a:endParaRPr lang="en-US" sz="1350"/>
          </a:p>
        </p:txBody>
      </p:sp>
      <p:sp>
        <p:nvSpPr>
          <p:cNvPr id="36867" name="Rectangle 4"/>
          <p:cNvSpPr>
            <a:spLocks noChangeArrowheads="1"/>
          </p:cNvSpPr>
          <p:nvPr/>
        </p:nvSpPr>
        <p:spPr bwMode="auto">
          <a:xfrm>
            <a:off x="2618017" y="2020490"/>
            <a:ext cx="6057900" cy="1102519"/>
          </a:xfrm>
          <a:prstGeom prst="rect">
            <a:avLst/>
          </a:prstGeom>
          <a:noFill/>
          <a:ln w="9525">
            <a:noFill/>
            <a:miter lim="800000"/>
            <a:headEnd/>
            <a:tailEnd/>
          </a:ln>
        </p:spPr>
        <p:txBody>
          <a:bodyPr anchor="ctr"/>
          <a:lstStyle/>
          <a:p>
            <a:pPr algn="ctr"/>
            <a:r>
              <a:rPr lang="en-US" sz="4400" b="1" dirty="0">
                <a:solidFill>
                  <a:schemeClr val="tx2"/>
                </a:solidFill>
                <a:latin typeface="Calibri" pitchFamily="34" charset="0"/>
                <a:ea typeface="Calibri" pitchFamily="34" charset="0"/>
                <a:cs typeface="Calibri" pitchFamily="34" charset="0"/>
              </a:rPr>
              <a:t>How can RCTs innovate?</a:t>
            </a:r>
          </a:p>
        </p:txBody>
      </p:sp>
    </p:spTree>
    <p:extLst>
      <p:ext uri="{BB962C8B-B14F-4D97-AF65-F5344CB8AC3E}">
        <p14:creationId xmlns:p14="http://schemas.microsoft.com/office/powerpoint/2010/main" val="18436758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A1601-5846-85E1-58B6-1DC9BF4BC4E9}"/>
              </a:ext>
            </a:extLst>
          </p:cNvPr>
          <p:cNvSpPr>
            <a:spLocks noGrp="1"/>
          </p:cNvSpPr>
          <p:nvPr>
            <p:ph type="title"/>
          </p:nvPr>
        </p:nvSpPr>
        <p:spPr/>
        <p:txBody>
          <a:bodyPr/>
          <a:lstStyle/>
          <a:p>
            <a:r>
              <a:rPr lang="en-US" dirty="0"/>
              <a:t>Major Challenges in RCTs</a:t>
            </a:r>
          </a:p>
        </p:txBody>
      </p:sp>
      <p:sp>
        <p:nvSpPr>
          <p:cNvPr id="5" name="Content Placeholder 4">
            <a:extLst>
              <a:ext uri="{FF2B5EF4-FFF2-40B4-BE49-F238E27FC236}">
                <a16:creationId xmlns:a16="http://schemas.microsoft.com/office/drawing/2014/main" id="{D082BE3C-04D2-6AAD-8363-21D735569778}"/>
              </a:ext>
            </a:extLst>
          </p:cNvPr>
          <p:cNvSpPr>
            <a:spLocks noGrp="1"/>
          </p:cNvSpPr>
          <p:nvPr>
            <p:ph idx="1"/>
          </p:nvPr>
        </p:nvSpPr>
        <p:spPr/>
        <p:txBody>
          <a:bodyPr>
            <a:normAutofit lnSpcReduction="10000"/>
          </a:bodyPr>
          <a:lstStyle/>
          <a:p>
            <a:r>
              <a:rPr lang="en-US" sz="2000" dirty="0">
                <a:solidFill>
                  <a:schemeClr val="tx1"/>
                </a:solidFill>
              </a:rPr>
              <a:t>Randomization is very uncomfortable</a:t>
            </a:r>
          </a:p>
          <a:p>
            <a:pPr lvl="1"/>
            <a:r>
              <a:rPr lang="en-US" sz="1800" dirty="0">
                <a:solidFill>
                  <a:schemeClr val="tx1"/>
                </a:solidFill>
              </a:rPr>
              <a:t>Physician feels responsible for patient outcomes, consequences are immediate</a:t>
            </a:r>
          </a:p>
          <a:p>
            <a:pPr lvl="1"/>
            <a:r>
              <a:rPr lang="en-US" sz="1800" dirty="0">
                <a:solidFill>
                  <a:schemeClr val="tx1"/>
                </a:solidFill>
              </a:rPr>
              <a:t>Physician feels less responsible for research, consequences are remote</a:t>
            </a:r>
          </a:p>
          <a:p>
            <a:r>
              <a:rPr lang="en-US" sz="2000" dirty="0">
                <a:solidFill>
                  <a:schemeClr val="tx1"/>
                </a:solidFill>
              </a:rPr>
              <a:t>RCTs are very cumbersome</a:t>
            </a:r>
          </a:p>
          <a:p>
            <a:pPr lvl="1"/>
            <a:r>
              <a:rPr lang="en-US" sz="1800" dirty="0">
                <a:solidFill>
                  <a:schemeClr val="tx1"/>
                </a:solidFill>
              </a:rPr>
              <a:t>Slow to start</a:t>
            </a:r>
          </a:p>
          <a:p>
            <a:pPr lvl="1"/>
            <a:r>
              <a:rPr lang="en-US" sz="1800" dirty="0">
                <a:solidFill>
                  <a:schemeClr val="tx1"/>
                </a:solidFill>
              </a:rPr>
              <a:t>Intrusive to execute</a:t>
            </a:r>
          </a:p>
          <a:p>
            <a:r>
              <a:rPr lang="en-US" sz="2000" dirty="0">
                <a:solidFill>
                  <a:schemeClr val="tx1"/>
                </a:solidFill>
              </a:rPr>
              <a:t>Little coordination in the clinical research enterprise</a:t>
            </a:r>
          </a:p>
          <a:p>
            <a:pPr lvl="1"/>
            <a:r>
              <a:rPr lang="en-US" sz="1800" dirty="0">
                <a:solidFill>
                  <a:schemeClr val="tx1"/>
                </a:solidFill>
              </a:rPr>
              <a:t>&gt;100 RCTs registered for HCQ; few likely to be completed</a:t>
            </a:r>
          </a:p>
          <a:p>
            <a:pPr lvl="1"/>
            <a:r>
              <a:rPr lang="en-US" sz="1800" dirty="0">
                <a:solidFill>
                  <a:schemeClr val="tx1"/>
                </a:solidFill>
              </a:rPr>
              <a:t>AMCs bombarded with 100s of requests to participate in trials; no national or global prioritization</a:t>
            </a:r>
          </a:p>
        </p:txBody>
      </p:sp>
      <p:sp>
        <p:nvSpPr>
          <p:cNvPr id="6" name="Text Placeholder 5">
            <a:extLst>
              <a:ext uri="{FF2B5EF4-FFF2-40B4-BE49-F238E27FC236}">
                <a16:creationId xmlns:a16="http://schemas.microsoft.com/office/drawing/2014/main" id="{A3F014DB-9142-23AF-E8ED-0A8F4C1935D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6671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A1601-5846-85E1-58B6-1DC9BF4BC4E9}"/>
              </a:ext>
            </a:extLst>
          </p:cNvPr>
          <p:cNvSpPr>
            <a:spLocks noGrp="1"/>
          </p:cNvSpPr>
          <p:nvPr>
            <p:ph type="title"/>
          </p:nvPr>
        </p:nvSpPr>
        <p:spPr/>
        <p:txBody>
          <a:bodyPr/>
          <a:lstStyle/>
          <a:p>
            <a:r>
              <a:rPr lang="en-US" dirty="0"/>
              <a:t>Solutions</a:t>
            </a:r>
          </a:p>
        </p:txBody>
      </p:sp>
      <p:sp>
        <p:nvSpPr>
          <p:cNvPr id="5" name="Content Placeholder 4">
            <a:extLst>
              <a:ext uri="{FF2B5EF4-FFF2-40B4-BE49-F238E27FC236}">
                <a16:creationId xmlns:a16="http://schemas.microsoft.com/office/drawing/2014/main" id="{D082BE3C-04D2-6AAD-8363-21D735569778}"/>
              </a:ext>
            </a:extLst>
          </p:cNvPr>
          <p:cNvSpPr>
            <a:spLocks noGrp="1"/>
          </p:cNvSpPr>
          <p:nvPr>
            <p:ph idx="1"/>
          </p:nvPr>
        </p:nvSpPr>
        <p:spPr/>
        <p:txBody>
          <a:bodyPr>
            <a:normAutofit lnSpcReduction="10000"/>
          </a:bodyPr>
          <a:lstStyle/>
          <a:p>
            <a:r>
              <a:rPr lang="en-US" sz="2000" dirty="0">
                <a:solidFill>
                  <a:schemeClr val="tx1"/>
                </a:solidFill>
              </a:rPr>
              <a:t>Make randomization more comfortable</a:t>
            </a:r>
          </a:p>
          <a:p>
            <a:pPr lvl="1"/>
            <a:r>
              <a:rPr lang="en-US" sz="1800" dirty="0">
                <a:solidFill>
                  <a:schemeClr val="tx1"/>
                </a:solidFill>
              </a:rPr>
              <a:t>Multiple arms, only one is control</a:t>
            </a:r>
          </a:p>
          <a:p>
            <a:pPr lvl="1"/>
            <a:r>
              <a:rPr lang="en-US" sz="1800" dirty="0">
                <a:solidFill>
                  <a:schemeClr val="tx1"/>
                </a:solidFill>
              </a:rPr>
              <a:t>Adaptive randomization, preferentially assign to best therapy over time</a:t>
            </a:r>
          </a:p>
          <a:p>
            <a:r>
              <a:rPr lang="en-US" sz="2000" dirty="0">
                <a:solidFill>
                  <a:schemeClr val="tx1"/>
                </a:solidFill>
              </a:rPr>
              <a:t>Make entry into clinical trials ‘1-stop shopping’</a:t>
            </a:r>
          </a:p>
          <a:p>
            <a:pPr lvl="1"/>
            <a:r>
              <a:rPr lang="en-US" sz="1800" dirty="0">
                <a:solidFill>
                  <a:schemeClr val="tx1"/>
                </a:solidFill>
              </a:rPr>
              <a:t>Simplify interface between clinical practice and clinical research</a:t>
            </a:r>
          </a:p>
          <a:p>
            <a:pPr lvl="1"/>
            <a:r>
              <a:rPr lang="en-US" sz="1800" dirty="0">
                <a:solidFill>
                  <a:schemeClr val="tx1"/>
                </a:solidFill>
              </a:rPr>
              <a:t>Use master protocols with standard entry criteria, outcomes, etc.</a:t>
            </a:r>
          </a:p>
          <a:p>
            <a:pPr lvl="1"/>
            <a:r>
              <a:rPr lang="en-US" sz="1800" dirty="0">
                <a:solidFill>
                  <a:schemeClr val="tx1"/>
                </a:solidFill>
              </a:rPr>
              <a:t>Essentially, combine trials/study questions</a:t>
            </a:r>
          </a:p>
          <a:p>
            <a:r>
              <a:rPr lang="en-US" sz="2000" dirty="0">
                <a:solidFill>
                  <a:schemeClr val="tx1"/>
                </a:solidFill>
              </a:rPr>
              <a:t>Sacrifice ‘sacred cows’ of research</a:t>
            </a:r>
          </a:p>
          <a:p>
            <a:pPr lvl="1"/>
            <a:r>
              <a:rPr lang="en-US" sz="1800" dirty="0">
                <a:solidFill>
                  <a:schemeClr val="tx1"/>
                </a:solidFill>
              </a:rPr>
              <a:t>Don’t let perfection be the enemy of the good</a:t>
            </a:r>
          </a:p>
          <a:p>
            <a:pPr lvl="1"/>
            <a:r>
              <a:rPr lang="en-US" sz="1800" dirty="0">
                <a:solidFill>
                  <a:schemeClr val="tx1"/>
                </a:solidFill>
              </a:rPr>
              <a:t>E.</a:t>
            </a:r>
            <a:r>
              <a:rPr lang="en-US" sz="1800" dirty="0"/>
              <a:t>g.,</a:t>
            </a:r>
            <a:r>
              <a:rPr lang="en-US" sz="1800" dirty="0">
                <a:solidFill>
                  <a:schemeClr val="tx1"/>
                </a:solidFill>
              </a:rPr>
              <a:t> placebo probably overrated in a pandemic; added rigor not worth the burden</a:t>
            </a:r>
          </a:p>
        </p:txBody>
      </p:sp>
      <p:sp>
        <p:nvSpPr>
          <p:cNvPr id="6" name="Text Placeholder 5">
            <a:extLst>
              <a:ext uri="{FF2B5EF4-FFF2-40B4-BE49-F238E27FC236}">
                <a16:creationId xmlns:a16="http://schemas.microsoft.com/office/drawing/2014/main" id="{A3F014DB-9142-23AF-E8ED-0A8F4C1935D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7532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D898-6E67-684C-B243-702C32AE0CAA}"/>
              </a:ext>
            </a:extLst>
          </p:cNvPr>
          <p:cNvSpPr>
            <a:spLocks noGrp="1"/>
          </p:cNvSpPr>
          <p:nvPr>
            <p:ph type="title" idx="4294967295"/>
          </p:nvPr>
        </p:nvSpPr>
        <p:spPr>
          <a:xfrm>
            <a:off x="325438" y="112713"/>
            <a:ext cx="8818562" cy="701675"/>
          </a:xfrm>
        </p:spPr>
        <p:txBody>
          <a:bodyPr/>
          <a:lstStyle/>
          <a:p>
            <a:pPr algn="l"/>
            <a:r>
              <a:rPr lang="en-US" dirty="0">
                <a:solidFill>
                  <a:schemeClr val="tx2"/>
                </a:solidFill>
              </a:rPr>
              <a:t>         REMAP-CAP Executive Summary</a:t>
            </a:r>
          </a:p>
        </p:txBody>
      </p:sp>
      <p:sp>
        <p:nvSpPr>
          <p:cNvPr id="3" name="Content Placeholder 2">
            <a:extLst>
              <a:ext uri="{FF2B5EF4-FFF2-40B4-BE49-F238E27FC236}">
                <a16:creationId xmlns:a16="http://schemas.microsoft.com/office/drawing/2014/main" id="{8F544777-8DA2-0A49-BFDA-7FBA84E17F0B}"/>
              </a:ext>
            </a:extLst>
          </p:cNvPr>
          <p:cNvSpPr>
            <a:spLocks noGrp="1"/>
          </p:cNvSpPr>
          <p:nvPr>
            <p:ph idx="4294967295"/>
          </p:nvPr>
        </p:nvSpPr>
        <p:spPr>
          <a:xfrm>
            <a:off x="325438" y="769938"/>
            <a:ext cx="8818562" cy="4110037"/>
          </a:xfrm>
        </p:spPr>
        <p:txBody>
          <a:bodyPr/>
          <a:lstStyle/>
          <a:p>
            <a:r>
              <a:rPr lang="en-US"/>
              <a:t>A global adaptive platform trial</a:t>
            </a:r>
          </a:p>
          <a:p>
            <a:r>
              <a:rPr lang="en-US"/>
              <a:t>Designed to determine best treatment for severe pneumonia</a:t>
            </a:r>
          </a:p>
          <a:p>
            <a:pPr lvl="1"/>
            <a:r>
              <a:rPr lang="en-US"/>
              <a:t>Randomizes multiple interventions simultaneously, nested within domains</a:t>
            </a:r>
          </a:p>
          <a:p>
            <a:pPr lvl="1"/>
            <a:r>
              <a:rPr lang="en-US"/>
              <a:t>Uses a multifactorial Bayesian inference model</a:t>
            </a:r>
          </a:p>
          <a:p>
            <a:pPr lvl="1"/>
            <a:r>
              <a:rPr lang="en-US"/>
              <a:t>Uses response-adaptive randomization</a:t>
            </a:r>
          </a:p>
          <a:p>
            <a:r>
              <a:rPr lang="en-US"/>
              <a:t>Assesses both interpandemic AND pandemic forms of pneumonia</a:t>
            </a:r>
          </a:p>
          <a:p>
            <a:pPr lvl="1"/>
            <a:r>
              <a:rPr lang="en-US"/>
              <a:t>Pre-set rules to switch into pandemic mode</a:t>
            </a:r>
          </a:p>
          <a:p>
            <a:r>
              <a:rPr lang="en-US"/>
              <a:t>Entered pandemic mode (termed ‘REMAP-COVID’) in February 2020</a:t>
            </a:r>
            <a:endParaRPr lang="en-US" dirty="0"/>
          </a:p>
        </p:txBody>
      </p:sp>
      <p:grpSp>
        <p:nvGrpSpPr>
          <p:cNvPr id="6" name="Group 5">
            <a:extLst>
              <a:ext uri="{FF2B5EF4-FFF2-40B4-BE49-F238E27FC236}">
                <a16:creationId xmlns:a16="http://schemas.microsoft.com/office/drawing/2014/main" id="{E3DCC986-F39A-E944-844B-FDD4547F75DD}"/>
              </a:ext>
            </a:extLst>
          </p:cNvPr>
          <p:cNvGrpSpPr>
            <a:grpSpLocks noChangeAspect="1"/>
          </p:cNvGrpSpPr>
          <p:nvPr/>
        </p:nvGrpSpPr>
        <p:grpSpPr>
          <a:xfrm>
            <a:off x="7458075" y="200619"/>
            <a:ext cx="1375691" cy="820809"/>
            <a:chOff x="3975802" y="3499944"/>
            <a:chExt cx="1135117" cy="761249"/>
          </a:xfrm>
        </p:grpSpPr>
        <p:pic>
          <p:nvPicPr>
            <p:cNvPr id="7" name="Picture 6">
              <a:extLst>
                <a:ext uri="{FF2B5EF4-FFF2-40B4-BE49-F238E27FC236}">
                  <a16:creationId xmlns:a16="http://schemas.microsoft.com/office/drawing/2014/main" id="{E9BB1E15-526D-E545-8042-38A9FBE8E2BB}"/>
                </a:ext>
              </a:extLst>
            </p:cNvPr>
            <p:cNvPicPr>
              <a:picLocks noChangeAspect="1"/>
            </p:cNvPicPr>
            <p:nvPr/>
          </p:nvPicPr>
          <p:blipFill rotWithShape="1">
            <a:blip r:embed="rId2"/>
            <a:srcRect l="3603" t="7652" r="52797" b="10237"/>
            <a:stretch/>
          </p:blipFill>
          <p:spPr>
            <a:xfrm>
              <a:off x="3975802" y="3499944"/>
              <a:ext cx="1135117" cy="761249"/>
            </a:xfrm>
            <a:prstGeom prst="rect">
              <a:avLst/>
            </a:prstGeom>
          </p:spPr>
        </p:pic>
        <p:sp>
          <p:nvSpPr>
            <p:cNvPr id="8" name="Rectangle 7">
              <a:extLst>
                <a:ext uri="{FF2B5EF4-FFF2-40B4-BE49-F238E27FC236}">
                  <a16:creationId xmlns:a16="http://schemas.microsoft.com/office/drawing/2014/main" id="{2E9AC63B-3D82-BE49-A853-5E40F6455437}"/>
                </a:ext>
              </a:extLst>
            </p:cNvPr>
            <p:cNvSpPr/>
            <p:nvPr/>
          </p:nvSpPr>
          <p:spPr>
            <a:xfrm>
              <a:off x="5065200" y="3675600"/>
              <a:ext cx="45719"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360290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8" y="112713"/>
            <a:ext cx="8818562" cy="701675"/>
          </a:xfrm>
        </p:spPr>
        <p:txBody>
          <a:bodyPr>
            <a:noAutofit/>
          </a:bodyPr>
          <a:lstStyle/>
          <a:p>
            <a:pPr algn="ctr"/>
            <a:r>
              <a:rPr lang="en-US" sz="3600" dirty="0">
                <a:solidFill>
                  <a:schemeClr val="tx2"/>
                </a:solidFill>
              </a:rPr>
              <a:t>Adaptive Platform Trials</a:t>
            </a:r>
          </a:p>
        </p:txBody>
      </p:sp>
      <p:sp>
        <p:nvSpPr>
          <p:cNvPr id="4" name="TextBox 3"/>
          <p:cNvSpPr txBox="1"/>
          <p:nvPr/>
        </p:nvSpPr>
        <p:spPr>
          <a:xfrm>
            <a:off x="4379967" y="4741823"/>
            <a:ext cx="4584525" cy="300082"/>
          </a:xfrm>
          <a:prstGeom prst="rect">
            <a:avLst/>
          </a:prstGeom>
          <a:noFill/>
        </p:spPr>
        <p:txBody>
          <a:bodyPr wrap="none" rtlCol="0">
            <a:spAutoFit/>
          </a:bodyPr>
          <a:lstStyle/>
          <a:p>
            <a:r>
              <a:rPr lang="en-US" sz="1350" dirty="0"/>
              <a:t>Adaptive Platform Trials Coalition. </a:t>
            </a:r>
            <a:r>
              <a:rPr lang="en-US" sz="1350" i="1" dirty="0"/>
              <a:t>Nature Drug Discovery </a:t>
            </a:r>
            <a:r>
              <a:rPr lang="en-US" sz="1350" dirty="0"/>
              <a:t>2019</a:t>
            </a:r>
          </a:p>
        </p:txBody>
      </p:sp>
      <p:sp>
        <p:nvSpPr>
          <p:cNvPr id="6" name="Content Placeholder 2"/>
          <p:cNvSpPr txBox="1">
            <a:spLocks/>
          </p:cNvSpPr>
          <p:nvPr/>
        </p:nvSpPr>
        <p:spPr>
          <a:xfrm>
            <a:off x="1275730" y="3671047"/>
            <a:ext cx="7525370" cy="1406591"/>
          </a:xfrm>
          <a:prstGeom prst="rect">
            <a:avLst/>
          </a:prstGeom>
        </p:spPr>
        <p:txBody>
          <a:bodyPr vert="horz" lIns="68580" tIns="34290" rIns="68580" bIns="34290" rtlCol="0">
            <a:normAutofit/>
          </a:bodyPr>
          <a:lstStyle>
            <a:lvl1pPr marL="182880" indent="-182880" algn="l" defTabSz="457200" rtl="0" eaLnBrk="1" latinLnBrk="0" hangingPunct="1">
              <a:lnSpc>
                <a:spcPct val="100000"/>
              </a:lnSpc>
              <a:spcBef>
                <a:spcPts val="2400"/>
              </a:spcBef>
              <a:buClr>
                <a:srgbClr val="5169A0"/>
              </a:buClr>
              <a:buFont typeface="Arial"/>
              <a:buChar char="•"/>
              <a:defRPr sz="2400" b="1" kern="1200">
                <a:solidFill>
                  <a:schemeClr val="tx1">
                    <a:lumMod val="75000"/>
                    <a:lumOff val="25000"/>
                  </a:schemeClr>
                </a:solidFill>
                <a:latin typeface="+mn-lt"/>
                <a:ea typeface="+mn-ea"/>
                <a:cs typeface="+mn-cs"/>
              </a:defRPr>
            </a:lvl1pPr>
            <a:lvl2pPr marL="365760" indent="-182880" algn="l" defTabSz="457200" rtl="0" eaLnBrk="1" latinLnBrk="0" hangingPunct="1">
              <a:lnSpc>
                <a:spcPct val="100000"/>
              </a:lnSpc>
              <a:spcBef>
                <a:spcPts val="0"/>
              </a:spcBef>
              <a:buClr>
                <a:srgbClr val="5169A0"/>
              </a:buClr>
              <a:buFont typeface="Arial"/>
              <a:buChar char="•"/>
              <a:defRPr sz="2200" kern="1200">
                <a:solidFill>
                  <a:schemeClr val="tx1">
                    <a:lumMod val="75000"/>
                    <a:lumOff val="25000"/>
                  </a:schemeClr>
                </a:solidFill>
                <a:latin typeface="+mn-lt"/>
                <a:ea typeface="+mn-ea"/>
                <a:cs typeface="+mn-cs"/>
              </a:defRPr>
            </a:lvl2pPr>
            <a:lvl3pPr marL="548640" indent="-182880" algn="l" defTabSz="457200" rtl="0" eaLnBrk="1" latinLnBrk="0" hangingPunct="1">
              <a:lnSpc>
                <a:spcPct val="100000"/>
              </a:lnSpc>
              <a:spcBef>
                <a:spcPts val="0"/>
              </a:spcBef>
              <a:buClr>
                <a:srgbClr val="5169A0"/>
              </a:buClr>
              <a:buFont typeface="Arial"/>
              <a:buChar char="•"/>
              <a:defRPr sz="2000" kern="1200">
                <a:solidFill>
                  <a:schemeClr val="tx1">
                    <a:lumMod val="75000"/>
                    <a:lumOff val="25000"/>
                  </a:schemeClr>
                </a:solidFill>
                <a:latin typeface="+mn-lt"/>
                <a:ea typeface="+mn-ea"/>
                <a:cs typeface="+mn-cs"/>
              </a:defRPr>
            </a:lvl3pPr>
            <a:lvl4pPr marL="731520" indent="-182880" algn="l" defTabSz="457200" rtl="0" eaLnBrk="1" latinLnBrk="0" hangingPunct="1">
              <a:lnSpc>
                <a:spcPct val="100000"/>
              </a:lnSpc>
              <a:spcBef>
                <a:spcPts val="0"/>
              </a:spcBef>
              <a:buClr>
                <a:srgbClr val="5169A0"/>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5169A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chemeClr val="tx1"/>
                </a:solidFill>
              </a:rPr>
              <a:t>Typically, have focused on pre-approval space</a:t>
            </a:r>
          </a:p>
          <a:p>
            <a:pPr lvl="1"/>
            <a:r>
              <a:rPr lang="en-US" sz="1500" dirty="0">
                <a:solidFill>
                  <a:schemeClr val="tx1"/>
                </a:solidFill>
              </a:rPr>
              <a:t>Emphasis on efficiency with (very) small sample sizes</a:t>
            </a:r>
          </a:p>
          <a:p>
            <a:pPr lvl="1"/>
            <a:r>
              <a:rPr lang="en-US" sz="1500" dirty="0">
                <a:solidFill>
                  <a:schemeClr val="tx1"/>
                </a:solidFill>
              </a:rPr>
              <a:t>Different therapies ‘graduate’ to next phase while trial continues</a:t>
            </a:r>
          </a:p>
          <a:p>
            <a:endParaRPr lang="en-US" sz="1800" dirty="0">
              <a:solidFill>
                <a:schemeClr val="tx1"/>
              </a:solidFill>
            </a:endParaRPr>
          </a:p>
        </p:txBody>
      </p:sp>
      <p:sp>
        <p:nvSpPr>
          <p:cNvPr id="7" name="TextBox 6"/>
          <p:cNvSpPr txBox="1"/>
          <p:nvPr/>
        </p:nvSpPr>
        <p:spPr>
          <a:xfrm>
            <a:off x="6227958" y="4529072"/>
            <a:ext cx="2706703" cy="300082"/>
          </a:xfrm>
          <a:prstGeom prst="rect">
            <a:avLst/>
          </a:prstGeom>
          <a:noFill/>
        </p:spPr>
        <p:txBody>
          <a:bodyPr wrap="none" rtlCol="0">
            <a:spAutoFit/>
          </a:bodyPr>
          <a:lstStyle/>
          <a:p>
            <a:r>
              <a:rPr lang="en-US" sz="1350" dirty="0"/>
              <a:t>Woodcock and </a:t>
            </a:r>
            <a:r>
              <a:rPr lang="en-US" sz="1350" dirty="0" err="1"/>
              <a:t>Lavange</a:t>
            </a:r>
            <a:r>
              <a:rPr lang="en-US" sz="1350" dirty="0"/>
              <a:t>. </a:t>
            </a:r>
            <a:r>
              <a:rPr lang="en-US" sz="1350" i="1" dirty="0"/>
              <a:t>NEJM</a:t>
            </a:r>
            <a:r>
              <a:rPr lang="en-US" sz="1350" dirty="0"/>
              <a:t> 2017</a:t>
            </a:r>
          </a:p>
        </p:txBody>
      </p:sp>
      <p:pic>
        <p:nvPicPr>
          <p:cNvPr id="8" name="Picture 7">
            <a:extLst>
              <a:ext uri="{FF2B5EF4-FFF2-40B4-BE49-F238E27FC236}">
                <a16:creationId xmlns:a16="http://schemas.microsoft.com/office/drawing/2014/main" id="{AA2FEEB8-69F2-C146-A818-CA8C07B11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4431" y="729651"/>
            <a:ext cx="4115197" cy="2927950"/>
          </a:xfrm>
          <a:prstGeom prst="rect">
            <a:avLst/>
          </a:prstGeom>
        </p:spPr>
      </p:pic>
    </p:spTree>
    <p:extLst>
      <p:ext uri="{BB962C8B-B14F-4D97-AF65-F5344CB8AC3E}">
        <p14:creationId xmlns:p14="http://schemas.microsoft.com/office/powerpoint/2010/main" val="5842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shot 2014-10-20 11.37.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695" y="1224646"/>
            <a:ext cx="4400182" cy="1998125"/>
          </a:xfrm>
          <a:prstGeom prst="rect">
            <a:avLst/>
          </a:prstGeom>
          <a:ln>
            <a:solidFill>
              <a:schemeClr val="tx1">
                <a:lumMod val="85000"/>
                <a:lumOff val="15000"/>
              </a:schemeClr>
            </a:solidFill>
          </a:ln>
          <a:effectLst/>
        </p:spPr>
      </p:pic>
      <p:sp>
        <p:nvSpPr>
          <p:cNvPr id="17" name="Rectangle 16"/>
          <p:cNvSpPr/>
          <p:nvPr/>
        </p:nvSpPr>
        <p:spPr>
          <a:xfrm>
            <a:off x="5673830" y="3127664"/>
            <a:ext cx="1073046" cy="95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75"/>
          </a:p>
        </p:txBody>
      </p:sp>
      <p:sp>
        <p:nvSpPr>
          <p:cNvPr id="18" name="Rectangle 17"/>
          <p:cNvSpPr/>
          <p:nvPr/>
        </p:nvSpPr>
        <p:spPr>
          <a:xfrm>
            <a:off x="2437274" y="1276657"/>
            <a:ext cx="759494" cy="255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2"/>
                </a:solidFill>
              </a:rPr>
              <a:t>Patients with disease X</a:t>
            </a:r>
          </a:p>
        </p:txBody>
      </p:sp>
      <p:sp>
        <p:nvSpPr>
          <p:cNvPr id="19" name="Up Arrow 18"/>
          <p:cNvSpPr/>
          <p:nvPr/>
        </p:nvSpPr>
        <p:spPr>
          <a:xfrm>
            <a:off x="3321780" y="2657280"/>
            <a:ext cx="123106" cy="20826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75"/>
          </a:p>
        </p:txBody>
      </p:sp>
      <p:pic>
        <p:nvPicPr>
          <p:cNvPr id="20" name="Picture 19" descr="Screenshot 2014-10-23 11.05.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343" y="2807052"/>
            <a:ext cx="254228" cy="376463"/>
          </a:xfrm>
          <a:prstGeom prst="rect">
            <a:avLst/>
          </a:prstGeom>
          <a:ln w="38100" cmpd="sng">
            <a:solidFill>
              <a:srgbClr val="FF0000"/>
            </a:solidFill>
          </a:ln>
          <a:effectLst/>
        </p:spPr>
      </p:pic>
      <p:sp>
        <p:nvSpPr>
          <p:cNvPr id="3" name="Rectangle 2"/>
          <p:cNvSpPr/>
          <p:nvPr/>
        </p:nvSpPr>
        <p:spPr>
          <a:xfrm>
            <a:off x="4620348" y="1276657"/>
            <a:ext cx="2063605" cy="18674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chemeClr val="tx1"/>
                </a:solidFill>
                <a:latin typeface="Malgun Gothic" charset="-127"/>
                <a:ea typeface="Malgun Gothic" charset="-127"/>
                <a:cs typeface="Malgun Gothic" charset="-127"/>
              </a:rPr>
              <a:t>At the start,</a:t>
            </a:r>
          </a:p>
          <a:p>
            <a:pPr algn="ctr"/>
            <a:r>
              <a:rPr lang="en-US" sz="2700" dirty="0">
                <a:solidFill>
                  <a:schemeClr val="tx1"/>
                </a:solidFill>
                <a:latin typeface="Malgun Gothic" charset="-127"/>
                <a:ea typeface="Malgun Gothic" charset="-127"/>
                <a:cs typeface="Malgun Gothic" charset="-127"/>
              </a:rPr>
              <a:t>50% chance</a:t>
            </a:r>
          </a:p>
          <a:p>
            <a:pPr algn="ctr"/>
            <a:r>
              <a:rPr lang="en-US" sz="2700" dirty="0">
                <a:solidFill>
                  <a:schemeClr val="tx1"/>
                </a:solidFill>
                <a:latin typeface="Malgun Gothic" charset="-127"/>
                <a:ea typeface="Malgun Gothic" charset="-127"/>
                <a:cs typeface="Malgun Gothic" charset="-127"/>
              </a:rPr>
              <a:t>that A &gt; B</a:t>
            </a:r>
          </a:p>
        </p:txBody>
      </p:sp>
      <p:sp>
        <p:nvSpPr>
          <p:cNvPr id="21" name="Rectangle 20"/>
          <p:cNvSpPr/>
          <p:nvPr/>
        </p:nvSpPr>
        <p:spPr>
          <a:xfrm>
            <a:off x="3668644" y="1253277"/>
            <a:ext cx="922106" cy="131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2"/>
                </a:solidFill>
              </a:rPr>
              <a:t>Treatment </a:t>
            </a:r>
            <a:r>
              <a:rPr lang="mr-IN" sz="900" dirty="0">
                <a:solidFill>
                  <a:schemeClr val="tx2"/>
                </a:solidFill>
              </a:rPr>
              <a:t>–</a:t>
            </a:r>
            <a:r>
              <a:rPr lang="en-US" sz="900" dirty="0">
                <a:solidFill>
                  <a:schemeClr val="tx2"/>
                </a:solidFill>
              </a:rPr>
              <a:t> ‘A’</a:t>
            </a:r>
          </a:p>
        </p:txBody>
      </p:sp>
      <p:sp>
        <p:nvSpPr>
          <p:cNvPr id="22" name="Rectangle 21"/>
          <p:cNvSpPr/>
          <p:nvPr/>
        </p:nvSpPr>
        <p:spPr>
          <a:xfrm>
            <a:off x="3660850" y="2261403"/>
            <a:ext cx="922106" cy="131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2"/>
                </a:solidFill>
              </a:rPr>
              <a:t>Placebo </a:t>
            </a:r>
            <a:r>
              <a:rPr lang="mr-IN" sz="900" dirty="0">
                <a:solidFill>
                  <a:schemeClr val="tx2"/>
                </a:solidFill>
              </a:rPr>
              <a:t>–</a:t>
            </a:r>
            <a:r>
              <a:rPr lang="en-US" sz="900" dirty="0">
                <a:solidFill>
                  <a:schemeClr val="tx2"/>
                </a:solidFill>
              </a:rPr>
              <a:t> ‘B’</a:t>
            </a:r>
          </a:p>
        </p:txBody>
      </p:sp>
      <p:sp>
        <p:nvSpPr>
          <p:cNvPr id="4" name="Title 3">
            <a:extLst>
              <a:ext uri="{FF2B5EF4-FFF2-40B4-BE49-F238E27FC236}">
                <a16:creationId xmlns:a16="http://schemas.microsoft.com/office/drawing/2014/main" id="{6E13E829-39F2-6F4A-3774-39278E0AABF7}"/>
              </a:ext>
            </a:extLst>
          </p:cNvPr>
          <p:cNvSpPr txBox="1">
            <a:spLocks/>
          </p:cNvSpPr>
          <p:nvPr/>
        </p:nvSpPr>
        <p:spPr>
          <a:xfrm>
            <a:off x="176974" y="112280"/>
            <a:ext cx="8817380" cy="702108"/>
          </a:xfrm>
          <a:prstGeom prst="rect">
            <a:avLst/>
          </a:prstGeom>
        </p:spPr>
        <p:txBody>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dirty="0"/>
              <a:t>Traditional RCT</a:t>
            </a:r>
          </a:p>
        </p:txBody>
      </p:sp>
    </p:spTree>
    <p:extLst>
      <p:ext uri="{BB962C8B-B14F-4D97-AF65-F5344CB8AC3E}">
        <p14:creationId xmlns:p14="http://schemas.microsoft.com/office/powerpoint/2010/main" val="72875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10-20 11.37.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695" y="1224646"/>
            <a:ext cx="4400182" cy="1998125"/>
          </a:xfrm>
          <a:prstGeom prst="rect">
            <a:avLst/>
          </a:prstGeom>
          <a:ln>
            <a:solidFill>
              <a:schemeClr val="tx1">
                <a:lumMod val="85000"/>
                <a:lumOff val="15000"/>
              </a:schemeClr>
            </a:solidFill>
          </a:ln>
          <a:effectLst/>
        </p:spPr>
      </p:pic>
      <p:sp>
        <p:nvSpPr>
          <p:cNvPr id="5" name="Rectangle 4"/>
          <p:cNvSpPr/>
          <p:nvPr/>
        </p:nvSpPr>
        <p:spPr>
          <a:xfrm>
            <a:off x="5623115" y="3119871"/>
            <a:ext cx="1123761" cy="95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latin typeface="Malgun Gothic" charset="-127"/>
              <a:ea typeface="Malgun Gothic" charset="-127"/>
              <a:cs typeface="Malgun Gothic" charset="-127"/>
            </a:endParaRPr>
          </a:p>
        </p:txBody>
      </p:sp>
      <p:sp>
        <p:nvSpPr>
          <p:cNvPr id="6" name="Rectangle 5"/>
          <p:cNvSpPr/>
          <p:nvPr/>
        </p:nvSpPr>
        <p:spPr>
          <a:xfrm>
            <a:off x="2437274" y="1276657"/>
            <a:ext cx="759494" cy="255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2"/>
                </a:solidFill>
              </a:rPr>
              <a:t>Patients with disease X</a:t>
            </a:r>
          </a:p>
        </p:txBody>
      </p:sp>
      <p:sp>
        <p:nvSpPr>
          <p:cNvPr id="10" name="Up Arrow 9"/>
          <p:cNvSpPr/>
          <p:nvPr/>
        </p:nvSpPr>
        <p:spPr>
          <a:xfrm>
            <a:off x="3321780" y="2657280"/>
            <a:ext cx="123106" cy="208268"/>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75"/>
          </a:p>
        </p:txBody>
      </p:sp>
      <p:pic>
        <p:nvPicPr>
          <p:cNvPr id="9" name="Picture 8" descr="Screenshot 2014-10-23 11.05.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343" y="2807052"/>
            <a:ext cx="254228" cy="376463"/>
          </a:xfrm>
          <a:prstGeom prst="rect">
            <a:avLst/>
          </a:prstGeom>
          <a:ln w="38100" cmpd="sng">
            <a:solidFill>
              <a:srgbClr val="FF0000"/>
            </a:solidFill>
          </a:ln>
          <a:effectLst/>
        </p:spPr>
      </p:pic>
      <p:sp>
        <p:nvSpPr>
          <p:cNvPr id="3" name="Rectangle 2"/>
          <p:cNvSpPr/>
          <p:nvPr/>
        </p:nvSpPr>
        <p:spPr>
          <a:xfrm>
            <a:off x="1694080" y="3470516"/>
            <a:ext cx="5828289" cy="5715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dirty="0">
                <a:solidFill>
                  <a:schemeClr val="tx1"/>
                </a:solidFill>
                <a:latin typeface="Malgun Gothic" charset="-127"/>
                <a:ea typeface="Malgun Gothic" charset="-127"/>
                <a:cs typeface="Malgun Gothic" charset="-127"/>
              </a:rPr>
              <a:t>At the end, &gt;99% sure that A &gt; B</a:t>
            </a:r>
          </a:p>
        </p:txBody>
      </p:sp>
      <p:sp>
        <p:nvSpPr>
          <p:cNvPr id="11" name="Rectangle 10"/>
          <p:cNvSpPr/>
          <p:nvPr/>
        </p:nvSpPr>
        <p:spPr>
          <a:xfrm>
            <a:off x="2128411" y="4222897"/>
            <a:ext cx="4836746" cy="571500"/>
          </a:xfrm>
          <a:prstGeom prst="rect">
            <a:avLst/>
          </a:prstGeom>
          <a:solidFill>
            <a:srgbClr val="FFFF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tIns="0" bIns="68580" rtlCol="0" anchor="ctr"/>
          <a:lstStyle/>
          <a:p>
            <a:pPr algn="ctr"/>
            <a:r>
              <a:rPr lang="en-US" sz="2700" b="1" dirty="0">
                <a:solidFill>
                  <a:schemeClr val="tx1"/>
                </a:solidFill>
                <a:latin typeface="Malgun Gothic" charset="-127"/>
                <a:ea typeface="Malgun Gothic" charset="-127"/>
                <a:cs typeface="Malgun Gothic" charset="-127"/>
              </a:rPr>
              <a:t>What about in the middle?</a:t>
            </a:r>
          </a:p>
        </p:txBody>
      </p:sp>
      <p:cxnSp>
        <p:nvCxnSpPr>
          <p:cNvPr id="12" name="Straight Arrow Connector 11"/>
          <p:cNvCxnSpPr/>
          <p:nvPr/>
        </p:nvCxnSpPr>
        <p:spPr>
          <a:xfrm>
            <a:off x="4500631" y="1776846"/>
            <a:ext cx="297371" cy="0"/>
          </a:xfrm>
          <a:prstGeom prst="straightConnector1">
            <a:avLst/>
          </a:prstGeom>
          <a:ln w="19050">
            <a:solidFill>
              <a:schemeClr val="accent1">
                <a:lumMod val="75000"/>
              </a:schemeClr>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500631" y="2774373"/>
            <a:ext cx="297371" cy="2630"/>
          </a:xfrm>
          <a:prstGeom prst="straightConnector1">
            <a:avLst/>
          </a:prstGeom>
          <a:ln w="19050">
            <a:solidFill>
              <a:schemeClr val="accent1">
                <a:lumMod val="75000"/>
              </a:schemeClr>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7" name="Title 3">
            <a:extLst>
              <a:ext uri="{FF2B5EF4-FFF2-40B4-BE49-F238E27FC236}">
                <a16:creationId xmlns:a16="http://schemas.microsoft.com/office/drawing/2014/main" id="{71446F30-7177-169C-98AC-8FA2968B426C}"/>
              </a:ext>
            </a:extLst>
          </p:cNvPr>
          <p:cNvSpPr txBox="1">
            <a:spLocks/>
          </p:cNvSpPr>
          <p:nvPr/>
        </p:nvSpPr>
        <p:spPr>
          <a:xfrm>
            <a:off x="176974" y="112280"/>
            <a:ext cx="8817380" cy="702108"/>
          </a:xfrm>
          <a:prstGeom prst="rect">
            <a:avLst/>
          </a:prstGeom>
        </p:spPr>
        <p:txBody>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dirty="0"/>
              <a:t>Traditional RCT</a:t>
            </a:r>
          </a:p>
        </p:txBody>
      </p:sp>
    </p:spTree>
    <p:extLst>
      <p:ext uri="{BB962C8B-B14F-4D97-AF65-F5344CB8AC3E}">
        <p14:creationId xmlns:p14="http://schemas.microsoft.com/office/powerpoint/2010/main" val="10476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8" y="112713"/>
            <a:ext cx="8818562" cy="701675"/>
          </a:xfrm>
        </p:spPr>
        <p:txBody>
          <a:bodyPr>
            <a:noAutofit/>
          </a:bodyPr>
          <a:lstStyle/>
          <a:p>
            <a:pPr algn="ctr"/>
            <a:r>
              <a:rPr lang="en-US" sz="2700" dirty="0"/>
              <a:t>A planned trial of A vs. B in 400 patients</a:t>
            </a:r>
          </a:p>
        </p:txBody>
      </p:sp>
      <p:sp>
        <p:nvSpPr>
          <p:cNvPr id="3" name="Content Placeholder 2"/>
          <p:cNvSpPr>
            <a:spLocks noGrp="1"/>
          </p:cNvSpPr>
          <p:nvPr>
            <p:ph idx="4294967295"/>
          </p:nvPr>
        </p:nvSpPr>
        <p:spPr>
          <a:xfrm>
            <a:off x="2007576" y="3798982"/>
            <a:ext cx="5407025" cy="788987"/>
          </a:xfrm>
        </p:spPr>
        <p:txBody>
          <a:bodyPr>
            <a:noAutofit/>
          </a:bodyPr>
          <a:lstStyle/>
          <a:p>
            <a:pPr marL="0" indent="0">
              <a:buNone/>
            </a:pPr>
            <a:r>
              <a:rPr lang="en-US" sz="1750" dirty="0">
                <a:ea typeface="Malgun Gothic" charset="-127"/>
                <a:cs typeface="Malgun Gothic" charset="-127"/>
              </a:rPr>
              <a:t>The probability that A &gt; B = 78%</a:t>
            </a:r>
          </a:p>
          <a:p>
            <a:pPr marL="0" indent="0">
              <a:spcBef>
                <a:spcPts val="375"/>
              </a:spcBef>
              <a:buNone/>
            </a:pPr>
            <a:r>
              <a:rPr lang="en-US" sz="1750" dirty="0">
                <a:ea typeface="Malgun Gothic" charset="-127"/>
                <a:cs typeface="Malgun Gothic" charset="-127"/>
              </a:rPr>
              <a:t>Start randomizing MORE patients to A than B …</a:t>
            </a:r>
          </a:p>
        </p:txBody>
      </p:sp>
      <p:grpSp>
        <p:nvGrpSpPr>
          <p:cNvPr id="44" name="Group 43"/>
          <p:cNvGrpSpPr/>
          <p:nvPr/>
        </p:nvGrpSpPr>
        <p:grpSpPr>
          <a:xfrm>
            <a:off x="2309510" y="1121665"/>
            <a:ext cx="4453241" cy="2431779"/>
            <a:chOff x="952015" y="1108864"/>
            <a:chExt cx="7125185" cy="3890846"/>
          </a:xfrm>
        </p:grpSpPr>
        <p:sp>
          <p:nvSpPr>
            <p:cNvPr id="42" name="Rectangle 41"/>
            <p:cNvSpPr/>
            <p:nvPr/>
          </p:nvSpPr>
          <p:spPr>
            <a:xfrm>
              <a:off x="961889" y="1193800"/>
              <a:ext cx="7115311" cy="3805910"/>
            </a:xfrm>
            <a:prstGeom prst="rect">
              <a:avLst/>
            </a:prstGeom>
            <a:solidFill>
              <a:srgbClr val="FFFFB8"/>
            </a:solidFill>
            <a:ln>
              <a:solidFill>
                <a:schemeClr val="tx1">
                  <a:lumMod val="50000"/>
                  <a:lumOff val="50000"/>
                </a:schemeClr>
              </a:solidFill>
            </a:ln>
            <a:effectLst>
              <a:outerShdw blurRad="114300" dist="1143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Malgun Gothic" charset="-127"/>
                <a:ea typeface="Malgun Gothic" charset="-127"/>
                <a:cs typeface="Malgun Gothic" charset="-127"/>
              </a:endParaRPr>
            </a:p>
          </p:txBody>
        </p:sp>
        <p:sp>
          <p:nvSpPr>
            <p:cNvPr id="14" name="Rectangle 13"/>
            <p:cNvSpPr/>
            <p:nvPr/>
          </p:nvSpPr>
          <p:spPr>
            <a:xfrm>
              <a:off x="6914983" y="2957765"/>
              <a:ext cx="895517" cy="46358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tIns="0" rtlCol="0" anchor="ctr"/>
            <a:lstStyle/>
            <a:p>
              <a:pPr algn="ctr"/>
              <a:r>
                <a:rPr lang="en-US" sz="1200" dirty="0">
                  <a:latin typeface="Malgun Gothic" charset="-127"/>
                  <a:ea typeface="Malgun Gothic" charset="-127"/>
                  <a:cs typeface="Malgun Gothic" charset="-127"/>
                </a:rPr>
                <a:t>Alive</a:t>
              </a:r>
            </a:p>
          </p:txBody>
        </p:sp>
        <p:sp>
          <p:nvSpPr>
            <p:cNvPr id="15" name="Rectangle 14"/>
            <p:cNvSpPr/>
            <p:nvPr/>
          </p:nvSpPr>
          <p:spPr>
            <a:xfrm>
              <a:off x="6914983" y="2202182"/>
              <a:ext cx="895517" cy="48395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tIns="0" rtlCol="0" anchor="ctr"/>
            <a:lstStyle/>
            <a:p>
              <a:pPr algn="ctr"/>
              <a:r>
                <a:rPr lang="en-US" sz="1200" dirty="0">
                  <a:latin typeface="Malgun Gothic" charset="-127"/>
                  <a:ea typeface="Malgun Gothic" charset="-127"/>
                  <a:cs typeface="Malgun Gothic" charset="-127"/>
                </a:rPr>
                <a:t>Dead</a:t>
              </a:r>
            </a:p>
          </p:txBody>
        </p:sp>
        <p:cxnSp>
          <p:nvCxnSpPr>
            <p:cNvPr id="5" name="Straight Connector 4"/>
            <p:cNvCxnSpPr/>
            <p:nvPr/>
          </p:nvCxnSpPr>
          <p:spPr>
            <a:xfrm>
              <a:off x="2710607" y="1668155"/>
              <a:ext cx="0" cy="258824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2710607" y="4256397"/>
              <a:ext cx="387045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105243" y="3408879"/>
              <a:ext cx="576774" cy="835049"/>
            </a:xfrm>
            <a:prstGeom prst="rect">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tIns="0" rtlCol="0" anchor="ctr"/>
            <a:lstStyle/>
            <a:p>
              <a:pPr algn="ctr"/>
              <a:endParaRPr lang="en-US" sz="1400">
                <a:latin typeface="Malgun Gothic" charset="-127"/>
                <a:ea typeface="Malgun Gothic" charset="-127"/>
                <a:cs typeface="Malgun Gothic" charset="-127"/>
              </a:endParaRPr>
            </a:p>
          </p:txBody>
        </p:sp>
        <p:sp>
          <p:nvSpPr>
            <p:cNvPr id="11" name="Rectangle 10"/>
            <p:cNvSpPr/>
            <p:nvPr/>
          </p:nvSpPr>
          <p:spPr>
            <a:xfrm>
              <a:off x="5017702" y="3911831"/>
              <a:ext cx="591952" cy="332098"/>
            </a:xfrm>
            <a:prstGeom prst="rect">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tIns="0" rtlCol="0" anchor="ctr"/>
            <a:lstStyle/>
            <a:p>
              <a:pPr algn="ctr"/>
              <a:endParaRPr lang="en-US" sz="1400">
                <a:latin typeface="Malgun Gothic" charset="-127"/>
                <a:ea typeface="Malgun Gothic" charset="-127"/>
                <a:cs typeface="Malgun Gothic" charset="-127"/>
              </a:endParaRPr>
            </a:p>
          </p:txBody>
        </p:sp>
        <p:sp>
          <p:nvSpPr>
            <p:cNvPr id="12" name="Rectangle 11"/>
            <p:cNvSpPr/>
            <p:nvPr/>
          </p:nvSpPr>
          <p:spPr>
            <a:xfrm>
              <a:off x="5609654" y="3634306"/>
              <a:ext cx="561595" cy="609622"/>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tIns="0" rtlCol="0" anchor="ctr"/>
            <a:lstStyle/>
            <a:p>
              <a:pPr algn="ctr"/>
              <a:endParaRPr lang="en-US" sz="1400">
                <a:latin typeface="Malgun Gothic" charset="-127"/>
                <a:ea typeface="Malgun Gothic" charset="-127"/>
                <a:cs typeface="Malgun Gothic" charset="-127"/>
              </a:endParaRPr>
            </a:p>
          </p:txBody>
        </p:sp>
        <p:sp>
          <p:nvSpPr>
            <p:cNvPr id="13" name="Rectangle 12"/>
            <p:cNvSpPr/>
            <p:nvPr/>
          </p:nvSpPr>
          <p:spPr>
            <a:xfrm>
              <a:off x="3682017" y="4026131"/>
              <a:ext cx="576774" cy="217798"/>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tIns="0" rtlCol="0" anchor="ctr"/>
            <a:lstStyle/>
            <a:p>
              <a:pPr algn="ctr"/>
              <a:endParaRPr lang="en-US" sz="1400">
                <a:latin typeface="Malgun Gothic" charset="-127"/>
                <a:ea typeface="Malgun Gothic" charset="-127"/>
                <a:cs typeface="Malgun Gothic" charset="-127"/>
              </a:endParaRPr>
            </a:p>
          </p:txBody>
        </p:sp>
        <p:sp>
          <p:nvSpPr>
            <p:cNvPr id="16" name="TextBox 15"/>
            <p:cNvSpPr txBox="1"/>
            <p:nvPr/>
          </p:nvSpPr>
          <p:spPr>
            <a:xfrm>
              <a:off x="2193223" y="1490646"/>
              <a:ext cx="567334" cy="369331"/>
            </a:xfrm>
            <a:prstGeom prst="rect">
              <a:avLst/>
            </a:prstGeom>
            <a:noFill/>
          </p:spPr>
          <p:txBody>
            <a:bodyPr wrap="none" tIns="0" rtlCol="0">
              <a:spAutoFit/>
            </a:bodyPr>
            <a:lstStyle/>
            <a:p>
              <a:r>
                <a:rPr lang="en-US" sz="1200" dirty="0">
                  <a:latin typeface="Malgun Gothic" charset="-127"/>
                  <a:ea typeface="Malgun Gothic" charset="-127"/>
                  <a:cs typeface="Malgun Gothic" charset="-127"/>
                </a:rPr>
                <a:t>40</a:t>
              </a:r>
            </a:p>
          </p:txBody>
        </p:sp>
        <p:sp>
          <p:nvSpPr>
            <p:cNvPr id="17" name="TextBox 16"/>
            <p:cNvSpPr txBox="1"/>
            <p:nvPr/>
          </p:nvSpPr>
          <p:spPr>
            <a:xfrm>
              <a:off x="2180522" y="2772889"/>
              <a:ext cx="567334" cy="369331"/>
            </a:xfrm>
            <a:prstGeom prst="rect">
              <a:avLst/>
            </a:prstGeom>
            <a:noFill/>
          </p:spPr>
          <p:txBody>
            <a:bodyPr wrap="none" tIns="0" rtlCol="0">
              <a:spAutoFit/>
            </a:bodyPr>
            <a:lstStyle/>
            <a:p>
              <a:r>
                <a:rPr lang="en-US" sz="1200" dirty="0">
                  <a:latin typeface="Malgun Gothic" charset="-127"/>
                  <a:ea typeface="Malgun Gothic" charset="-127"/>
                  <a:cs typeface="Malgun Gothic" charset="-127"/>
                </a:rPr>
                <a:t>20</a:t>
              </a:r>
            </a:p>
          </p:txBody>
        </p:sp>
        <p:sp>
          <p:nvSpPr>
            <p:cNvPr id="21" name="TextBox 20"/>
            <p:cNvSpPr txBox="1"/>
            <p:nvPr/>
          </p:nvSpPr>
          <p:spPr>
            <a:xfrm>
              <a:off x="952015" y="2421899"/>
              <a:ext cx="1181963" cy="664797"/>
            </a:xfrm>
            <a:prstGeom prst="rect">
              <a:avLst/>
            </a:prstGeom>
            <a:noFill/>
          </p:spPr>
          <p:txBody>
            <a:bodyPr wrap="none" tIns="0" rtlCol="0">
              <a:spAutoFit/>
            </a:bodyPr>
            <a:lstStyle/>
            <a:p>
              <a:pPr algn="ctr"/>
              <a:r>
                <a:rPr lang="en-US" sz="1200" dirty="0">
                  <a:latin typeface="Malgun Gothic" charset="-127"/>
                  <a:ea typeface="Malgun Gothic" charset="-127"/>
                  <a:cs typeface="Malgun Gothic" charset="-127"/>
                </a:rPr>
                <a:t># of </a:t>
              </a:r>
              <a:br>
                <a:rPr lang="en-US" sz="1200" dirty="0">
                  <a:latin typeface="Malgun Gothic" charset="-127"/>
                  <a:ea typeface="Malgun Gothic" charset="-127"/>
                  <a:cs typeface="Malgun Gothic" charset="-127"/>
                </a:rPr>
              </a:br>
              <a:r>
                <a:rPr lang="en-US" sz="1200" dirty="0">
                  <a:latin typeface="Malgun Gothic" charset="-127"/>
                  <a:ea typeface="Malgun Gothic" charset="-127"/>
                  <a:cs typeface="Malgun Gothic" charset="-127"/>
                </a:rPr>
                <a:t>patients</a:t>
              </a:r>
            </a:p>
          </p:txBody>
        </p:sp>
        <p:sp>
          <p:nvSpPr>
            <p:cNvPr id="26" name="TextBox 25"/>
            <p:cNvSpPr txBox="1"/>
            <p:nvPr/>
          </p:nvSpPr>
          <p:spPr>
            <a:xfrm>
              <a:off x="3430896" y="4300164"/>
              <a:ext cx="510909" cy="467821"/>
            </a:xfrm>
            <a:prstGeom prst="rect">
              <a:avLst/>
            </a:prstGeom>
            <a:noFill/>
          </p:spPr>
          <p:txBody>
            <a:bodyPr wrap="none" tIns="0" rtlCol="0">
              <a:spAutoFit/>
            </a:bodyPr>
            <a:lstStyle/>
            <a:p>
              <a:pPr algn="ctr"/>
              <a:r>
                <a:rPr lang="en-US" sz="1600" dirty="0">
                  <a:latin typeface="Malgun Gothic" charset="-127"/>
                  <a:ea typeface="Malgun Gothic" charset="-127"/>
                  <a:cs typeface="Malgun Gothic" charset="-127"/>
                </a:rPr>
                <a:t>A</a:t>
              </a:r>
            </a:p>
          </p:txBody>
        </p:sp>
        <p:sp>
          <p:nvSpPr>
            <p:cNvPr id="27" name="TextBox 26"/>
            <p:cNvSpPr txBox="1"/>
            <p:nvPr/>
          </p:nvSpPr>
          <p:spPr>
            <a:xfrm>
              <a:off x="5365743" y="4296073"/>
              <a:ext cx="487826" cy="467821"/>
            </a:xfrm>
            <a:prstGeom prst="rect">
              <a:avLst/>
            </a:prstGeom>
            <a:noFill/>
          </p:spPr>
          <p:txBody>
            <a:bodyPr wrap="none" tIns="0" rtlCol="0">
              <a:spAutoFit/>
            </a:bodyPr>
            <a:lstStyle/>
            <a:p>
              <a:pPr algn="ctr"/>
              <a:r>
                <a:rPr lang="en-US" sz="1600" dirty="0">
                  <a:latin typeface="Malgun Gothic" charset="-127"/>
                  <a:ea typeface="Malgun Gothic" charset="-127"/>
                  <a:cs typeface="Malgun Gothic" charset="-127"/>
                </a:rPr>
                <a:t>B</a:t>
              </a:r>
            </a:p>
          </p:txBody>
        </p:sp>
        <p:cxnSp>
          <p:nvCxnSpPr>
            <p:cNvPr id="30" name="Straight Connector 29"/>
            <p:cNvCxnSpPr>
              <a:stCxn id="16" idx="3"/>
              <a:endCxn id="16" idx="3"/>
            </p:cNvCxnSpPr>
            <p:nvPr/>
          </p:nvCxnSpPr>
          <p:spPr>
            <a:xfrm>
              <a:off x="2760557" y="1675312"/>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635780" y="1676672"/>
              <a:ext cx="8347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613493" y="2950446"/>
              <a:ext cx="8347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 name="Title 1"/>
            <p:cNvSpPr txBox="1">
              <a:spLocks/>
            </p:cNvSpPr>
            <p:nvPr/>
          </p:nvSpPr>
          <p:spPr>
            <a:xfrm>
              <a:off x="2533941" y="1108864"/>
              <a:ext cx="4521200" cy="745608"/>
            </a:xfrm>
            <a:prstGeom prst="rect">
              <a:avLst/>
            </a:prstGeom>
          </p:spPr>
          <p:txBody>
            <a:bodyPr vert="horz" lIns="57150" tIns="28575" rIns="57150" bIns="28575" rtlCol="0" anchor="ctr">
              <a:noAutofit/>
            </a:bodyPr>
            <a:lstStyle>
              <a:lvl1pPr algn="l" defTabSz="457200" rtl="0" eaLnBrk="1" latinLnBrk="0" hangingPunct="1">
                <a:spcBef>
                  <a:spcPct val="0"/>
                </a:spcBef>
                <a:buNone/>
                <a:defRPr sz="3600" b="1" kern="1200">
                  <a:solidFill>
                    <a:srgbClr val="5169A0"/>
                  </a:solidFill>
                  <a:latin typeface="whatever it takes"/>
                  <a:ea typeface="+mj-ea"/>
                  <a:cs typeface="Cambria"/>
                </a:defRPr>
              </a:lvl1pPr>
            </a:lstStyle>
            <a:p>
              <a:pPr algn="ctr"/>
              <a:r>
                <a:rPr lang="en-US" sz="1600" dirty="0">
                  <a:solidFill>
                    <a:schemeClr val="tx1"/>
                  </a:solidFill>
                  <a:latin typeface="Malgun Gothic" charset="-127"/>
                  <a:ea typeface="Malgun Gothic" charset="-127"/>
                  <a:cs typeface="Malgun Gothic" charset="-127"/>
                </a:rPr>
                <a:t>After 40 enrolled …</a:t>
              </a:r>
            </a:p>
          </p:txBody>
        </p:sp>
      </p:grpSp>
    </p:spTree>
    <p:extLst>
      <p:ext uri="{BB962C8B-B14F-4D97-AF65-F5344CB8AC3E}">
        <p14:creationId xmlns:p14="http://schemas.microsoft.com/office/powerpoint/2010/main" val="2209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315681" y="1174750"/>
            <a:ext cx="4447070" cy="2378694"/>
          </a:xfrm>
          <a:prstGeom prst="rect">
            <a:avLst/>
          </a:prstGeom>
          <a:solidFill>
            <a:srgbClr val="FFFFB8"/>
          </a:solidFill>
          <a:ln>
            <a:solidFill>
              <a:schemeClr val="tx1">
                <a:lumMod val="50000"/>
                <a:lumOff val="50000"/>
              </a:schemeClr>
            </a:solidFill>
          </a:ln>
          <a:effectLst>
            <a:outerShdw blurRad="114300" dist="1143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latin typeface="Malgun Gothic" charset="-127"/>
              <a:ea typeface="Malgun Gothic" charset="-127"/>
              <a:cs typeface="Malgun Gothic" charset="-127"/>
            </a:endParaRPr>
          </a:p>
        </p:txBody>
      </p:sp>
      <p:sp>
        <p:nvSpPr>
          <p:cNvPr id="2" name="Title 1"/>
          <p:cNvSpPr>
            <a:spLocks noGrp="1"/>
          </p:cNvSpPr>
          <p:nvPr>
            <p:ph type="title" idx="4294967295"/>
          </p:nvPr>
        </p:nvSpPr>
        <p:spPr>
          <a:xfrm>
            <a:off x="325438" y="112713"/>
            <a:ext cx="8818562" cy="701675"/>
          </a:xfrm>
        </p:spPr>
        <p:txBody>
          <a:bodyPr>
            <a:noAutofit/>
          </a:bodyPr>
          <a:lstStyle/>
          <a:p>
            <a:pPr algn="ctr"/>
            <a:r>
              <a:rPr lang="en-US" sz="3375" dirty="0"/>
              <a:t>After 80 patients …</a:t>
            </a:r>
          </a:p>
        </p:txBody>
      </p:sp>
      <p:sp>
        <p:nvSpPr>
          <p:cNvPr id="3" name="Content Placeholder 2"/>
          <p:cNvSpPr>
            <a:spLocks noGrp="1"/>
          </p:cNvSpPr>
          <p:nvPr>
            <p:ph idx="4294967295"/>
          </p:nvPr>
        </p:nvSpPr>
        <p:spPr>
          <a:xfrm>
            <a:off x="2147052" y="3866250"/>
            <a:ext cx="5407025" cy="788988"/>
          </a:xfrm>
        </p:spPr>
        <p:txBody>
          <a:bodyPr>
            <a:noAutofit/>
          </a:bodyPr>
          <a:lstStyle/>
          <a:p>
            <a:pPr marL="0" indent="0">
              <a:buNone/>
            </a:pPr>
            <a:r>
              <a:rPr lang="en-US" sz="1750" dirty="0">
                <a:ea typeface="Malgun Gothic" charset="-127"/>
                <a:cs typeface="Malgun Gothic" charset="-127"/>
              </a:rPr>
              <a:t>Now, the probability that A &gt; B = 99.9%</a:t>
            </a:r>
          </a:p>
          <a:p>
            <a:pPr marL="0" indent="0">
              <a:spcBef>
                <a:spcPts val="375"/>
              </a:spcBef>
              <a:buNone/>
            </a:pPr>
            <a:r>
              <a:rPr lang="en-US" sz="1750" dirty="0">
                <a:ea typeface="Malgun Gothic" charset="-127"/>
                <a:cs typeface="Malgun Gothic" charset="-127"/>
              </a:rPr>
              <a:t>Stop the trial!</a:t>
            </a:r>
          </a:p>
        </p:txBody>
      </p:sp>
      <p:sp>
        <p:nvSpPr>
          <p:cNvPr id="14" name="Rectangle 13"/>
          <p:cNvSpPr/>
          <p:nvPr/>
        </p:nvSpPr>
        <p:spPr>
          <a:xfrm>
            <a:off x="6036365" y="2277230"/>
            <a:ext cx="559698" cy="28973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tIns="0" rtlCol="0" anchor="ctr"/>
          <a:lstStyle/>
          <a:p>
            <a:pPr algn="ctr"/>
            <a:r>
              <a:rPr lang="en-US" sz="1200" dirty="0">
                <a:latin typeface="Malgun Gothic" charset="-127"/>
                <a:ea typeface="Malgun Gothic" charset="-127"/>
                <a:cs typeface="Malgun Gothic" charset="-127"/>
              </a:rPr>
              <a:t>Alive</a:t>
            </a:r>
          </a:p>
        </p:txBody>
      </p:sp>
      <p:sp>
        <p:nvSpPr>
          <p:cNvPr id="15" name="Rectangle 14"/>
          <p:cNvSpPr/>
          <p:nvPr/>
        </p:nvSpPr>
        <p:spPr>
          <a:xfrm>
            <a:off x="6036365" y="1804990"/>
            <a:ext cx="559698" cy="30247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tIns="0" rtlCol="0" anchor="ctr"/>
          <a:lstStyle/>
          <a:p>
            <a:pPr algn="ctr"/>
            <a:r>
              <a:rPr lang="en-US" sz="1200" dirty="0">
                <a:latin typeface="Malgun Gothic" charset="-127"/>
                <a:ea typeface="Malgun Gothic" charset="-127"/>
                <a:cs typeface="Malgun Gothic" charset="-127"/>
              </a:rPr>
              <a:t>Dead</a:t>
            </a:r>
          </a:p>
        </p:txBody>
      </p:sp>
      <p:cxnSp>
        <p:nvCxnSpPr>
          <p:cNvPr id="5" name="Straight Connector 4"/>
          <p:cNvCxnSpPr/>
          <p:nvPr/>
        </p:nvCxnSpPr>
        <p:spPr>
          <a:xfrm>
            <a:off x="3408629" y="1471222"/>
            <a:ext cx="0" cy="161765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3408629" y="3088874"/>
            <a:ext cx="2419034"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655278" y="1468753"/>
            <a:ext cx="360484" cy="1612328"/>
          </a:xfrm>
          <a:prstGeom prst="rect">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tIns="0" rtlCol="0" anchor="ctr"/>
          <a:lstStyle/>
          <a:p>
            <a:pPr algn="ctr"/>
            <a:endParaRPr lang="en-US" sz="2000">
              <a:latin typeface="Malgun Gothic" charset="-127"/>
              <a:ea typeface="Malgun Gothic" charset="-127"/>
              <a:cs typeface="Malgun Gothic" charset="-127"/>
            </a:endParaRPr>
          </a:p>
        </p:txBody>
      </p:sp>
      <p:sp>
        <p:nvSpPr>
          <p:cNvPr id="11" name="Rectangle 10"/>
          <p:cNvSpPr/>
          <p:nvPr/>
        </p:nvSpPr>
        <p:spPr>
          <a:xfrm>
            <a:off x="4850565" y="2635394"/>
            <a:ext cx="369970" cy="445686"/>
          </a:xfrm>
          <a:prstGeom prst="rect">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tIns="0" rtlCol="0" anchor="ctr"/>
          <a:lstStyle/>
          <a:p>
            <a:pPr algn="ctr"/>
            <a:endParaRPr lang="en-US" sz="2000">
              <a:latin typeface="Malgun Gothic" charset="-127"/>
              <a:ea typeface="Malgun Gothic" charset="-127"/>
              <a:cs typeface="Malgun Gothic" charset="-127"/>
            </a:endParaRPr>
          </a:p>
        </p:txBody>
      </p:sp>
      <p:sp>
        <p:nvSpPr>
          <p:cNvPr id="12" name="Rectangle 11"/>
          <p:cNvSpPr/>
          <p:nvPr/>
        </p:nvSpPr>
        <p:spPr>
          <a:xfrm>
            <a:off x="5220534" y="2476646"/>
            <a:ext cx="350997" cy="604435"/>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tIns="0" rtlCol="0" anchor="ctr"/>
          <a:lstStyle/>
          <a:p>
            <a:pPr algn="ctr"/>
            <a:endParaRPr lang="en-US" sz="2000">
              <a:latin typeface="Malgun Gothic" charset="-127"/>
              <a:ea typeface="Malgun Gothic" charset="-127"/>
              <a:cs typeface="Malgun Gothic" charset="-127"/>
            </a:endParaRPr>
          </a:p>
        </p:txBody>
      </p:sp>
      <p:sp>
        <p:nvSpPr>
          <p:cNvPr id="13" name="Rectangle 12"/>
          <p:cNvSpPr/>
          <p:nvPr/>
        </p:nvSpPr>
        <p:spPr>
          <a:xfrm>
            <a:off x="4015761" y="2802082"/>
            <a:ext cx="360484" cy="278999"/>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tIns="0" rtlCol="0" anchor="ctr"/>
          <a:lstStyle/>
          <a:p>
            <a:pPr algn="ctr"/>
            <a:endParaRPr lang="en-US" sz="2000">
              <a:latin typeface="Malgun Gothic" charset="-127"/>
              <a:ea typeface="Malgun Gothic" charset="-127"/>
              <a:cs typeface="Malgun Gothic" charset="-127"/>
            </a:endParaRPr>
          </a:p>
        </p:txBody>
      </p:sp>
      <p:sp>
        <p:nvSpPr>
          <p:cNvPr id="16" name="TextBox 15"/>
          <p:cNvSpPr txBox="1"/>
          <p:nvPr/>
        </p:nvSpPr>
        <p:spPr>
          <a:xfrm>
            <a:off x="3077471" y="1358981"/>
            <a:ext cx="354584" cy="230832"/>
          </a:xfrm>
          <a:prstGeom prst="rect">
            <a:avLst/>
          </a:prstGeom>
          <a:noFill/>
        </p:spPr>
        <p:txBody>
          <a:bodyPr wrap="none" tIns="0" rtlCol="0">
            <a:spAutoFit/>
          </a:bodyPr>
          <a:lstStyle/>
          <a:p>
            <a:r>
              <a:rPr lang="en-US" sz="1200" dirty="0">
                <a:latin typeface="Malgun Gothic" charset="-127"/>
                <a:ea typeface="Malgun Gothic" charset="-127"/>
                <a:cs typeface="Malgun Gothic" charset="-127"/>
              </a:rPr>
              <a:t>40</a:t>
            </a:r>
          </a:p>
        </p:txBody>
      </p:sp>
      <p:sp>
        <p:nvSpPr>
          <p:cNvPr id="17" name="TextBox 16"/>
          <p:cNvSpPr txBox="1"/>
          <p:nvPr/>
        </p:nvSpPr>
        <p:spPr>
          <a:xfrm>
            <a:off x="3069533" y="2160383"/>
            <a:ext cx="354584" cy="230832"/>
          </a:xfrm>
          <a:prstGeom prst="rect">
            <a:avLst/>
          </a:prstGeom>
          <a:noFill/>
        </p:spPr>
        <p:txBody>
          <a:bodyPr wrap="none" tIns="0" rtlCol="0">
            <a:spAutoFit/>
          </a:bodyPr>
          <a:lstStyle/>
          <a:p>
            <a:r>
              <a:rPr lang="en-US" sz="1200" dirty="0">
                <a:latin typeface="Malgun Gothic" charset="-127"/>
                <a:ea typeface="Malgun Gothic" charset="-127"/>
                <a:cs typeface="Malgun Gothic" charset="-127"/>
              </a:rPr>
              <a:t>20</a:t>
            </a:r>
          </a:p>
        </p:txBody>
      </p:sp>
      <p:sp>
        <p:nvSpPr>
          <p:cNvPr id="21" name="TextBox 20"/>
          <p:cNvSpPr txBox="1"/>
          <p:nvPr/>
        </p:nvSpPr>
        <p:spPr>
          <a:xfrm>
            <a:off x="2309511" y="2081292"/>
            <a:ext cx="738727" cy="415498"/>
          </a:xfrm>
          <a:prstGeom prst="rect">
            <a:avLst/>
          </a:prstGeom>
          <a:noFill/>
        </p:spPr>
        <p:txBody>
          <a:bodyPr wrap="none" tIns="0" rtlCol="0">
            <a:spAutoFit/>
          </a:bodyPr>
          <a:lstStyle/>
          <a:p>
            <a:pPr algn="ctr"/>
            <a:r>
              <a:rPr lang="en-US" sz="1200" dirty="0">
                <a:latin typeface="Malgun Gothic" charset="-127"/>
                <a:ea typeface="Malgun Gothic" charset="-127"/>
                <a:cs typeface="Malgun Gothic" charset="-127"/>
              </a:rPr>
              <a:t># of </a:t>
            </a:r>
            <a:br>
              <a:rPr lang="en-US" sz="1200" dirty="0">
                <a:latin typeface="Malgun Gothic" charset="-127"/>
                <a:ea typeface="Malgun Gothic" charset="-127"/>
                <a:cs typeface="Malgun Gothic" charset="-127"/>
              </a:rPr>
            </a:br>
            <a:r>
              <a:rPr lang="en-US" sz="1200" dirty="0">
                <a:latin typeface="Malgun Gothic" charset="-127"/>
                <a:ea typeface="Malgun Gothic" charset="-127"/>
                <a:cs typeface="Malgun Gothic" charset="-127"/>
              </a:rPr>
              <a:t>patients</a:t>
            </a:r>
          </a:p>
        </p:txBody>
      </p:sp>
      <p:sp>
        <p:nvSpPr>
          <p:cNvPr id="26" name="TextBox 25"/>
          <p:cNvSpPr txBox="1"/>
          <p:nvPr/>
        </p:nvSpPr>
        <p:spPr>
          <a:xfrm>
            <a:off x="3841978" y="3116228"/>
            <a:ext cx="352982" cy="353943"/>
          </a:xfrm>
          <a:prstGeom prst="rect">
            <a:avLst/>
          </a:prstGeom>
          <a:noFill/>
        </p:spPr>
        <p:txBody>
          <a:bodyPr wrap="none" tIns="0" rtlCol="0">
            <a:spAutoFit/>
          </a:bodyPr>
          <a:lstStyle/>
          <a:p>
            <a:pPr algn="ctr"/>
            <a:r>
              <a:rPr lang="en-US" sz="2000" dirty="0">
                <a:latin typeface="Malgun Gothic" charset="-127"/>
                <a:ea typeface="Malgun Gothic" charset="-127"/>
                <a:cs typeface="Malgun Gothic" charset="-127"/>
              </a:rPr>
              <a:t>A</a:t>
            </a:r>
          </a:p>
        </p:txBody>
      </p:sp>
      <p:sp>
        <p:nvSpPr>
          <p:cNvPr id="27" name="TextBox 26"/>
          <p:cNvSpPr txBox="1"/>
          <p:nvPr/>
        </p:nvSpPr>
        <p:spPr>
          <a:xfrm>
            <a:off x="5053660" y="3113672"/>
            <a:ext cx="333745" cy="353943"/>
          </a:xfrm>
          <a:prstGeom prst="rect">
            <a:avLst/>
          </a:prstGeom>
          <a:noFill/>
        </p:spPr>
        <p:txBody>
          <a:bodyPr wrap="none" tIns="0" rtlCol="0">
            <a:spAutoFit/>
          </a:bodyPr>
          <a:lstStyle/>
          <a:p>
            <a:pPr algn="ctr"/>
            <a:r>
              <a:rPr lang="en-US" sz="2000" dirty="0">
                <a:latin typeface="Malgun Gothic" charset="-127"/>
                <a:ea typeface="Malgun Gothic" charset="-127"/>
                <a:cs typeface="Malgun Gothic" charset="-127"/>
              </a:rPr>
              <a:t>B</a:t>
            </a:r>
          </a:p>
        </p:txBody>
      </p:sp>
      <p:cxnSp>
        <p:nvCxnSpPr>
          <p:cNvPr id="30" name="Straight Connector 29"/>
          <p:cNvCxnSpPr>
            <a:stCxn id="16" idx="3"/>
            <a:endCxn id="16" idx="3"/>
          </p:cNvCxnSpPr>
          <p:nvPr/>
        </p:nvCxnSpPr>
        <p:spPr>
          <a:xfrm>
            <a:off x="3432055" y="1474397"/>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3361863" y="1476545"/>
            <a:ext cx="521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3347933" y="2272654"/>
            <a:ext cx="521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6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4989D-5DFF-D84A-9631-1D0D8BFEAB11}"/>
              </a:ext>
            </a:extLst>
          </p:cNvPr>
          <p:cNvSpPr txBox="1">
            <a:spLocks noChangeArrowheads="1"/>
          </p:cNvSpPr>
          <p:nvPr/>
        </p:nvSpPr>
        <p:spPr>
          <a:xfrm>
            <a:off x="2944428" y="213911"/>
            <a:ext cx="5169457" cy="4525963"/>
          </a:xfrm>
          <a:prstGeom prst="rect">
            <a:avLst/>
          </a:prstGeom>
        </p:spPr>
        <p:txBody>
          <a:bodyPr anchor="ctr"/>
          <a:lstStyle>
            <a:lvl1pPr marL="182880" indent="-182880" algn="l" defTabSz="457200" rtl="0" eaLnBrk="1" latinLnBrk="0" hangingPunct="1">
              <a:lnSpc>
                <a:spcPct val="100000"/>
              </a:lnSpc>
              <a:spcBef>
                <a:spcPts val="2400"/>
              </a:spcBef>
              <a:buClr>
                <a:schemeClr val="tx2"/>
              </a:buClr>
              <a:buFont typeface="Arial"/>
              <a:buChar char="•"/>
              <a:defRPr sz="2800" b="0" kern="1200">
                <a:solidFill>
                  <a:schemeClr val="tx1">
                    <a:lumMod val="75000"/>
                    <a:lumOff val="25000"/>
                  </a:schemeClr>
                </a:solidFill>
                <a:latin typeface="Calibri"/>
                <a:ea typeface="+mn-ea"/>
                <a:cs typeface="Calibri"/>
              </a:defRPr>
            </a:lvl1pPr>
            <a:lvl2pPr marL="365760" indent="-182880" algn="l" defTabSz="457200" rtl="0" eaLnBrk="1" latinLnBrk="0" hangingPunct="1">
              <a:lnSpc>
                <a:spcPct val="100000"/>
              </a:lnSpc>
              <a:spcBef>
                <a:spcPts val="0"/>
              </a:spcBef>
              <a:buClr>
                <a:schemeClr val="tx2"/>
              </a:buClr>
              <a:buFont typeface="Arial"/>
              <a:buChar char="•"/>
              <a:defRPr sz="2200" kern="1200">
                <a:solidFill>
                  <a:schemeClr val="tx1">
                    <a:lumMod val="75000"/>
                    <a:lumOff val="25000"/>
                  </a:schemeClr>
                </a:solidFill>
                <a:latin typeface="Calibri"/>
                <a:ea typeface="+mn-ea"/>
                <a:cs typeface="Calibri"/>
              </a:defRPr>
            </a:lvl2pPr>
            <a:lvl3pPr marL="548640" indent="-182880" algn="l" defTabSz="457200" rtl="0" eaLnBrk="1" latinLnBrk="0" hangingPunct="1">
              <a:lnSpc>
                <a:spcPct val="100000"/>
              </a:lnSpc>
              <a:spcBef>
                <a:spcPts val="0"/>
              </a:spcBef>
              <a:buClr>
                <a:schemeClr val="tx2"/>
              </a:buClr>
              <a:buFont typeface="Arial"/>
              <a:buChar char="•"/>
              <a:defRPr sz="2000" kern="1200">
                <a:solidFill>
                  <a:schemeClr val="tx1">
                    <a:lumMod val="75000"/>
                    <a:lumOff val="25000"/>
                  </a:schemeClr>
                </a:solidFill>
                <a:latin typeface="Calibri"/>
                <a:ea typeface="+mn-ea"/>
                <a:cs typeface="Calibri"/>
              </a:defRPr>
            </a:lvl3pPr>
            <a:lvl4pPr marL="731520" indent="-182880" algn="l" defTabSz="457200" rtl="0" eaLnBrk="1" latinLnBrk="0" hangingPunct="1">
              <a:lnSpc>
                <a:spcPct val="100000"/>
              </a:lnSpc>
              <a:spcBef>
                <a:spcPts val="0"/>
              </a:spcBef>
              <a:buClr>
                <a:schemeClr val="tx2"/>
              </a:buClr>
              <a:buFont typeface="Arial"/>
              <a:buChar char="•"/>
              <a:defRPr sz="2000" kern="1200">
                <a:solidFill>
                  <a:schemeClr val="tx1">
                    <a:lumMod val="75000"/>
                    <a:lumOff val="25000"/>
                  </a:schemeClr>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spcBef>
                <a:spcPts val="1200"/>
              </a:spcBef>
              <a:buClr>
                <a:schemeClr val="tx1"/>
              </a:buClr>
              <a:buFontTx/>
              <a:buAutoNum type="arabicPeriod"/>
            </a:pPr>
            <a:r>
              <a:rPr lang="en-US" dirty="0">
                <a:solidFill>
                  <a:schemeClr val="tx1"/>
                </a:solidFill>
                <a:latin typeface="Calibri" pitchFamily="34" charset="0"/>
                <a:cs typeface="Calibri" pitchFamily="34" charset="0"/>
              </a:rPr>
              <a:t>Why do we need RCTs?</a:t>
            </a:r>
          </a:p>
          <a:p>
            <a:pPr marL="533400" indent="-533400">
              <a:spcBef>
                <a:spcPts val="1200"/>
              </a:spcBef>
              <a:buClr>
                <a:schemeClr val="tx1"/>
              </a:buClr>
              <a:buFontTx/>
              <a:buAutoNum type="arabicPeriod"/>
            </a:pPr>
            <a:r>
              <a:rPr lang="en-US" dirty="0">
                <a:solidFill>
                  <a:schemeClr val="tx1"/>
                </a:solidFill>
                <a:latin typeface="Calibri" pitchFamily="34" charset="0"/>
                <a:cs typeface="Calibri" pitchFamily="34" charset="0"/>
              </a:rPr>
              <a:t>How do RCTs work?</a:t>
            </a:r>
          </a:p>
          <a:p>
            <a:pPr marL="533400" indent="-533400">
              <a:spcBef>
                <a:spcPts val="1200"/>
              </a:spcBef>
              <a:buClr>
                <a:schemeClr val="tx1"/>
              </a:buClr>
              <a:buFontTx/>
              <a:buAutoNum type="arabicPeriod"/>
            </a:pPr>
            <a:r>
              <a:rPr lang="en-US" dirty="0">
                <a:solidFill>
                  <a:schemeClr val="tx1"/>
                </a:solidFill>
                <a:latin typeface="Calibri" pitchFamily="34" charset="0"/>
                <a:cs typeface="Calibri" pitchFamily="34" charset="0"/>
              </a:rPr>
              <a:t>How can RCTs innovate?</a:t>
            </a:r>
          </a:p>
        </p:txBody>
      </p:sp>
      <p:sp>
        <p:nvSpPr>
          <p:cNvPr id="5" name="Rectangle 2">
            <a:extLst>
              <a:ext uri="{FF2B5EF4-FFF2-40B4-BE49-F238E27FC236}">
                <a16:creationId xmlns:a16="http://schemas.microsoft.com/office/drawing/2014/main" id="{A904BB4E-D586-154C-B33C-766739607D73}"/>
              </a:ext>
            </a:extLst>
          </p:cNvPr>
          <p:cNvSpPr txBox="1">
            <a:spLocks noChangeArrowheads="1"/>
          </p:cNvSpPr>
          <p:nvPr/>
        </p:nvSpPr>
        <p:spPr bwMode="auto">
          <a:xfrm>
            <a:off x="1152193" y="716384"/>
            <a:ext cx="1676400" cy="3521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a:ea typeface="Calibri" pitchFamily="34" charset="0"/>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pitchFamily="34" charset="0"/>
                <a:cs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pitchFamily="34" charset="0"/>
                <a:cs typeface="Calibri"/>
              </a:defRPr>
            </a:lvl3pPr>
            <a:lvl4pPr marL="1600200" indent="-228600" algn="l" rtl="0" eaLnBrk="0" fontAlgn="base" hangingPunct="0">
              <a:spcBef>
                <a:spcPct val="20000"/>
              </a:spcBef>
              <a:spcAft>
                <a:spcPct val="0"/>
              </a:spcAft>
              <a:buChar char="–"/>
              <a:defRPr sz="1800">
                <a:solidFill>
                  <a:schemeClr val="tx1"/>
                </a:solidFill>
                <a:latin typeface="Calibri"/>
                <a:ea typeface="Calibri" pitchFamily="34" charset="0"/>
                <a:cs typeface="Calibri"/>
              </a:defRPr>
            </a:lvl4pPr>
            <a:lvl5pPr marL="2057400" indent="-228600" algn="l" rtl="0" eaLnBrk="0" fontAlgn="base" hangingPunct="0">
              <a:spcBef>
                <a:spcPct val="20000"/>
              </a:spcBef>
              <a:spcAft>
                <a:spcPct val="0"/>
              </a:spcAft>
              <a:buChar char="»"/>
              <a:defRPr sz="1800">
                <a:solidFill>
                  <a:schemeClr val="tx1"/>
                </a:solidFill>
                <a:latin typeface="Calibri"/>
                <a:ea typeface="Calibri" pitchFamily="34" charset="0"/>
                <a:cs typeface="Calibri"/>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spcBef>
                <a:spcPct val="0"/>
              </a:spcBef>
              <a:buFontTx/>
              <a:buNone/>
            </a:pPr>
            <a:r>
              <a:rPr lang="en-US" sz="2400" b="1" dirty="0">
                <a:solidFill>
                  <a:schemeClr val="accent4"/>
                </a:solidFill>
                <a:latin typeface="Calibri" pitchFamily="34" charset="0"/>
                <a:cs typeface="Calibri" pitchFamily="34" charset="0"/>
              </a:rPr>
              <a:t>What’s</a:t>
            </a:r>
          </a:p>
          <a:p>
            <a:pPr algn="ctr" eaLnBrk="1" hangingPunct="1">
              <a:spcBef>
                <a:spcPct val="0"/>
              </a:spcBef>
              <a:buFontTx/>
              <a:buNone/>
            </a:pPr>
            <a:r>
              <a:rPr lang="en-US" sz="2400" b="1" dirty="0">
                <a:solidFill>
                  <a:schemeClr val="accent4"/>
                </a:solidFill>
                <a:latin typeface="Calibri" pitchFamily="34" charset="0"/>
                <a:cs typeface="Calibri" pitchFamily="34" charset="0"/>
              </a:rPr>
              <a:t>ahead</a:t>
            </a:r>
          </a:p>
        </p:txBody>
      </p:sp>
    </p:spTree>
    <p:extLst>
      <p:ext uri="{BB962C8B-B14F-4D97-AF65-F5344CB8AC3E}">
        <p14:creationId xmlns:p14="http://schemas.microsoft.com/office/powerpoint/2010/main" val="2953057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8" y="119063"/>
            <a:ext cx="8818562" cy="558800"/>
          </a:xfrm>
        </p:spPr>
        <p:txBody>
          <a:bodyPr>
            <a:normAutofit fontScale="90000"/>
          </a:bodyPr>
          <a:lstStyle/>
          <a:p>
            <a:r>
              <a:rPr lang="en-US" sz="3200" dirty="0"/>
              <a:t>Caveats</a:t>
            </a:r>
          </a:p>
        </p:txBody>
      </p:sp>
      <p:sp>
        <p:nvSpPr>
          <p:cNvPr id="3" name="Content Placeholder 2"/>
          <p:cNvSpPr>
            <a:spLocks noGrp="1"/>
          </p:cNvSpPr>
          <p:nvPr>
            <p:ph idx="4294967295"/>
          </p:nvPr>
        </p:nvSpPr>
        <p:spPr>
          <a:xfrm>
            <a:off x="325438" y="769938"/>
            <a:ext cx="8818562" cy="4110037"/>
          </a:xfrm>
        </p:spPr>
        <p:txBody>
          <a:bodyPr/>
          <a:lstStyle/>
          <a:p>
            <a:r>
              <a:rPr lang="en-US" dirty="0"/>
              <a:t>If the ‘second’ 40 was flat or opposite direction …</a:t>
            </a:r>
          </a:p>
          <a:p>
            <a:pPr lvl="1"/>
            <a:r>
              <a:rPr lang="en-US" dirty="0"/>
              <a:t>Trial continues and the next ‘bet’ swings back closer to 50:50</a:t>
            </a:r>
          </a:p>
          <a:p>
            <a:r>
              <a:rPr lang="en-US" dirty="0"/>
              <a:t>When 2 groups, power driven by the smaller group</a:t>
            </a:r>
          </a:p>
          <a:p>
            <a:r>
              <a:rPr lang="en-US" dirty="0"/>
              <a:t>So, NOT very helpful if …</a:t>
            </a:r>
          </a:p>
          <a:p>
            <a:pPr lvl="1"/>
            <a:r>
              <a:rPr lang="en-US" dirty="0"/>
              <a:t>Single homogenous cohort</a:t>
            </a:r>
          </a:p>
          <a:p>
            <a:pPr lvl="1"/>
            <a:r>
              <a:rPr lang="en-US" dirty="0"/>
              <a:t>Two arms</a:t>
            </a:r>
          </a:p>
          <a:p>
            <a:r>
              <a:rPr lang="en-US" dirty="0"/>
              <a:t>But, becomes VERY interesting when …</a:t>
            </a:r>
          </a:p>
          <a:p>
            <a:pPr lvl="1"/>
            <a:r>
              <a:rPr lang="en-US" dirty="0"/>
              <a:t>Multiple arms</a:t>
            </a:r>
          </a:p>
          <a:p>
            <a:pPr lvl="1"/>
            <a:r>
              <a:rPr lang="en-US" dirty="0"/>
              <a:t>Multiple subgroups</a:t>
            </a:r>
          </a:p>
        </p:txBody>
      </p:sp>
    </p:spTree>
    <p:extLst>
      <p:ext uri="{BB962C8B-B14F-4D97-AF65-F5344CB8AC3E}">
        <p14:creationId xmlns:p14="http://schemas.microsoft.com/office/powerpoint/2010/main" val="8065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Screenshot 2014-11-13 12.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39" y="3725489"/>
            <a:ext cx="833437" cy="489970"/>
          </a:xfrm>
          <a:prstGeom prst="rect">
            <a:avLst/>
          </a:prstGeom>
        </p:spPr>
      </p:pic>
      <p:pic>
        <p:nvPicPr>
          <p:cNvPr id="3" name="Picture 2" descr="Screenshot 2014-11-13 11.58.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106" y="2062886"/>
            <a:ext cx="699917" cy="750869"/>
          </a:xfrm>
          <a:prstGeom prst="rect">
            <a:avLst/>
          </a:prstGeom>
        </p:spPr>
      </p:pic>
      <p:cxnSp>
        <p:nvCxnSpPr>
          <p:cNvPr id="6" name="Straight Arrow Connector 5"/>
          <p:cNvCxnSpPr>
            <a:stCxn id="3" idx="3"/>
          </p:cNvCxnSpPr>
          <p:nvPr/>
        </p:nvCxnSpPr>
        <p:spPr>
          <a:xfrm flipV="1">
            <a:off x="3260023" y="2438181"/>
            <a:ext cx="859802" cy="1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 idx="3"/>
          </p:cNvCxnSpPr>
          <p:nvPr/>
        </p:nvCxnSpPr>
        <p:spPr>
          <a:xfrm>
            <a:off x="3260023" y="2438320"/>
            <a:ext cx="859802" cy="4189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5" name="Picture 14" descr="Screenshot 2014-11-13 12.03.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9841" y="1289222"/>
            <a:ext cx="553052" cy="566487"/>
          </a:xfrm>
          <a:prstGeom prst="rect">
            <a:avLst/>
          </a:prstGeom>
        </p:spPr>
      </p:pic>
      <p:sp>
        <p:nvSpPr>
          <p:cNvPr id="18" name="TextBox 17"/>
          <p:cNvSpPr txBox="1"/>
          <p:nvPr/>
        </p:nvSpPr>
        <p:spPr>
          <a:xfrm>
            <a:off x="4183095" y="2289657"/>
            <a:ext cx="309700" cy="361637"/>
          </a:xfrm>
          <a:prstGeom prst="rect">
            <a:avLst/>
          </a:prstGeom>
          <a:noFill/>
        </p:spPr>
        <p:txBody>
          <a:bodyPr wrap="none" rtlCol="0">
            <a:spAutoFit/>
          </a:bodyPr>
          <a:lstStyle/>
          <a:p>
            <a:r>
              <a:rPr lang="en-US" sz="1750" b="1" dirty="0"/>
              <a:t>B</a:t>
            </a:r>
          </a:p>
        </p:txBody>
      </p:sp>
      <p:sp>
        <p:nvSpPr>
          <p:cNvPr id="19" name="TextBox 18"/>
          <p:cNvSpPr txBox="1"/>
          <p:nvPr/>
        </p:nvSpPr>
        <p:spPr>
          <a:xfrm>
            <a:off x="4191032" y="2718522"/>
            <a:ext cx="303288" cy="361637"/>
          </a:xfrm>
          <a:prstGeom prst="rect">
            <a:avLst/>
          </a:prstGeom>
          <a:noFill/>
        </p:spPr>
        <p:txBody>
          <a:bodyPr wrap="none" rtlCol="0">
            <a:spAutoFit/>
          </a:bodyPr>
          <a:lstStyle/>
          <a:p>
            <a:r>
              <a:rPr lang="en-US" sz="1750" b="1" dirty="0"/>
              <a:t>C</a:t>
            </a:r>
          </a:p>
        </p:txBody>
      </p:sp>
      <p:pic>
        <p:nvPicPr>
          <p:cNvPr id="72" name="Picture 71" descr="Screenshot 2014-10-23 11.05.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0023" y="3671243"/>
            <a:ext cx="442120" cy="654695"/>
          </a:xfrm>
          <a:prstGeom prst="rect">
            <a:avLst/>
          </a:prstGeom>
          <a:ln w="38100" cmpd="sng">
            <a:solidFill>
              <a:srgbClr val="FF0000"/>
            </a:solidFill>
          </a:ln>
          <a:effectLst/>
        </p:spPr>
      </p:pic>
      <p:sp>
        <p:nvSpPr>
          <p:cNvPr id="68" name="U-Turn Arrow 67"/>
          <p:cNvSpPr/>
          <p:nvPr/>
        </p:nvSpPr>
        <p:spPr>
          <a:xfrm rot="5400000">
            <a:off x="5622007" y="2927227"/>
            <a:ext cx="1769519" cy="631031"/>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solidFill>
                <a:schemeClr val="tx1"/>
              </a:solidFill>
            </a:endParaRPr>
          </a:p>
        </p:txBody>
      </p:sp>
      <p:sp>
        <p:nvSpPr>
          <p:cNvPr id="70" name="TextBox 69"/>
          <p:cNvSpPr txBox="1"/>
          <p:nvPr/>
        </p:nvSpPr>
        <p:spPr>
          <a:xfrm>
            <a:off x="5029045" y="4318001"/>
            <a:ext cx="910827" cy="222240"/>
          </a:xfrm>
          <a:prstGeom prst="rect">
            <a:avLst/>
          </a:prstGeom>
          <a:noFill/>
        </p:spPr>
        <p:txBody>
          <a:bodyPr wrap="none" rtlCol="0">
            <a:spAutoFit/>
          </a:bodyPr>
          <a:lstStyle/>
          <a:p>
            <a:r>
              <a:rPr lang="en-US" sz="844" dirty="0"/>
              <a:t>Statistical model</a:t>
            </a:r>
          </a:p>
        </p:txBody>
      </p:sp>
      <p:sp>
        <p:nvSpPr>
          <p:cNvPr id="71" name="Left Arrow 70"/>
          <p:cNvSpPr/>
          <p:nvPr/>
        </p:nvSpPr>
        <p:spPr>
          <a:xfrm>
            <a:off x="4056064" y="3794770"/>
            <a:ext cx="817562"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sp>
        <p:nvSpPr>
          <p:cNvPr id="73" name="TextBox 72"/>
          <p:cNvSpPr txBox="1"/>
          <p:nvPr/>
        </p:nvSpPr>
        <p:spPr>
          <a:xfrm>
            <a:off x="3011599" y="4318646"/>
            <a:ext cx="1042273" cy="222240"/>
          </a:xfrm>
          <a:prstGeom prst="rect">
            <a:avLst/>
          </a:prstGeom>
          <a:noFill/>
        </p:spPr>
        <p:txBody>
          <a:bodyPr wrap="none" rtlCol="0">
            <a:spAutoFit/>
          </a:bodyPr>
          <a:lstStyle/>
          <a:p>
            <a:pPr algn="ctr"/>
            <a:r>
              <a:rPr lang="en-US" sz="844" dirty="0"/>
              <a:t>Randomization rule</a:t>
            </a:r>
          </a:p>
        </p:txBody>
      </p:sp>
      <p:sp>
        <p:nvSpPr>
          <p:cNvPr id="74" name="Left Arrow 73"/>
          <p:cNvSpPr/>
          <p:nvPr/>
        </p:nvSpPr>
        <p:spPr>
          <a:xfrm rot="5400000">
            <a:off x="3229995" y="3123975"/>
            <a:ext cx="517075"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cxnSp>
        <p:nvCxnSpPr>
          <p:cNvPr id="20" name="Straight Arrow Connector 19"/>
          <p:cNvCxnSpPr>
            <a:stCxn id="3" idx="3"/>
          </p:cNvCxnSpPr>
          <p:nvPr/>
        </p:nvCxnSpPr>
        <p:spPr>
          <a:xfrm flipV="1">
            <a:off x="3260023" y="2062885"/>
            <a:ext cx="859802" cy="37543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83095" y="1868729"/>
            <a:ext cx="320922" cy="361637"/>
          </a:xfrm>
          <a:prstGeom prst="rect">
            <a:avLst/>
          </a:prstGeom>
          <a:noFill/>
        </p:spPr>
        <p:txBody>
          <a:bodyPr wrap="none" rtlCol="0">
            <a:spAutoFit/>
          </a:bodyPr>
          <a:lstStyle/>
          <a:p>
            <a:r>
              <a:rPr lang="en-US" sz="1750" b="1" dirty="0"/>
              <a:t>A</a:t>
            </a:r>
          </a:p>
        </p:txBody>
      </p:sp>
      <p:grpSp>
        <p:nvGrpSpPr>
          <p:cNvPr id="22" name="Group 21"/>
          <p:cNvGrpSpPr/>
          <p:nvPr/>
        </p:nvGrpSpPr>
        <p:grpSpPr>
          <a:xfrm>
            <a:off x="4576756" y="2052865"/>
            <a:ext cx="1504628" cy="804449"/>
            <a:chOff x="4579607" y="2598783"/>
            <a:chExt cx="2407405" cy="1287118"/>
          </a:xfrm>
        </p:grpSpPr>
        <p:cxnSp>
          <p:nvCxnSpPr>
            <p:cNvPr id="31" name="Straight Arrow Connector 30"/>
            <p:cNvCxnSpPr/>
            <p:nvPr/>
          </p:nvCxnSpPr>
          <p:spPr>
            <a:xfrm>
              <a:off x="4579607" y="3243333"/>
              <a:ext cx="121836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579607" y="3281434"/>
              <a:ext cx="1218360" cy="6044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64" name="Picture 63" descr="Screenshot 2014-11-13 12.14.2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0367" y="2754730"/>
              <a:ext cx="1036645" cy="1065177"/>
            </a:xfrm>
            <a:prstGeom prst="rect">
              <a:avLst/>
            </a:prstGeom>
          </p:spPr>
        </p:pic>
        <p:cxnSp>
          <p:nvCxnSpPr>
            <p:cNvPr id="29" name="Straight Arrow Connector 28"/>
            <p:cNvCxnSpPr/>
            <p:nvPr/>
          </p:nvCxnSpPr>
          <p:spPr>
            <a:xfrm>
              <a:off x="4579607" y="2598783"/>
              <a:ext cx="1187867" cy="6064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3E4137C-71CC-F56D-A8B7-236548FED85F}"/>
              </a:ext>
            </a:extLst>
          </p:cNvPr>
          <p:cNvSpPr txBox="1">
            <a:spLocks/>
          </p:cNvSpPr>
          <p:nvPr/>
        </p:nvSpPr>
        <p:spPr>
          <a:xfrm>
            <a:off x="176974" y="112280"/>
            <a:ext cx="8817380" cy="702108"/>
          </a:xfrm>
          <a:prstGeom prst="rect">
            <a:avLst/>
          </a:prstGeom>
        </p:spPr>
        <p:txBody>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a:t>Response-Adaptive Randomization</a:t>
            </a:r>
            <a:endParaRPr lang="en-US" dirty="0"/>
          </a:p>
        </p:txBody>
      </p:sp>
    </p:spTree>
    <p:extLst>
      <p:ext uri="{BB962C8B-B14F-4D97-AF65-F5344CB8AC3E}">
        <p14:creationId xmlns:p14="http://schemas.microsoft.com/office/powerpoint/2010/main" val="89264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p:bldP spid="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Screenshot 2014-11-13 12.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39" y="3725489"/>
            <a:ext cx="833437" cy="489970"/>
          </a:xfrm>
          <a:prstGeom prst="rect">
            <a:avLst/>
          </a:prstGeom>
        </p:spPr>
      </p:pic>
      <p:pic>
        <p:nvPicPr>
          <p:cNvPr id="3" name="Picture 2" descr="Screenshot 2014-11-13 11.58.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106" y="2062886"/>
            <a:ext cx="699917" cy="750869"/>
          </a:xfrm>
          <a:prstGeom prst="rect">
            <a:avLst/>
          </a:prstGeom>
        </p:spPr>
      </p:pic>
      <p:cxnSp>
        <p:nvCxnSpPr>
          <p:cNvPr id="6" name="Straight Arrow Connector 5"/>
          <p:cNvCxnSpPr>
            <a:stCxn id="3" idx="3"/>
          </p:cNvCxnSpPr>
          <p:nvPr/>
        </p:nvCxnSpPr>
        <p:spPr>
          <a:xfrm flipV="1">
            <a:off x="3260023" y="2438181"/>
            <a:ext cx="859802" cy="1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 idx="3"/>
          </p:cNvCxnSpPr>
          <p:nvPr/>
        </p:nvCxnSpPr>
        <p:spPr>
          <a:xfrm>
            <a:off x="3260023" y="2438320"/>
            <a:ext cx="859802" cy="418994"/>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83095" y="2289657"/>
            <a:ext cx="309700" cy="361637"/>
          </a:xfrm>
          <a:prstGeom prst="rect">
            <a:avLst/>
          </a:prstGeom>
          <a:noFill/>
        </p:spPr>
        <p:txBody>
          <a:bodyPr wrap="none" rtlCol="0">
            <a:spAutoFit/>
          </a:bodyPr>
          <a:lstStyle/>
          <a:p>
            <a:r>
              <a:rPr lang="en-US" sz="1750" b="1" dirty="0"/>
              <a:t>B</a:t>
            </a:r>
          </a:p>
        </p:txBody>
      </p:sp>
      <p:sp>
        <p:nvSpPr>
          <p:cNvPr id="19" name="TextBox 18"/>
          <p:cNvSpPr txBox="1"/>
          <p:nvPr/>
        </p:nvSpPr>
        <p:spPr>
          <a:xfrm>
            <a:off x="4191032" y="2718522"/>
            <a:ext cx="303288" cy="361637"/>
          </a:xfrm>
          <a:prstGeom prst="rect">
            <a:avLst/>
          </a:prstGeom>
          <a:noFill/>
        </p:spPr>
        <p:txBody>
          <a:bodyPr wrap="none" rtlCol="0">
            <a:spAutoFit/>
          </a:bodyPr>
          <a:lstStyle/>
          <a:p>
            <a:r>
              <a:rPr lang="en-US" sz="1750" b="1" dirty="0"/>
              <a:t>C</a:t>
            </a:r>
          </a:p>
        </p:txBody>
      </p:sp>
      <p:pic>
        <p:nvPicPr>
          <p:cNvPr id="72" name="Picture 71" descr="Screenshot 2014-10-23 11.05.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023" y="3671243"/>
            <a:ext cx="442120" cy="654695"/>
          </a:xfrm>
          <a:prstGeom prst="rect">
            <a:avLst/>
          </a:prstGeom>
          <a:ln w="38100" cmpd="sng">
            <a:solidFill>
              <a:srgbClr val="FF0000"/>
            </a:solidFill>
          </a:ln>
          <a:effectLst/>
        </p:spPr>
      </p:pic>
      <p:sp>
        <p:nvSpPr>
          <p:cNvPr id="68" name="U-Turn Arrow 67"/>
          <p:cNvSpPr/>
          <p:nvPr/>
        </p:nvSpPr>
        <p:spPr>
          <a:xfrm rot="5400000">
            <a:off x="5622007" y="2927227"/>
            <a:ext cx="1769519" cy="631031"/>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solidFill>
                <a:schemeClr val="tx1"/>
              </a:solidFill>
            </a:endParaRPr>
          </a:p>
        </p:txBody>
      </p:sp>
      <p:sp>
        <p:nvSpPr>
          <p:cNvPr id="70" name="TextBox 69"/>
          <p:cNvSpPr txBox="1"/>
          <p:nvPr/>
        </p:nvSpPr>
        <p:spPr>
          <a:xfrm>
            <a:off x="5029045" y="4318001"/>
            <a:ext cx="910827" cy="222240"/>
          </a:xfrm>
          <a:prstGeom prst="rect">
            <a:avLst/>
          </a:prstGeom>
          <a:noFill/>
        </p:spPr>
        <p:txBody>
          <a:bodyPr wrap="none" rtlCol="0">
            <a:spAutoFit/>
          </a:bodyPr>
          <a:lstStyle/>
          <a:p>
            <a:r>
              <a:rPr lang="en-US" sz="844" dirty="0"/>
              <a:t>Statistical model</a:t>
            </a:r>
          </a:p>
        </p:txBody>
      </p:sp>
      <p:sp>
        <p:nvSpPr>
          <p:cNvPr id="71" name="Left Arrow 70"/>
          <p:cNvSpPr/>
          <p:nvPr/>
        </p:nvSpPr>
        <p:spPr>
          <a:xfrm>
            <a:off x="4056064" y="3794770"/>
            <a:ext cx="817562"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sp>
        <p:nvSpPr>
          <p:cNvPr id="73" name="TextBox 72"/>
          <p:cNvSpPr txBox="1"/>
          <p:nvPr/>
        </p:nvSpPr>
        <p:spPr>
          <a:xfrm>
            <a:off x="3011599" y="4318646"/>
            <a:ext cx="1042273" cy="222240"/>
          </a:xfrm>
          <a:prstGeom prst="rect">
            <a:avLst/>
          </a:prstGeom>
          <a:noFill/>
        </p:spPr>
        <p:txBody>
          <a:bodyPr wrap="none" rtlCol="0">
            <a:spAutoFit/>
          </a:bodyPr>
          <a:lstStyle/>
          <a:p>
            <a:pPr algn="ctr"/>
            <a:r>
              <a:rPr lang="en-US" sz="844" dirty="0"/>
              <a:t>Randomization rule</a:t>
            </a:r>
          </a:p>
        </p:txBody>
      </p:sp>
      <p:sp>
        <p:nvSpPr>
          <p:cNvPr id="74" name="Left Arrow 73"/>
          <p:cNvSpPr/>
          <p:nvPr/>
        </p:nvSpPr>
        <p:spPr>
          <a:xfrm rot="5400000">
            <a:off x="3229995" y="3123975"/>
            <a:ext cx="517075"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cxnSp>
        <p:nvCxnSpPr>
          <p:cNvPr id="20" name="Straight Arrow Connector 19"/>
          <p:cNvCxnSpPr>
            <a:stCxn id="3" idx="3"/>
          </p:cNvCxnSpPr>
          <p:nvPr/>
        </p:nvCxnSpPr>
        <p:spPr>
          <a:xfrm flipV="1">
            <a:off x="3260023" y="2062885"/>
            <a:ext cx="859802" cy="37543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83095" y="1868729"/>
            <a:ext cx="320922" cy="361637"/>
          </a:xfrm>
          <a:prstGeom prst="rect">
            <a:avLst/>
          </a:prstGeom>
          <a:noFill/>
        </p:spPr>
        <p:txBody>
          <a:bodyPr wrap="none" rtlCol="0">
            <a:spAutoFit/>
          </a:bodyPr>
          <a:lstStyle/>
          <a:p>
            <a:r>
              <a:rPr lang="en-US" sz="1750" b="1" dirty="0"/>
              <a:t>A</a:t>
            </a:r>
          </a:p>
        </p:txBody>
      </p:sp>
      <p:grpSp>
        <p:nvGrpSpPr>
          <p:cNvPr id="22" name="Group 21"/>
          <p:cNvGrpSpPr/>
          <p:nvPr/>
        </p:nvGrpSpPr>
        <p:grpSpPr>
          <a:xfrm>
            <a:off x="4576756" y="2052865"/>
            <a:ext cx="1504628" cy="804449"/>
            <a:chOff x="4579607" y="2598783"/>
            <a:chExt cx="2407405" cy="1287118"/>
          </a:xfrm>
        </p:grpSpPr>
        <p:cxnSp>
          <p:nvCxnSpPr>
            <p:cNvPr id="31" name="Straight Arrow Connector 30"/>
            <p:cNvCxnSpPr/>
            <p:nvPr/>
          </p:nvCxnSpPr>
          <p:spPr>
            <a:xfrm>
              <a:off x="4579607" y="3243333"/>
              <a:ext cx="121836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579607" y="3281434"/>
              <a:ext cx="1218360" cy="6044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64" name="Picture 63" descr="Screenshot 2014-11-13 12.14.2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367" y="2754730"/>
              <a:ext cx="1036645" cy="1065177"/>
            </a:xfrm>
            <a:prstGeom prst="rect">
              <a:avLst/>
            </a:prstGeom>
          </p:spPr>
        </p:pic>
        <p:cxnSp>
          <p:nvCxnSpPr>
            <p:cNvPr id="29" name="Straight Arrow Connector 28"/>
            <p:cNvCxnSpPr/>
            <p:nvPr/>
          </p:nvCxnSpPr>
          <p:spPr>
            <a:xfrm>
              <a:off x="4579607" y="2598783"/>
              <a:ext cx="1187867" cy="6064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23" name="Straight Arrow Connector 22"/>
          <p:cNvCxnSpPr>
            <a:stCxn id="3" idx="3"/>
          </p:cNvCxnSpPr>
          <p:nvPr/>
        </p:nvCxnSpPr>
        <p:spPr>
          <a:xfrm flipV="1">
            <a:off x="3260023" y="2423958"/>
            <a:ext cx="875677" cy="14361"/>
          </a:xfrm>
          <a:prstGeom prst="straightConnector1">
            <a:avLst/>
          </a:prstGeom>
          <a:ln w="984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Oval Callout 23"/>
          <p:cNvSpPr/>
          <p:nvPr/>
        </p:nvSpPr>
        <p:spPr>
          <a:xfrm>
            <a:off x="2001123" y="1223605"/>
            <a:ext cx="1642225" cy="587912"/>
          </a:xfrm>
          <a:prstGeom prst="wedgeEllipseCallout">
            <a:avLst>
              <a:gd name="adj1" fmla="val 54192"/>
              <a:gd name="adj2" fmla="val 14041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Odds weighted towards best RX</a:t>
            </a:r>
          </a:p>
        </p:txBody>
      </p:sp>
      <p:sp>
        <p:nvSpPr>
          <p:cNvPr id="5" name="Rectangle 4"/>
          <p:cNvSpPr/>
          <p:nvPr/>
        </p:nvSpPr>
        <p:spPr>
          <a:xfrm>
            <a:off x="4434766" y="1524910"/>
            <a:ext cx="2613734" cy="3086779"/>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sp>
        <p:nvSpPr>
          <p:cNvPr id="28" name="Rectangle 27"/>
          <p:cNvSpPr/>
          <p:nvPr/>
        </p:nvSpPr>
        <p:spPr>
          <a:xfrm>
            <a:off x="2246313" y="3008314"/>
            <a:ext cx="2188454" cy="1698625"/>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pic>
        <p:nvPicPr>
          <p:cNvPr id="27" name="Picture 26" descr="Screenshot 2014-11-13 12.03.3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9841" y="1289222"/>
            <a:ext cx="553052" cy="566487"/>
          </a:xfrm>
          <a:prstGeom prst="rect">
            <a:avLst/>
          </a:prstGeom>
        </p:spPr>
      </p:pic>
      <p:sp>
        <p:nvSpPr>
          <p:cNvPr id="2" name="Title 1">
            <a:extLst>
              <a:ext uri="{FF2B5EF4-FFF2-40B4-BE49-F238E27FC236}">
                <a16:creationId xmlns:a16="http://schemas.microsoft.com/office/drawing/2014/main" id="{B4E6BB9A-CBCD-947A-1553-0D095EAB39EE}"/>
              </a:ext>
            </a:extLst>
          </p:cNvPr>
          <p:cNvSpPr txBox="1">
            <a:spLocks/>
          </p:cNvSpPr>
          <p:nvPr/>
        </p:nvSpPr>
        <p:spPr>
          <a:xfrm>
            <a:off x="176974" y="112280"/>
            <a:ext cx="8817380" cy="702108"/>
          </a:xfrm>
          <a:prstGeom prst="rect">
            <a:avLst/>
          </a:prstGeom>
        </p:spPr>
        <p:txBody>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a:t>Response-Adaptive Randomization</a:t>
            </a:r>
            <a:endParaRPr lang="en-US" dirty="0"/>
          </a:p>
        </p:txBody>
      </p:sp>
    </p:spTree>
    <p:extLst>
      <p:ext uri="{BB962C8B-B14F-4D97-AF65-F5344CB8AC3E}">
        <p14:creationId xmlns:p14="http://schemas.microsoft.com/office/powerpoint/2010/main" val="417472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Screenshot 2014-10-23 11.05.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023" y="3671243"/>
            <a:ext cx="442120" cy="654695"/>
          </a:xfrm>
          <a:prstGeom prst="rect">
            <a:avLst/>
          </a:prstGeom>
          <a:ln w="38100" cmpd="sng">
            <a:solidFill>
              <a:srgbClr val="FF0000"/>
            </a:solidFill>
          </a:ln>
          <a:effectLst/>
        </p:spPr>
      </p:pic>
      <p:pic>
        <p:nvPicPr>
          <p:cNvPr id="40" name="Picture 39" descr="Screenshot 2014-11-13 12.14.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481" y="2150332"/>
            <a:ext cx="647903" cy="665736"/>
          </a:xfrm>
          <a:prstGeom prst="rect">
            <a:avLst/>
          </a:prstGeom>
        </p:spPr>
      </p:pic>
      <p:pic>
        <p:nvPicPr>
          <p:cNvPr id="63" name="Picture 62" descr="Screenshot 2014-11-13 12.12.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939" y="3725489"/>
            <a:ext cx="833437" cy="489970"/>
          </a:xfrm>
          <a:prstGeom prst="rect">
            <a:avLst/>
          </a:prstGeom>
        </p:spPr>
      </p:pic>
      <p:pic>
        <p:nvPicPr>
          <p:cNvPr id="3" name="Picture 2" descr="Screenshot 2014-11-13 11.58.2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0106" y="2062886"/>
            <a:ext cx="699917" cy="750869"/>
          </a:xfrm>
          <a:prstGeom prst="rect">
            <a:avLst/>
          </a:prstGeom>
        </p:spPr>
      </p:pic>
      <p:cxnSp>
        <p:nvCxnSpPr>
          <p:cNvPr id="6" name="Straight Arrow Connector 5"/>
          <p:cNvCxnSpPr>
            <a:stCxn id="3" idx="3"/>
          </p:cNvCxnSpPr>
          <p:nvPr/>
        </p:nvCxnSpPr>
        <p:spPr>
          <a:xfrm flipV="1">
            <a:off x="3260023" y="2438181"/>
            <a:ext cx="859802" cy="1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 idx="3"/>
          </p:cNvCxnSpPr>
          <p:nvPr/>
        </p:nvCxnSpPr>
        <p:spPr>
          <a:xfrm>
            <a:off x="3260023" y="2438320"/>
            <a:ext cx="859802" cy="418994"/>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83095" y="2289657"/>
            <a:ext cx="309700" cy="361637"/>
          </a:xfrm>
          <a:prstGeom prst="rect">
            <a:avLst/>
          </a:prstGeom>
          <a:noFill/>
        </p:spPr>
        <p:txBody>
          <a:bodyPr wrap="none" rtlCol="0">
            <a:spAutoFit/>
          </a:bodyPr>
          <a:lstStyle/>
          <a:p>
            <a:r>
              <a:rPr lang="en-US" sz="1750" b="1" dirty="0"/>
              <a:t>B</a:t>
            </a:r>
          </a:p>
        </p:txBody>
      </p:sp>
      <p:sp>
        <p:nvSpPr>
          <p:cNvPr id="19" name="TextBox 18"/>
          <p:cNvSpPr txBox="1"/>
          <p:nvPr/>
        </p:nvSpPr>
        <p:spPr>
          <a:xfrm>
            <a:off x="4191032" y="2718522"/>
            <a:ext cx="303288" cy="361637"/>
          </a:xfrm>
          <a:prstGeom prst="rect">
            <a:avLst/>
          </a:prstGeom>
          <a:noFill/>
        </p:spPr>
        <p:txBody>
          <a:bodyPr wrap="none" rtlCol="0">
            <a:spAutoFit/>
          </a:bodyPr>
          <a:lstStyle/>
          <a:p>
            <a:r>
              <a:rPr lang="en-US" sz="1750" b="1" dirty="0"/>
              <a:t>C</a:t>
            </a:r>
          </a:p>
        </p:txBody>
      </p:sp>
      <p:pic>
        <p:nvPicPr>
          <p:cNvPr id="72" name="Picture 71" descr="Screenshot 2014-10-23 11.05.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023" y="3671243"/>
            <a:ext cx="442120" cy="654695"/>
          </a:xfrm>
          <a:prstGeom prst="rect">
            <a:avLst/>
          </a:prstGeom>
          <a:ln w="38100" cmpd="sng">
            <a:solidFill>
              <a:srgbClr val="FF0000"/>
            </a:solidFill>
          </a:ln>
          <a:effectLst/>
        </p:spPr>
      </p:pic>
      <p:sp>
        <p:nvSpPr>
          <p:cNvPr id="68" name="U-Turn Arrow 67"/>
          <p:cNvSpPr/>
          <p:nvPr/>
        </p:nvSpPr>
        <p:spPr>
          <a:xfrm rot="5400000">
            <a:off x="5622007" y="2927227"/>
            <a:ext cx="1769519" cy="631031"/>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solidFill>
                <a:schemeClr val="tx1"/>
              </a:solidFill>
            </a:endParaRPr>
          </a:p>
        </p:txBody>
      </p:sp>
      <p:sp>
        <p:nvSpPr>
          <p:cNvPr id="70" name="TextBox 69"/>
          <p:cNvSpPr txBox="1"/>
          <p:nvPr/>
        </p:nvSpPr>
        <p:spPr>
          <a:xfrm>
            <a:off x="5029045" y="4318001"/>
            <a:ext cx="910827" cy="222240"/>
          </a:xfrm>
          <a:prstGeom prst="rect">
            <a:avLst/>
          </a:prstGeom>
          <a:noFill/>
        </p:spPr>
        <p:txBody>
          <a:bodyPr wrap="none" rtlCol="0">
            <a:spAutoFit/>
          </a:bodyPr>
          <a:lstStyle/>
          <a:p>
            <a:r>
              <a:rPr lang="en-US" sz="844" dirty="0"/>
              <a:t>Statistical model</a:t>
            </a:r>
          </a:p>
        </p:txBody>
      </p:sp>
      <p:sp>
        <p:nvSpPr>
          <p:cNvPr id="71" name="Left Arrow 70"/>
          <p:cNvSpPr/>
          <p:nvPr/>
        </p:nvSpPr>
        <p:spPr>
          <a:xfrm>
            <a:off x="4056064" y="3794770"/>
            <a:ext cx="817562"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sp>
        <p:nvSpPr>
          <p:cNvPr id="73" name="TextBox 72"/>
          <p:cNvSpPr txBox="1"/>
          <p:nvPr/>
        </p:nvSpPr>
        <p:spPr>
          <a:xfrm>
            <a:off x="3011599" y="4318646"/>
            <a:ext cx="1042273" cy="222240"/>
          </a:xfrm>
          <a:prstGeom prst="rect">
            <a:avLst/>
          </a:prstGeom>
          <a:noFill/>
        </p:spPr>
        <p:txBody>
          <a:bodyPr wrap="none" rtlCol="0">
            <a:spAutoFit/>
          </a:bodyPr>
          <a:lstStyle/>
          <a:p>
            <a:pPr algn="ctr"/>
            <a:r>
              <a:rPr lang="en-US" sz="844" dirty="0"/>
              <a:t>Randomization rule</a:t>
            </a:r>
          </a:p>
        </p:txBody>
      </p:sp>
      <p:sp>
        <p:nvSpPr>
          <p:cNvPr id="74" name="Left Arrow 73"/>
          <p:cNvSpPr/>
          <p:nvPr/>
        </p:nvSpPr>
        <p:spPr>
          <a:xfrm rot="5400000">
            <a:off x="3229995" y="3123975"/>
            <a:ext cx="517075"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cxnSp>
        <p:nvCxnSpPr>
          <p:cNvPr id="20" name="Straight Arrow Connector 19"/>
          <p:cNvCxnSpPr>
            <a:stCxn id="3" idx="3"/>
          </p:cNvCxnSpPr>
          <p:nvPr/>
        </p:nvCxnSpPr>
        <p:spPr>
          <a:xfrm flipV="1">
            <a:off x="3260023" y="2062885"/>
            <a:ext cx="859802" cy="37543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83095" y="1868729"/>
            <a:ext cx="320922" cy="361637"/>
          </a:xfrm>
          <a:prstGeom prst="rect">
            <a:avLst/>
          </a:prstGeom>
          <a:noFill/>
        </p:spPr>
        <p:txBody>
          <a:bodyPr wrap="none" rtlCol="0">
            <a:spAutoFit/>
          </a:bodyPr>
          <a:lstStyle/>
          <a:p>
            <a:r>
              <a:rPr lang="en-US" sz="1750" b="1" dirty="0"/>
              <a:t>A</a:t>
            </a:r>
          </a:p>
        </p:txBody>
      </p:sp>
      <p:grpSp>
        <p:nvGrpSpPr>
          <p:cNvPr id="22" name="Group 21"/>
          <p:cNvGrpSpPr/>
          <p:nvPr/>
        </p:nvGrpSpPr>
        <p:grpSpPr>
          <a:xfrm>
            <a:off x="4576756" y="2052865"/>
            <a:ext cx="1504628" cy="804449"/>
            <a:chOff x="4579607" y="2598783"/>
            <a:chExt cx="2407405" cy="1287118"/>
          </a:xfrm>
        </p:grpSpPr>
        <p:cxnSp>
          <p:nvCxnSpPr>
            <p:cNvPr id="31" name="Straight Arrow Connector 30"/>
            <p:cNvCxnSpPr/>
            <p:nvPr/>
          </p:nvCxnSpPr>
          <p:spPr>
            <a:xfrm>
              <a:off x="4579607" y="3243333"/>
              <a:ext cx="121836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579607" y="3281434"/>
              <a:ext cx="1218360" cy="6044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64" name="Picture 63" descr="Screenshot 2014-11-13 12.14.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67" y="2754730"/>
              <a:ext cx="1036645" cy="1065177"/>
            </a:xfrm>
            <a:prstGeom prst="rect">
              <a:avLst/>
            </a:prstGeom>
          </p:spPr>
        </p:pic>
        <p:cxnSp>
          <p:nvCxnSpPr>
            <p:cNvPr id="29" name="Straight Arrow Connector 28"/>
            <p:cNvCxnSpPr/>
            <p:nvPr/>
          </p:nvCxnSpPr>
          <p:spPr>
            <a:xfrm>
              <a:off x="4579607" y="2598783"/>
              <a:ext cx="1187867" cy="6064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23" name="Straight Arrow Connector 22"/>
          <p:cNvCxnSpPr>
            <a:stCxn id="3" idx="3"/>
          </p:cNvCxnSpPr>
          <p:nvPr/>
        </p:nvCxnSpPr>
        <p:spPr>
          <a:xfrm flipV="1">
            <a:off x="3260023" y="2423958"/>
            <a:ext cx="875677" cy="14361"/>
          </a:xfrm>
          <a:prstGeom prst="straightConnector1">
            <a:avLst/>
          </a:prstGeom>
          <a:ln w="984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034282" y="1524910"/>
            <a:ext cx="4014219" cy="3086779"/>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pic>
        <p:nvPicPr>
          <p:cNvPr id="30" name="Picture 29" descr="Screenshot 2014-11-13 11.58.2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0106" y="2062886"/>
            <a:ext cx="699917" cy="750869"/>
          </a:xfrm>
          <a:prstGeom prst="rect">
            <a:avLst/>
          </a:prstGeom>
        </p:spPr>
      </p:pic>
      <p:cxnSp>
        <p:nvCxnSpPr>
          <p:cNvPr id="47" name="Straight Arrow Connector 46"/>
          <p:cNvCxnSpPr/>
          <p:nvPr/>
        </p:nvCxnSpPr>
        <p:spPr>
          <a:xfrm>
            <a:off x="3260022" y="2431897"/>
            <a:ext cx="891552" cy="8304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191032" y="3123576"/>
            <a:ext cx="325730" cy="361637"/>
          </a:xfrm>
          <a:prstGeom prst="rect">
            <a:avLst/>
          </a:prstGeom>
          <a:noFill/>
        </p:spPr>
        <p:txBody>
          <a:bodyPr wrap="none" rtlCol="0">
            <a:spAutoFit/>
          </a:bodyPr>
          <a:lstStyle/>
          <a:p>
            <a:r>
              <a:rPr lang="en-US" sz="1750" b="1" dirty="0"/>
              <a:t>D</a:t>
            </a:r>
          </a:p>
        </p:txBody>
      </p:sp>
      <p:cxnSp>
        <p:nvCxnSpPr>
          <p:cNvPr id="43" name="Straight Arrow Connector 42"/>
          <p:cNvCxnSpPr/>
          <p:nvPr/>
        </p:nvCxnSpPr>
        <p:spPr>
          <a:xfrm flipV="1">
            <a:off x="4584693" y="2461993"/>
            <a:ext cx="742417" cy="8241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Oval Callout 49"/>
          <p:cNvSpPr/>
          <p:nvPr/>
        </p:nvSpPr>
        <p:spPr>
          <a:xfrm>
            <a:off x="2718184" y="1217586"/>
            <a:ext cx="1083677" cy="587912"/>
          </a:xfrm>
          <a:prstGeom prst="wedgeEllipseCallout">
            <a:avLst>
              <a:gd name="adj1" fmla="val 53134"/>
              <a:gd name="adj2" fmla="val 239979"/>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rPr>
              <a:t>New arms activated</a:t>
            </a:r>
          </a:p>
        </p:txBody>
      </p:sp>
      <p:pic>
        <p:nvPicPr>
          <p:cNvPr id="35" name="Picture 34" descr="Screenshot 2014-11-13 12.03.3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9841" y="1289222"/>
            <a:ext cx="553052" cy="566487"/>
          </a:xfrm>
          <a:prstGeom prst="rect">
            <a:avLst/>
          </a:prstGeom>
        </p:spPr>
      </p:pic>
      <p:sp>
        <p:nvSpPr>
          <p:cNvPr id="2" name="Title 1">
            <a:extLst>
              <a:ext uri="{FF2B5EF4-FFF2-40B4-BE49-F238E27FC236}">
                <a16:creationId xmlns:a16="http://schemas.microsoft.com/office/drawing/2014/main" id="{840B80B3-67EC-AF04-B54C-5AE8A7E76920}"/>
              </a:ext>
            </a:extLst>
          </p:cNvPr>
          <p:cNvSpPr txBox="1">
            <a:spLocks/>
          </p:cNvSpPr>
          <p:nvPr/>
        </p:nvSpPr>
        <p:spPr>
          <a:xfrm>
            <a:off x="176974" y="112280"/>
            <a:ext cx="8817380" cy="702108"/>
          </a:xfrm>
          <a:prstGeom prst="rect">
            <a:avLst/>
          </a:prstGeom>
        </p:spPr>
        <p:txBody>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a:t>Response-Adaptive Randomization</a:t>
            </a:r>
            <a:endParaRPr lang="en-US" dirty="0"/>
          </a:p>
        </p:txBody>
      </p:sp>
    </p:spTree>
    <p:extLst>
      <p:ext uri="{BB962C8B-B14F-4D97-AF65-F5344CB8AC3E}">
        <p14:creationId xmlns:p14="http://schemas.microsoft.com/office/powerpoint/2010/main" val="626694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Screenshot 2014-11-13 12.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39" y="3725489"/>
            <a:ext cx="833437" cy="489970"/>
          </a:xfrm>
          <a:prstGeom prst="rect">
            <a:avLst/>
          </a:prstGeom>
        </p:spPr>
      </p:pic>
      <p:pic>
        <p:nvPicPr>
          <p:cNvPr id="3" name="Picture 2" descr="Screenshot 2014-11-13 11.58.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106" y="2062886"/>
            <a:ext cx="699917" cy="750869"/>
          </a:xfrm>
          <a:prstGeom prst="rect">
            <a:avLst/>
          </a:prstGeom>
        </p:spPr>
      </p:pic>
      <p:cxnSp>
        <p:nvCxnSpPr>
          <p:cNvPr id="6" name="Straight Arrow Connector 5"/>
          <p:cNvCxnSpPr>
            <a:stCxn id="3" idx="3"/>
          </p:cNvCxnSpPr>
          <p:nvPr/>
        </p:nvCxnSpPr>
        <p:spPr>
          <a:xfrm flipV="1">
            <a:off x="3260023" y="2438181"/>
            <a:ext cx="859802" cy="1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83095" y="2289657"/>
            <a:ext cx="309700" cy="361637"/>
          </a:xfrm>
          <a:prstGeom prst="rect">
            <a:avLst/>
          </a:prstGeom>
          <a:noFill/>
        </p:spPr>
        <p:txBody>
          <a:bodyPr wrap="none" rtlCol="0">
            <a:spAutoFit/>
          </a:bodyPr>
          <a:lstStyle/>
          <a:p>
            <a:r>
              <a:rPr lang="en-US" sz="1750" b="1" dirty="0"/>
              <a:t>B</a:t>
            </a:r>
          </a:p>
        </p:txBody>
      </p:sp>
      <p:pic>
        <p:nvPicPr>
          <p:cNvPr id="72" name="Picture 71" descr="Screenshot 2014-10-23 11.05.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023" y="3671243"/>
            <a:ext cx="442120" cy="654695"/>
          </a:xfrm>
          <a:prstGeom prst="rect">
            <a:avLst/>
          </a:prstGeom>
          <a:ln w="38100" cmpd="sng">
            <a:solidFill>
              <a:srgbClr val="FF0000"/>
            </a:solidFill>
          </a:ln>
          <a:effectLst/>
        </p:spPr>
      </p:pic>
      <p:sp>
        <p:nvSpPr>
          <p:cNvPr id="68" name="U-Turn Arrow 67"/>
          <p:cNvSpPr/>
          <p:nvPr/>
        </p:nvSpPr>
        <p:spPr>
          <a:xfrm rot="5400000">
            <a:off x="5622007" y="2927227"/>
            <a:ext cx="1769519" cy="631031"/>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solidFill>
                <a:schemeClr val="tx1"/>
              </a:solidFill>
            </a:endParaRPr>
          </a:p>
        </p:txBody>
      </p:sp>
      <p:sp>
        <p:nvSpPr>
          <p:cNvPr id="70" name="TextBox 69"/>
          <p:cNvSpPr txBox="1"/>
          <p:nvPr/>
        </p:nvSpPr>
        <p:spPr>
          <a:xfrm>
            <a:off x="5029045" y="4318001"/>
            <a:ext cx="910827" cy="222240"/>
          </a:xfrm>
          <a:prstGeom prst="rect">
            <a:avLst/>
          </a:prstGeom>
          <a:noFill/>
        </p:spPr>
        <p:txBody>
          <a:bodyPr wrap="none" rtlCol="0">
            <a:spAutoFit/>
          </a:bodyPr>
          <a:lstStyle/>
          <a:p>
            <a:r>
              <a:rPr lang="en-US" sz="844" dirty="0"/>
              <a:t>Statistical model</a:t>
            </a:r>
          </a:p>
        </p:txBody>
      </p:sp>
      <p:sp>
        <p:nvSpPr>
          <p:cNvPr id="71" name="Left Arrow 70"/>
          <p:cNvSpPr/>
          <p:nvPr/>
        </p:nvSpPr>
        <p:spPr>
          <a:xfrm>
            <a:off x="4056064" y="3794770"/>
            <a:ext cx="817562"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sp>
        <p:nvSpPr>
          <p:cNvPr id="73" name="TextBox 72"/>
          <p:cNvSpPr txBox="1"/>
          <p:nvPr/>
        </p:nvSpPr>
        <p:spPr>
          <a:xfrm>
            <a:off x="3011599" y="4318646"/>
            <a:ext cx="1042273" cy="222240"/>
          </a:xfrm>
          <a:prstGeom prst="rect">
            <a:avLst/>
          </a:prstGeom>
          <a:noFill/>
        </p:spPr>
        <p:txBody>
          <a:bodyPr wrap="none" rtlCol="0">
            <a:spAutoFit/>
          </a:bodyPr>
          <a:lstStyle/>
          <a:p>
            <a:pPr algn="ctr"/>
            <a:r>
              <a:rPr lang="en-US" sz="844" dirty="0"/>
              <a:t>Randomization rule</a:t>
            </a:r>
          </a:p>
        </p:txBody>
      </p:sp>
      <p:sp>
        <p:nvSpPr>
          <p:cNvPr id="74" name="Left Arrow 73"/>
          <p:cNvSpPr/>
          <p:nvPr/>
        </p:nvSpPr>
        <p:spPr>
          <a:xfrm rot="5400000">
            <a:off x="3229995" y="3123975"/>
            <a:ext cx="517075"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cxnSp>
        <p:nvCxnSpPr>
          <p:cNvPr id="20" name="Straight Arrow Connector 19"/>
          <p:cNvCxnSpPr>
            <a:stCxn id="3" idx="3"/>
          </p:cNvCxnSpPr>
          <p:nvPr/>
        </p:nvCxnSpPr>
        <p:spPr>
          <a:xfrm flipV="1">
            <a:off x="3260023" y="2062885"/>
            <a:ext cx="859802" cy="37543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83095" y="1868729"/>
            <a:ext cx="320922" cy="361637"/>
          </a:xfrm>
          <a:prstGeom prst="rect">
            <a:avLst/>
          </a:prstGeom>
          <a:noFill/>
        </p:spPr>
        <p:txBody>
          <a:bodyPr wrap="none" rtlCol="0">
            <a:spAutoFit/>
          </a:bodyPr>
          <a:lstStyle/>
          <a:p>
            <a:r>
              <a:rPr lang="en-US" sz="1750" b="1" dirty="0"/>
              <a:t>A</a:t>
            </a:r>
          </a:p>
        </p:txBody>
      </p:sp>
      <p:cxnSp>
        <p:nvCxnSpPr>
          <p:cNvPr id="31" name="Straight Arrow Connector 30"/>
          <p:cNvCxnSpPr/>
          <p:nvPr/>
        </p:nvCxnSpPr>
        <p:spPr>
          <a:xfrm>
            <a:off x="4576755" y="2455709"/>
            <a:ext cx="76147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64" name="Picture 63" descr="Screenshot 2014-11-13 12.14.2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481" y="2150333"/>
            <a:ext cx="647903" cy="665735"/>
          </a:xfrm>
          <a:prstGeom prst="rect">
            <a:avLst/>
          </a:prstGeom>
        </p:spPr>
      </p:pic>
      <p:cxnSp>
        <p:nvCxnSpPr>
          <p:cNvPr id="29" name="Straight Arrow Connector 28"/>
          <p:cNvCxnSpPr/>
          <p:nvPr/>
        </p:nvCxnSpPr>
        <p:spPr>
          <a:xfrm>
            <a:off x="4576756" y="2052866"/>
            <a:ext cx="742417" cy="3790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3" idx="3"/>
          </p:cNvCxnSpPr>
          <p:nvPr/>
        </p:nvCxnSpPr>
        <p:spPr>
          <a:xfrm flipV="1">
            <a:off x="3260023" y="2423958"/>
            <a:ext cx="875677" cy="14361"/>
          </a:xfrm>
          <a:prstGeom prst="straightConnector1">
            <a:avLst/>
          </a:prstGeom>
          <a:ln w="984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260022" y="2431897"/>
            <a:ext cx="891552" cy="8304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191032" y="3123576"/>
            <a:ext cx="325730" cy="361637"/>
          </a:xfrm>
          <a:prstGeom prst="rect">
            <a:avLst/>
          </a:prstGeom>
          <a:noFill/>
        </p:spPr>
        <p:txBody>
          <a:bodyPr wrap="none" rtlCol="0">
            <a:spAutoFit/>
          </a:bodyPr>
          <a:lstStyle/>
          <a:p>
            <a:r>
              <a:rPr lang="en-US" sz="1750" b="1" dirty="0"/>
              <a:t>D</a:t>
            </a:r>
          </a:p>
        </p:txBody>
      </p:sp>
      <p:cxnSp>
        <p:nvCxnSpPr>
          <p:cNvPr id="43" name="Straight Arrow Connector 42"/>
          <p:cNvCxnSpPr/>
          <p:nvPr/>
        </p:nvCxnSpPr>
        <p:spPr>
          <a:xfrm flipV="1">
            <a:off x="4584693" y="2461993"/>
            <a:ext cx="742417" cy="8241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40" name="Picture 39" descr="Screenshot 2014-11-13 12.14.2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481" y="2150332"/>
            <a:ext cx="647903" cy="665736"/>
          </a:xfrm>
          <a:prstGeom prst="rect">
            <a:avLst/>
          </a:prstGeom>
        </p:spPr>
      </p:pic>
      <p:pic>
        <p:nvPicPr>
          <p:cNvPr id="41" name="Picture 40" descr="Screenshot 2014-10-23 11.05.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0023" y="3671243"/>
            <a:ext cx="442120" cy="654695"/>
          </a:xfrm>
          <a:prstGeom prst="rect">
            <a:avLst/>
          </a:prstGeom>
          <a:ln w="38100" cmpd="sng">
            <a:solidFill>
              <a:srgbClr val="FF0000"/>
            </a:solidFill>
          </a:ln>
          <a:effectLst/>
        </p:spPr>
      </p:pic>
      <p:pic>
        <p:nvPicPr>
          <p:cNvPr id="35" name="Picture 34" descr="Screenshot 2014-11-13 12.03.3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9841" y="1289222"/>
            <a:ext cx="553052" cy="566487"/>
          </a:xfrm>
          <a:prstGeom prst="rect">
            <a:avLst/>
          </a:prstGeom>
        </p:spPr>
      </p:pic>
      <p:sp>
        <p:nvSpPr>
          <p:cNvPr id="34" name="Rectangle 33"/>
          <p:cNvSpPr/>
          <p:nvPr/>
        </p:nvSpPr>
        <p:spPr>
          <a:xfrm>
            <a:off x="3034282" y="1868730"/>
            <a:ext cx="4014219" cy="2742959"/>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sp>
        <p:nvSpPr>
          <p:cNvPr id="33" name="Oval Callout 32"/>
          <p:cNvSpPr/>
          <p:nvPr/>
        </p:nvSpPr>
        <p:spPr>
          <a:xfrm>
            <a:off x="2560105" y="1227668"/>
            <a:ext cx="1142037" cy="499138"/>
          </a:xfrm>
          <a:prstGeom prst="wedgeEllipseCallout">
            <a:avLst>
              <a:gd name="adj1" fmla="val 86334"/>
              <a:gd name="adj2" fmla="val 27894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Or dropped</a:t>
            </a:r>
          </a:p>
        </p:txBody>
      </p:sp>
      <p:pic>
        <p:nvPicPr>
          <p:cNvPr id="30" name="Picture 29" descr="Screenshot 2014-11-13 11.58.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106" y="2062886"/>
            <a:ext cx="699917" cy="750869"/>
          </a:xfrm>
          <a:prstGeom prst="rect">
            <a:avLst/>
          </a:prstGeom>
        </p:spPr>
      </p:pic>
      <p:sp>
        <p:nvSpPr>
          <p:cNvPr id="2" name="Title 1">
            <a:extLst>
              <a:ext uri="{FF2B5EF4-FFF2-40B4-BE49-F238E27FC236}">
                <a16:creationId xmlns:a16="http://schemas.microsoft.com/office/drawing/2014/main" id="{CE212D82-6DF2-6FA5-DE4A-E823363DE802}"/>
              </a:ext>
            </a:extLst>
          </p:cNvPr>
          <p:cNvSpPr txBox="1">
            <a:spLocks/>
          </p:cNvSpPr>
          <p:nvPr/>
        </p:nvSpPr>
        <p:spPr>
          <a:xfrm>
            <a:off x="176974" y="112280"/>
            <a:ext cx="8817380" cy="702108"/>
          </a:xfrm>
          <a:prstGeom prst="rect">
            <a:avLst/>
          </a:prstGeom>
        </p:spPr>
        <p:txBody>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a:t>Response-Adaptive Randomization</a:t>
            </a:r>
            <a:endParaRPr lang="en-US" dirty="0"/>
          </a:p>
        </p:txBody>
      </p:sp>
    </p:spTree>
    <p:extLst>
      <p:ext uri="{BB962C8B-B14F-4D97-AF65-F5344CB8AC3E}">
        <p14:creationId xmlns:p14="http://schemas.microsoft.com/office/powerpoint/2010/main" val="1600723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Screenshot 2014-11-13 12.1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39" y="3725489"/>
            <a:ext cx="833437" cy="489970"/>
          </a:xfrm>
          <a:prstGeom prst="rect">
            <a:avLst/>
          </a:prstGeom>
        </p:spPr>
      </p:pic>
      <p:cxnSp>
        <p:nvCxnSpPr>
          <p:cNvPr id="7" name="Straight Arrow Connector 6"/>
          <p:cNvCxnSpPr/>
          <p:nvPr/>
        </p:nvCxnSpPr>
        <p:spPr>
          <a:xfrm flipV="1">
            <a:off x="3267764" y="2436916"/>
            <a:ext cx="786408" cy="1404"/>
          </a:xfrm>
          <a:prstGeom prst="straightConnector1">
            <a:avLst/>
          </a:prstGeom>
          <a:ln w="31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83095" y="2289657"/>
            <a:ext cx="309700" cy="361637"/>
          </a:xfrm>
          <a:prstGeom prst="rect">
            <a:avLst/>
          </a:prstGeom>
          <a:noFill/>
        </p:spPr>
        <p:txBody>
          <a:bodyPr wrap="none" rtlCol="0">
            <a:spAutoFit/>
          </a:bodyPr>
          <a:lstStyle/>
          <a:p>
            <a:r>
              <a:rPr lang="en-US" sz="1750" b="1" dirty="0"/>
              <a:t>B</a:t>
            </a:r>
          </a:p>
        </p:txBody>
      </p:sp>
      <p:sp>
        <p:nvSpPr>
          <p:cNvPr id="19" name="TextBox 18"/>
          <p:cNvSpPr txBox="1"/>
          <p:nvPr/>
        </p:nvSpPr>
        <p:spPr>
          <a:xfrm>
            <a:off x="4191032" y="2718522"/>
            <a:ext cx="303288" cy="361637"/>
          </a:xfrm>
          <a:prstGeom prst="rect">
            <a:avLst/>
          </a:prstGeom>
          <a:noFill/>
        </p:spPr>
        <p:txBody>
          <a:bodyPr wrap="none" rtlCol="0">
            <a:spAutoFit/>
          </a:bodyPr>
          <a:lstStyle/>
          <a:p>
            <a:r>
              <a:rPr lang="en-US" sz="1750" b="1" dirty="0"/>
              <a:t>C</a:t>
            </a:r>
          </a:p>
        </p:txBody>
      </p:sp>
      <p:pic>
        <p:nvPicPr>
          <p:cNvPr id="72" name="Picture 71" descr="Screenshot 2014-10-23 11.05.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023" y="3671243"/>
            <a:ext cx="442120" cy="654695"/>
          </a:xfrm>
          <a:prstGeom prst="rect">
            <a:avLst/>
          </a:prstGeom>
          <a:ln w="38100" cmpd="sng">
            <a:solidFill>
              <a:srgbClr val="FF0000"/>
            </a:solidFill>
          </a:ln>
          <a:effectLst/>
        </p:spPr>
      </p:pic>
      <p:sp>
        <p:nvSpPr>
          <p:cNvPr id="68" name="U-Turn Arrow 67"/>
          <p:cNvSpPr/>
          <p:nvPr/>
        </p:nvSpPr>
        <p:spPr>
          <a:xfrm rot="5400000">
            <a:off x="5622007" y="2927227"/>
            <a:ext cx="1769519" cy="631031"/>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solidFill>
                <a:schemeClr val="tx1"/>
              </a:solidFill>
            </a:endParaRPr>
          </a:p>
        </p:txBody>
      </p:sp>
      <p:sp>
        <p:nvSpPr>
          <p:cNvPr id="70" name="TextBox 69"/>
          <p:cNvSpPr txBox="1"/>
          <p:nvPr/>
        </p:nvSpPr>
        <p:spPr>
          <a:xfrm>
            <a:off x="5029045" y="4318001"/>
            <a:ext cx="910827" cy="222240"/>
          </a:xfrm>
          <a:prstGeom prst="rect">
            <a:avLst/>
          </a:prstGeom>
          <a:noFill/>
        </p:spPr>
        <p:txBody>
          <a:bodyPr wrap="none" rtlCol="0">
            <a:spAutoFit/>
          </a:bodyPr>
          <a:lstStyle/>
          <a:p>
            <a:r>
              <a:rPr lang="en-US" sz="844" dirty="0"/>
              <a:t>Statistical model</a:t>
            </a:r>
          </a:p>
        </p:txBody>
      </p:sp>
      <p:sp>
        <p:nvSpPr>
          <p:cNvPr id="71" name="Left Arrow 70"/>
          <p:cNvSpPr/>
          <p:nvPr/>
        </p:nvSpPr>
        <p:spPr>
          <a:xfrm>
            <a:off x="4056064" y="3794770"/>
            <a:ext cx="817562"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sp>
        <p:nvSpPr>
          <p:cNvPr id="73" name="TextBox 72"/>
          <p:cNvSpPr txBox="1"/>
          <p:nvPr/>
        </p:nvSpPr>
        <p:spPr>
          <a:xfrm>
            <a:off x="3011599" y="4318646"/>
            <a:ext cx="1042273" cy="222240"/>
          </a:xfrm>
          <a:prstGeom prst="rect">
            <a:avLst/>
          </a:prstGeom>
          <a:noFill/>
        </p:spPr>
        <p:txBody>
          <a:bodyPr wrap="none" rtlCol="0">
            <a:spAutoFit/>
          </a:bodyPr>
          <a:lstStyle/>
          <a:p>
            <a:pPr algn="ctr"/>
            <a:r>
              <a:rPr lang="en-US" sz="844" dirty="0"/>
              <a:t>Randomization rule</a:t>
            </a:r>
          </a:p>
        </p:txBody>
      </p:sp>
      <p:sp>
        <p:nvSpPr>
          <p:cNvPr id="74" name="Left Arrow 73"/>
          <p:cNvSpPr/>
          <p:nvPr/>
        </p:nvSpPr>
        <p:spPr>
          <a:xfrm rot="5400000">
            <a:off x="3229995" y="3123975"/>
            <a:ext cx="517075" cy="2857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cxnSp>
        <p:nvCxnSpPr>
          <p:cNvPr id="20" name="Straight Arrow Connector 19"/>
          <p:cNvCxnSpPr/>
          <p:nvPr/>
        </p:nvCxnSpPr>
        <p:spPr>
          <a:xfrm flipV="1">
            <a:off x="3260023" y="2062885"/>
            <a:ext cx="859802" cy="37543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83095" y="1868729"/>
            <a:ext cx="320922" cy="361637"/>
          </a:xfrm>
          <a:prstGeom prst="rect">
            <a:avLst/>
          </a:prstGeom>
          <a:noFill/>
        </p:spPr>
        <p:txBody>
          <a:bodyPr wrap="none" rtlCol="0">
            <a:spAutoFit/>
          </a:bodyPr>
          <a:lstStyle/>
          <a:p>
            <a:r>
              <a:rPr lang="en-US" sz="1750" b="1" dirty="0"/>
              <a:t>A</a:t>
            </a:r>
          </a:p>
        </p:txBody>
      </p:sp>
      <p:grpSp>
        <p:nvGrpSpPr>
          <p:cNvPr id="22" name="Group 21"/>
          <p:cNvGrpSpPr/>
          <p:nvPr/>
        </p:nvGrpSpPr>
        <p:grpSpPr>
          <a:xfrm>
            <a:off x="4576756" y="2052865"/>
            <a:ext cx="1504628" cy="804449"/>
            <a:chOff x="4579607" y="2598783"/>
            <a:chExt cx="2407405" cy="1287118"/>
          </a:xfrm>
        </p:grpSpPr>
        <p:cxnSp>
          <p:nvCxnSpPr>
            <p:cNvPr id="31" name="Straight Arrow Connector 30"/>
            <p:cNvCxnSpPr/>
            <p:nvPr/>
          </p:nvCxnSpPr>
          <p:spPr>
            <a:xfrm>
              <a:off x="4579607" y="3243333"/>
              <a:ext cx="121836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579607" y="3281434"/>
              <a:ext cx="1218360" cy="6044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64" name="Picture 63" descr="Screenshot 2014-11-13 12.14.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367" y="2754730"/>
              <a:ext cx="1036645" cy="1065177"/>
            </a:xfrm>
            <a:prstGeom prst="rect">
              <a:avLst/>
            </a:prstGeom>
          </p:spPr>
        </p:pic>
        <p:cxnSp>
          <p:nvCxnSpPr>
            <p:cNvPr id="29" name="Straight Arrow Connector 28"/>
            <p:cNvCxnSpPr/>
            <p:nvPr/>
          </p:nvCxnSpPr>
          <p:spPr>
            <a:xfrm>
              <a:off x="4579607" y="2598783"/>
              <a:ext cx="1187867" cy="6064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23" name="Straight Arrow Connector 22"/>
          <p:cNvCxnSpPr/>
          <p:nvPr/>
        </p:nvCxnSpPr>
        <p:spPr>
          <a:xfrm>
            <a:off x="3260022" y="2438320"/>
            <a:ext cx="849342" cy="474922"/>
          </a:xfrm>
          <a:prstGeom prst="straightConnector1">
            <a:avLst/>
          </a:prstGeom>
          <a:ln w="984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434766" y="1524910"/>
            <a:ext cx="2613734" cy="3086779"/>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sp>
        <p:nvSpPr>
          <p:cNvPr id="28" name="Rectangle 27"/>
          <p:cNvSpPr/>
          <p:nvPr/>
        </p:nvSpPr>
        <p:spPr>
          <a:xfrm>
            <a:off x="2246313" y="3008314"/>
            <a:ext cx="2188454" cy="1698625"/>
          </a:xfrm>
          <a:prstGeom prst="rect">
            <a:avLst/>
          </a:prstGeom>
          <a:solidFill>
            <a:schemeClr val="bg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44"/>
          </a:p>
        </p:txBody>
      </p:sp>
      <p:pic>
        <p:nvPicPr>
          <p:cNvPr id="27" name="Picture 26" descr="Screenshot 2014-11-13 12.03.3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841" y="1289222"/>
            <a:ext cx="553052" cy="566487"/>
          </a:xfrm>
          <a:prstGeom prst="rect">
            <a:avLst/>
          </a:prstGeom>
        </p:spPr>
      </p:pic>
      <p:pic>
        <p:nvPicPr>
          <p:cNvPr id="30" name="Picture 29" descr="Screenshot 2014-11-13 12.35.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6754" y="2102315"/>
            <a:ext cx="720521" cy="757882"/>
          </a:xfrm>
          <a:prstGeom prst="rect">
            <a:avLst/>
          </a:prstGeom>
        </p:spPr>
      </p:pic>
      <p:sp>
        <p:nvSpPr>
          <p:cNvPr id="33" name="Oval Callout 32"/>
          <p:cNvSpPr/>
          <p:nvPr/>
        </p:nvSpPr>
        <p:spPr>
          <a:xfrm>
            <a:off x="1989183" y="1250642"/>
            <a:ext cx="1642225" cy="587912"/>
          </a:xfrm>
          <a:prstGeom prst="wedgeEllipseCallout">
            <a:avLst>
              <a:gd name="adj1" fmla="val 45689"/>
              <a:gd name="adj2" fmla="val 9791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Different weights for different patient groups</a:t>
            </a:r>
          </a:p>
        </p:txBody>
      </p:sp>
      <p:sp>
        <p:nvSpPr>
          <p:cNvPr id="2" name="Title 1">
            <a:extLst>
              <a:ext uri="{FF2B5EF4-FFF2-40B4-BE49-F238E27FC236}">
                <a16:creationId xmlns:a16="http://schemas.microsoft.com/office/drawing/2014/main" id="{A4BB0155-E8CF-29AF-47D3-C275B269B875}"/>
              </a:ext>
            </a:extLst>
          </p:cNvPr>
          <p:cNvSpPr txBox="1">
            <a:spLocks/>
          </p:cNvSpPr>
          <p:nvPr/>
        </p:nvSpPr>
        <p:spPr>
          <a:xfrm>
            <a:off x="176974" y="112280"/>
            <a:ext cx="8817380" cy="702108"/>
          </a:xfrm>
          <a:prstGeom prst="rect">
            <a:avLst/>
          </a:prstGeom>
        </p:spPr>
        <p:txBody>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a:t>Response-Adaptive Randomization</a:t>
            </a:r>
            <a:endParaRPr lang="en-US" dirty="0"/>
          </a:p>
        </p:txBody>
      </p:sp>
    </p:spTree>
    <p:extLst>
      <p:ext uri="{BB962C8B-B14F-4D97-AF65-F5344CB8AC3E}">
        <p14:creationId xmlns:p14="http://schemas.microsoft.com/office/powerpoint/2010/main" val="1839596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3623">
            <a:off x="3381863" y="1292912"/>
            <a:ext cx="2355620" cy="1944822"/>
          </a:xfrm>
          <a:prstGeom prst="rect">
            <a:avLst/>
          </a:prstGeom>
        </p:spPr>
      </p:pic>
    </p:spTree>
    <p:extLst>
      <p:ext uri="{BB962C8B-B14F-4D97-AF65-F5344CB8AC3E}">
        <p14:creationId xmlns:p14="http://schemas.microsoft.com/office/powerpoint/2010/main" val="5905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24706" y="1270690"/>
            <a:ext cx="2051081" cy="2481043"/>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extBox 1"/>
          <p:cNvSpPr txBox="1"/>
          <p:nvPr/>
        </p:nvSpPr>
        <p:spPr>
          <a:xfrm>
            <a:off x="1424705" y="3405484"/>
            <a:ext cx="1481337" cy="369332"/>
          </a:xfrm>
          <a:prstGeom prst="rect">
            <a:avLst/>
          </a:prstGeom>
          <a:noFill/>
          <a:effectLst>
            <a:outerShdw blurRad="12700" dist="25400" dir="2700000" algn="tl" rotWithShape="0">
              <a:schemeClr val="tx2">
                <a:alpha val="40000"/>
              </a:schemeClr>
            </a:outerShdw>
          </a:effectLst>
          <a:scene3d>
            <a:camera prst="orthographicFront"/>
            <a:lightRig rig="threePt" dir="t"/>
          </a:scene3d>
        </p:spPr>
        <p:txBody>
          <a:bodyPr wrap="square" rtlCol="0">
            <a:spAutoFit/>
          </a:bodyPr>
          <a:lstStyle/>
          <a:p>
            <a:r>
              <a:rPr lang="en-US" b="1" dirty="0">
                <a:solidFill>
                  <a:schemeClr val="accent1">
                    <a:lumMod val="75000"/>
                  </a:schemeClr>
                </a:solidFill>
                <a:latin typeface="Malgun Gothic" charset="-127"/>
                <a:ea typeface="Malgun Gothic" charset="-127"/>
                <a:cs typeface="Malgun Gothic" charset="-127"/>
              </a:rPr>
              <a:t>PLATFORM</a:t>
            </a:r>
          </a:p>
        </p:txBody>
      </p:sp>
      <p:sp>
        <p:nvSpPr>
          <p:cNvPr id="3" name="TextBox 2"/>
          <p:cNvSpPr txBox="1"/>
          <p:nvPr/>
        </p:nvSpPr>
        <p:spPr>
          <a:xfrm>
            <a:off x="3557157" y="3440355"/>
            <a:ext cx="4065046" cy="323165"/>
          </a:xfrm>
          <a:prstGeom prst="rect">
            <a:avLst/>
          </a:prstGeom>
          <a:noFill/>
        </p:spPr>
        <p:txBody>
          <a:bodyPr wrap="square" rtlCol="0">
            <a:spAutoFit/>
          </a:bodyPr>
          <a:lstStyle/>
          <a:p>
            <a:r>
              <a:rPr lang="en-US" sz="1500" b="1" dirty="0">
                <a:solidFill>
                  <a:schemeClr val="tx1">
                    <a:lumMod val="65000"/>
                    <a:lumOff val="35000"/>
                  </a:schemeClr>
                </a:solidFill>
                <a:latin typeface="Malgun Gothic" charset="-127"/>
                <a:ea typeface="Malgun Gothic" charset="-127"/>
                <a:cs typeface="Malgun Gothic" charset="-127"/>
              </a:rPr>
              <a:t>Perpetual enrollment; continuous learning</a:t>
            </a:r>
          </a:p>
        </p:txBody>
      </p:sp>
      <p:sp>
        <p:nvSpPr>
          <p:cNvPr id="4" name="TextBox 3"/>
          <p:cNvSpPr txBox="1"/>
          <p:nvPr/>
        </p:nvSpPr>
        <p:spPr>
          <a:xfrm>
            <a:off x="1424707" y="1804388"/>
            <a:ext cx="1729952" cy="369332"/>
          </a:xfrm>
          <a:prstGeom prst="rect">
            <a:avLst/>
          </a:prstGeom>
          <a:noFill/>
          <a:effectLst>
            <a:outerShdw blurRad="12700" dist="25400" dir="2700000" algn="tl" rotWithShape="0">
              <a:schemeClr val="tx2">
                <a:alpha val="40000"/>
              </a:schemeClr>
            </a:outerShdw>
          </a:effectLst>
          <a:scene3d>
            <a:camera prst="orthographicFront"/>
            <a:lightRig rig="threePt" dir="t"/>
          </a:scene3d>
        </p:spPr>
        <p:txBody>
          <a:bodyPr wrap="square" rtlCol="0">
            <a:spAutoFit/>
          </a:bodyPr>
          <a:lstStyle/>
          <a:p>
            <a:r>
              <a:rPr lang="en-US" b="1" dirty="0">
                <a:solidFill>
                  <a:schemeClr val="accent1">
                    <a:lumMod val="75000"/>
                  </a:schemeClr>
                </a:solidFill>
                <a:latin typeface="Malgun Gothic" charset="-127"/>
                <a:ea typeface="Malgun Gothic" charset="-127"/>
                <a:cs typeface="Malgun Gothic" charset="-127"/>
              </a:rPr>
              <a:t>EMBEDDED</a:t>
            </a:r>
          </a:p>
        </p:txBody>
      </p:sp>
      <p:sp>
        <p:nvSpPr>
          <p:cNvPr id="5" name="TextBox 4"/>
          <p:cNvSpPr txBox="1"/>
          <p:nvPr/>
        </p:nvSpPr>
        <p:spPr>
          <a:xfrm>
            <a:off x="3557157" y="1839258"/>
            <a:ext cx="4065046" cy="323165"/>
          </a:xfrm>
          <a:prstGeom prst="rect">
            <a:avLst/>
          </a:prstGeom>
          <a:noFill/>
        </p:spPr>
        <p:txBody>
          <a:bodyPr wrap="square" rtlCol="0">
            <a:spAutoFit/>
          </a:bodyPr>
          <a:lstStyle/>
          <a:p>
            <a:r>
              <a:rPr lang="en-US" sz="1500" b="1" dirty="0">
                <a:solidFill>
                  <a:schemeClr val="tx1">
                    <a:lumMod val="65000"/>
                    <a:lumOff val="35000"/>
                  </a:schemeClr>
                </a:solidFill>
                <a:latin typeface="Malgun Gothic" charset="-127"/>
                <a:ea typeface="Malgun Gothic" charset="-127"/>
                <a:cs typeface="Malgun Gothic" charset="-127"/>
              </a:rPr>
              <a:t>Align with care; leverage the EHR</a:t>
            </a:r>
          </a:p>
        </p:txBody>
      </p:sp>
      <p:sp>
        <p:nvSpPr>
          <p:cNvPr id="6" name="TextBox 5"/>
          <p:cNvSpPr txBox="1"/>
          <p:nvPr/>
        </p:nvSpPr>
        <p:spPr>
          <a:xfrm>
            <a:off x="1424706" y="1270690"/>
            <a:ext cx="2051081" cy="369332"/>
          </a:xfrm>
          <a:prstGeom prst="rect">
            <a:avLst/>
          </a:prstGeom>
          <a:noFill/>
          <a:effectLst>
            <a:outerShdw blurRad="12700" dist="25400" dir="2700000" algn="tl" rotWithShape="0">
              <a:schemeClr val="tx2">
                <a:alpha val="40000"/>
              </a:schemeClr>
            </a:outerShdw>
          </a:effectLst>
          <a:scene3d>
            <a:camera prst="orthographicFront"/>
            <a:lightRig rig="threePt" dir="t"/>
          </a:scene3d>
        </p:spPr>
        <p:txBody>
          <a:bodyPr wrap="square" rtlCol="0">
            <a:spAutoFit/>
          </a:bodyPr>
          <a:lstStyle/>
          <a:p>
            <a:r>
              <a:rPr lang="en-US" b="1" dirty="0">
                <a:solidFill>
                  <a:schemeClr val="accent1">
                    <a:lumMod val="75000"/>
                  </a:schemeClr>
                </a:solidFill>
                <a:latin typeface="Malgun Gothic" charset="-127"/>
                <a:ea typeface="Malgun Gothic" charset="-127"/>
                <a:cs typeface="Malgun Gothic" charset="-127"/>
              </a:rPr>
              <a:t>RANDOMIZED</a:t>
            </a:r>
          </a:p>
        </p:txBody>
      </p:sp>
      <p:sp>
        <p:nvSpPr>
          <p:cNvPr id="7" name="TextBox 6"/>
          <p:cNvSpPr txBox="1"/>
          <p:nvPr/>
        </p:nvSpPr>
        <p:spPr>
          <a:xfrm>
            <a:off x="3557157" y="1305560"/>
            <a:ext cx="4065046" cy="323165"/>
          </a:xfrm>
          <a:prstGeom prst="rect">
            <a:avLst/>
          </a:prstGeom>
          <a:noFill/>
        </p:spPr>
        <p:txBody>
          <a:bodyPr wrap="square" rtlCol="0">
            <a:spAutoFit/>
          </a:bodyPr>
          <a:lstStyle/>
          <a:p>
            <a:r>
              <a:rPr lang="en-US" sz="1500" b="1" dirty="0">
                <a:solidFill>
                  <a:schemeClr val="tx1">
                    <a:lumMod val="65000"/>
                    <a:lumOff val="35000"/>
                  </a:schemeClr>
                </a:solidFill>
                <a:latin typeface="Malgun Gothic" charset="-127"/>
                <a:ea typeface="Malgun Gothic" charset="-127"/>
                <a:cs typeface="Malgun Gothic" charset="-127"/>
              </a:rPr>
              <a:t>Allow CAUSAL inference</a:t>
            </a:r>
          </a:p>
        </p:txBody>
      </p:sp>
      <p:sp>
        <p:nvSpPr>
          <p:cNvPr id="8" name="TextBox 7"/>
          <p:cNvSpPr txBox="1"/>
          <p:nvPr/>
        </p:nvSpPr>
        <p:spPr>
          <a:xfrm>
            <a:off x="1424705" y="2338087"/>
            <a:ext cx="2394654" cy="369332"/>
          </a:xfrm>
          <a:prstGeom prst="rect">
            <a:avLst/>
          </a:prstGeom>
          <a:noFill/>
          <a:effectLst>
            <a:outerShdw blurRad="12700" dist="25400" dir="2700000" algn="tl" rotWithShape="0">
              <a:schemeClr val="tx2">
                <a:alpha val="40000"/>
              </a:schemeClr>
            </a:outerShdw>
          </a:effectLst>
          <a:scene3d>
            <a:camera prst="orthographicFront"/>
            <a:lightRig rig="threePt" dir="t"/>
          </a:scene3d>
        </p:spPr>
        <p:txBody>
          <a:bodyPr wrap="square" rtlCol="0">
            <a:spAutoFit/>
          </a:bodyPr>
          <a:lstStyle/>
          <a:p>
            <a:r>
              <a:rPr lang="en-US" b="1" dirty="0">
                <a:solidFill>
                  <a:schemeClr val="accent1">
                    <a:lumMod val="75000"/>
                  </a:schemeClr>
                </a:solidFill>
                <a:latin typeface="Malgun Gothic" charset="-127"/>
                <a:ea typeface="Malgun Gothic" charset="-127"/>
                <a:cs typeface="Malgun Gothic" charset="-127"/>
              </a:rPr>
              <a:t>MULTIFACTORIAL</a:t>
            </a:r>
          </a:p>
        </p:txBody>
      </p:sp>
      <p:sp>
        <p:nvSpPr>
          <p:cNvPr id="9" name="TextBox 8"/>
          <p:cNvSpPr txBox="1"/>
          <p:nvPr/>
        </p:nvSpPr>
        <p:spPr>
          <a:xfrm>
            <a:off x="3557157" y="2372957"/>
            <a:ext cx="4065046" cy="323165"/>
          </a:xfrm>
          <a:prstGeom prst="rect">
            <a:avLst/>
          </a:prstGeom>
          <a:noFill/>
        </p:spPr>
        <p:txBody>
          <a:bodyPr wrap="square" rtlCol="0">
            <a:spAutoFit/>
          </a:bodyPr>
          <a:lstStyle/>
          <a:p>
            <a:r>
              <a:rPr lang="en-US" sz="1500" b="1" dirty="0">
                <a:solidFill>
                  <a:schemeClr val="tx1">
                    <a:lumMod val="65000"/>
                    <a:lumOff val="35000"/>
                  </a:schemeClr>
                </a:solidFill>
                <a:latin typeface="Malgun Gothic" charset="-127"/>
                <a:ea typeface="Malgun Gothic" charset="-127"/>
                <a:cs typeface="Malgun Gothic" charset="-127"/>
              </a:rPr>
              <a:t>Multiple treatments and subgroups</a:t>
            </a:r>
          </a:p>
        </p:txBody>
      </p:sp>
      <p:sp>
        <p:nvSpPr>
          <p:cNvPr id="10" name="TextBox 9"/>
          <p:cNvSpPr txBox="1"/>
          <p:nvPr/>
        </p:nvSpPr>
        <p:spPr>
          <a:xfrm>
            <a:off x="1424707" y="2871785"/>
            <a:ext cx="1729952" cy="369332"/>
          </a:xfrm>
          <a:prstGeom prst="rect">
            <a:avLst/>
          </a:prstGeom>
          <a:noFill/>
          <a:effectLst>
            <a:outerShdw blurRad="12700" dist="25400" dir="2700000" algn="tl" rotWithShape="0">
              <a:schemeClr val="tx2">
                <a:alpha val="40000"/>
              </a:schemeClr>
            </a:outerShdw>
          </a:effectLst>
          <a:scene3d>
            <a:camera prst="orthographicFront"/>
            <a:lightRig rig="threePt" dir="t"/>
          </a:scene3d>
        </p:spPr>
        <p:txBody>
          <a:bodyPr wrap="square" rtlCol="0">
            <a:spAutoFit/>
          </a:bodyPr>
          <a:lstStyle/>
          <a:p>
            <a:r>
              <a:rPr lang="en-US" b="1" dirty="0">
                <a:solidFill>
                  <a:schemeClr val="accent1">
                    <a:lumMod val="75000"/>
                  </a:schemeClr>
                </a:solidFill>
                <a:latin typeface="Malgun Gothic" charset="-127"/>
                <a:ea typeface="Malgun Gothic" charset="-127"/>
                <a:cs typeface="Malgun Gothic" charset="-127"/>
              </a:rPr>
              <a:t>ADAPTIVE</a:t>
            </a:r>
          </a:p>
        </p:txBody>
      </p:sp>
      <p:sp>
        <p:nvSpPr>
          <p:cNvPr id="11" name="TextBox 10"/>
          <p:cNvSpPr txBox="1"/>
          <p:nvPr/>
        </p:nvSpPr>
        <p:spPr>
          <a:xfrm>
            <a:off x="3557157" y="2906655"/>
            <a:ext cx="4443844" cy="323165"/>
          </a:xfrm>
          <a:prstGeom prst="rect">
            <a:avLst/>
          </a:prstGeom>
          <a:noFill/>
        </p:spPr>
        <p:txBody>
          <a:bodyPr wrap="square" rtlCol="0">
            <a:spAutoFit/>
          </a:bodyPr>
          <a:lstStyle/>
          <a:p>
            <a:r>
              <a:rPr lang="en-US" sz="1500" b="1" dirty="0">
                <a:solidFill>
                  <a:schemeClr val="tx1">
                    <a:lumMod val="65000"/>
                    <a:lumOff val="35000"/>
                  </a:schemeClr>
                </a:solidFill>
                <a:latin typeface="Malgun Gothic" charset="-127"/>
                <a:ea typeface="Malgun Gothic" charset="-127"/>
                <a:cs typeface="Malgun Gothic" charset="-127"/>
              </a:rPr>
              <a:t>Match odds of success to odds </a:t>
            </a:r>
            <a:r>
              <a:rPr lang="en-US" sz="1500" b="1">
                <a:solidFill>
                  <a:schemeClr val="tx1">
                    <a:lumMod val="65000"/>
                    <a:lumOff val="35000"/>
                  </a:schemeClr>
                </a:solidFill>
                <a:latin typeface="Malgun Gothic" charset="-127"/>
                <a:ea typeface="Malgun Gothic" charset="-127"/>
                <a:cs typeface="Malgun Gothic" charset="-127"/>
              </a:rPr>
              <a:t>of assignment</a:t>
            </a:r>
            <a:endParaRPr lang="en-US" sz="1500" b="1" dirty="0">
              <a:solidFill>
                <a:schemeClr val="tx1">
                  <a:lumMod val="65000"/>
                  <a:lumOff val="35000"/>
                </a:schemeClr>
              </a:solidFill>
              <a:latin typeface="Malgun Gothic" charset="-127"/>
              <a:ea typeface="Malgun Gothic" charset="-127"/>
              <a:cs typeface="Malgun Gothic" charset="-127"/>
            </a:endParaRPr>
          </a:p>
        </p:txBody>
      </p:sp>
      <p:sp>
        <p:nvSpPr>
          <p:cNvPr id="13" name="TextBox 12"/>
          <p:cNvSpPr txBox="1"/>
          <p:nvPr/>
        </p:nvSpPr>
        <p:spPr>
          <a:xfrm>
            <a:off x="3557157" y="2110038"/>
            <a:ext cx="4065046" cy="784830"/>
          </a:xfrm>
          <a:prstGeom prst="rect">
            <a:avLst/>
          </a:prstGeom>
          <a:noFill/>
        </p:spPr>
        <p:txBody>
          <a:bodyPr wrap="square" rtlCol="0">
            <a:spAutoFit/>
          </a:bodyPr>
          <a:lstStyle/>
          <a:p>
            <a:r>
              <a:rPr lang="en-US" sz="4500" b="1" dirty="0">
                <a:solidFill>
                  <a:schemeClr val="accent1">
                    <a:lumMod val="75000"/>
                  </a:schemeClr>
                </a:solidFill>
                <a:latin typeface="Malgun Gothic" charset="-127"/>
                <a:ea typeface="Malgun Gothic" charset="-127"/>
                <a:cs typeface="Malgun Gothic" charset="-127"/>
              </a:rPr>
              <a:t>= </a:t>
            </a:r>
            <a:r>
              <a:rPr lang="en-US" sz="4500" b="1" dirty="0">
                <a:solidFill>
                  <a:schemeClr val="accent1">
                    <a:lumMod val="75000"/>
                  </a:schemeClr>
                </a:solidFill>
                <a:effectLst>
                  <a:reflection blurRad="6350" stA="27000" endPos="32000" dist="25400" dir="5400000" sy="-100000" algn="bl" rotWithShape="0"/>
                </a:effectLst>
                <a:latin typeface="Malgun Gothic" charset="-127"/>
                <a:ea typeface="Malgun Gothic" charset="-127"/>
                <a:cs typeface="Malgun Gothic" charset="-127"/>
              </a:rPr>
              <a:t>R E M A P</a:t>
            </a:r>
          </a:p>
        </p:txBody>
      </p:sp>
      <p:sp>
        <p:nvSpPr>
          <p:cNvPr id="14" name="TextBox 13"/>
          <p:cNvSpPr txBox="1"/>
          <p:nvPr/>
        </p:nvSpPr>
        <p:spPr>
          <a:xfrm>
            <a:off x="7200425" y="4756434"/>
            <a:ext cx="1723805" cy="300082"/>
          </a:xfrm>
          <a:prstGeom prst="rect">
            <a:avLst/>
          </a:prstGeom>
          <a:noFill/>
        </p:spPr>
        <p:txBody>
          <a:bodyPr wrap="none" rtlCol="0">
            <a:spAutoFit/>
          </a:bodyPr>
          <a:lstStyle/>
          <a:p>
            <a:r>
              <a:rPr lang="en-US" sz="1350" dirty="0"/>
              <a:t>Angus DC. JAMA 2015</a:t>
            </a:r>
          </a:p>
        </p:txBody>
      </p:sp>
    </p:spTree>
    <p:extLst>
      <p:ext uri="{BB962C8B-B14F-4D97-AF65-F5344CB8AC3E}">
        <p14:creationId xmlns:p14="http://schemas.microsoft.com/office/powerpoint/2010/main" val="14426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p:bldP spid="4" grpId="0"/>
      <p:bldP spid="5" grpId="0"/>
      <p:bldP spid="6" grpId="0"/>
      <p:bldP spid="7" grpId="0"/>
      <p:bldP spid="8" grpId="0"/>
      <p:bldP spid="9" grpId="0"/>
      <p:bldP spid="10" grpId="0"/>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9-28 14.0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293" y="513522"/>
            <a:ext cx="4734883" cy="4638253"/>
          </a:xfrm>
          <a:prstGeom prst="rect">
            <a:avLst/>
          </a:prstGeom>
        </p:spPr>
      </p:pic>
      <p:sp>
        <p:nvSpPr>
          <p:cNvPr id="5" name="TextBox 4"/>
          <p:cNvSpPr txBox="1"/>
          <p:nvPr/>
        </p:nvSpPr>
        <p:spPr>
          <a:xfrm>
            <a:off x="1352832" y="998271"/>
            <a:ext cx="830164" cy="507831"/>
          </a:xfrm>
          <a:prstGeom prst="rect">
            <a:avLst/>
          </a:prstGeom>
          <a:noFill/>
          <a:ln>
            <a:solidFill>
              <a:schemeClr val="tx1"/>
            </a:solidFill>
          </a:ln>
        </p:spPr>
        <p:txBody>
          <a:bodyPr wrap="none" rtlCol="0">
            <a:spAutoFit/>
          </a:bodyPr>
          <a:lstStyle/>
          <a:p>
            <a:r>
              <a:rPr lang="en-US" sz="1350" dirty="0"/>
              <a:t>‘True’ </a:t>
            </a:r>
            <a:br>
              <a:rPr lang="en-US" sz="1350" dirty="0"/>
            </a:br>
            <a:r>
              <a:rPr lang="en-US" sz="1350" dirty="0"/>
              <a:t>mortality</a:t>
            </a:r>
          </a:p>
        </p:txBody>
      </p:sp>
      <p:sp>
        <p:nvSpPr>
          <p:cNvPr id="6" name="TextBox 5"/>
          <p:cNvSpPr txBox="1"/>
          <p:nvPr/>
        </p:nvSpPr>
        <p:spPr>
          <a:xfrm>
            <a:off x="1308650" y="2938668"/>
            <a:ext cx="1259384" cy="715581"/>
          </a:xfrm>
          <a:prstGeom prst="rect">
            <a:avLst/>
          </a:prstGeom>
          <a:noFill/>
          <a:ln>
            <a:solidFill>
              <a:schemeClr val="tx1"/>
            </a:solidFill>
          </a:ln>
        </p:spPr>
        <p:txBody>
          <a:bodyPr wrap="none" rtlCol="0">
            <a:spAutoFit/>
          </a:bodyPr>
          <a:lstStyle/>
          <a:p>
            <a:r>
              <a:rPr lang="en-US" sz="1350" dirty="0"/>
              <a:t>Average results</a:t>
            </a:r>
            <a:br>
              <a:rPr lang="en-US" sz="1350" dirty="0"/>
            </a:br>
            <a:r>
              <a:rPr lang="en-US" sz="1350" dirty="0"/>
              <a:t>from 1,000s of </a:t>
            </a:r>
            <a:br>
              <a:rPr lang="en-US" sz="1350" dirty="0"/>
            </a:br>
            <a:r>
              <a:rPr lang="en-US" sz="1350" dirty="0"/>
              <a:t>simulations</a:t>
            </a:r>
          </a:p>
        </p:txBody>
      </p:sp>
      <p:sp>
        <p:nvSpPr>
          <p:cNvPr id="8" name="TextBox 7"/>
          <p:cNvSpPr txBox="1"/>
          <p:nvPr/>
        </p:nvSpPr>
        <p:spPr>
          <a:xfrm>
            <a:off x="4477591" y="2173349"/>
            <a:ext cx="2338997" cy="300082"/>
          </a:xfrm>
          <a:prstGeom prst="rect">
            <a:avLst/>
          </a:prstGeom>
          <a:solidFill>
            <a:srgbClr val="FFFFFF"/>
          </a:solidFill>
          <a:ln>
            <a:solidFill>
              <a:srgbClr val="000000"/>
            </a:solidFill>
          </a:ln>
        </p:spPr>
        <p:txBody>
          <a:bodyPr wrap="square" rtlCol="0">
            <a:spAutoFit/>
          </a:bodyPr>
          <a:lstStyle/>
          <a:p>
            <a:r>
              <a:rPr lang="en-US" sz="1350" dirty="0"/>
              <a:t>80 fewer deaths; higher power</a:t>
            </a:r>
          </a:p>
        </p:txBody>
      </p:sp>
      <p:sp>
        <p:nvSpPr>
          <p:cNvPr id="2" name="Title 1"/>
          <p:cNvSpPr>
            <a:spLocks noGrp="1"/>
          </p:cNvSpPr>
          <p:nvPr>
            <p:ph type="title"/>
          </p:nvPr>
        </p:nvSpPr>
        <p:spPr>
          <a:xfrm>
            <a:off x="1313829" y="-8368"/>
            <a:ext cx="6272945" cy="559206"/>
          </a:xfrm>
          <a:solidFill>
            <a:schemeClr val="bg1"/>
          </a:solidFill>
        </p:spPr>
        <p:txBody>
          <a:bodyPr>
            <a:normAutofit/>
          </a:bodyPr>
          <a:lstStyle/>
          <a:p>
            <a:pPr algn="ctr"/>
            <a:r>
              <a:rPr lang="en-US" sz="2700" dirty="0">
                <a:latin typeface="Candara" charset="0"/>
                <a:ea typeface="Candara" charset="0"/>
                <a:cs typeface="Candara" charset="0"/>
              </a:rPr>
              <a:t>Scenario: 2 of 8 regimens are best</a:t>
            </a:r>
          </a:p>
        </p:txBody>
      </p:sp>
      <p:sp>
        <p:nvSpPr>
          <p:cNvPr id="3" name="Rectangle 2"/>
          <p:cNvSpPr/>
          <p:nvPr/>
        </p:nvSpPr>
        <p:spPr>
          <a:xfrm>
            <a:off x="-152400" y="1917700"/>
            <a:ext cx="9423400" cy="32893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Oval 8"/>
          <p:cNvSpPr/>
          <p:nvPr/>
        </p:nvSpPr>
        <p:spPr>
          <a:xfrm>
            <a:off x="5334000" y="1295400"/>
            <a:ext cx="142875" cy="149519"/>
          </a:xfrm>
          <a:prstGeom prst="ellipse">
            <a:avLst/>
          </a:prstGeom>
          <a:solidFill>
            <a:srgbClr val="42FF3F">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Oval 9"/>
          <p:cNvSpPr/>
          <p:nvPr/>
        </p:nvSpPr>
        <p:spPr>
          <a:xfrm>
            <a:off x="6616562" y="1295400"/>
            <a:ext cx="142875" cy="149519"/>
          </a:xfrm>
          <a:prstGeom prst="ellipse">
            <a:avLst/>
          </a:prstGeom>
          <a:solidFill>
            <a:srgbClr val="42FF3F">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p:cNvSpPr/>
          <p:nvPr/>
        </p:nvSpPr>
        <p:spPr>
          <a:xfrm>
            <a:off x="4477591" y="933036"/>
            <a:ext cx="142875" cy="149519"/>
          </a:xfrm>
          <a:prstGeom prst="ellipse">
            <a:avLst/>
          </a:prstGeom>
          <a:solidFill>
            <a:srgbClr val="FF00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p:cNvSpPr/>
          <p:nvPr/>
        </p:nvSpPr>
        <p:spPr>
          <a:xfrm>
            <a:off x="4908275" y="939679"/>
            <a:ext cx="142875" cy="149519"/>
          </a:xfrm>
          <a:prstGeom prst="ellipse">
            <a:avLst/>
          </a:prstGeom>
          <a:solidFill>
            <a:srgbClr val="FF00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p:cNvSpPr/>
          <p:nvPr/>
        </p:nvSpPr>
        <p:spPr>
          <a:xfrm>
            <a:off x="3620341" y="933036"/>
            <a:ext cx="142875" cy="149519"/>
          </a:xfrm>
          <a:prstGeom prst="ellipse">
            <a:avLst/>
          </a:prstGeom>
          <a:solidFill>
            <a:srgbClr val="FF00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Oval 13"/>
          <p:cNvSpPr/>
          <p:nvPr/>
        </p:nvSpPr>
        <p:spPr>
          <a:xfrm>
            <a:off x="6201616" y="942561"/>
            <a:ext cx="142875" cy="149519"/>
          </a:xfrm>
          <a:prstGeom prst="ellipse">
            <a:avLst/>
          </a:prstGeom>
          <a:solidFill>
            <a:srgbClr val="FF00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5355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9-28 14.0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293" y="513522"/>
            <a:ext cx="4734883" cy="4638253"/>
          </a:xfrm>
          <a:prstGeom prst="rect">
            <a:avLst/>
          </a:prstGeom>
        </p:spPr>
      </p:pic>
      <p:sp>
        <p:nvSpPr>
          <p:cNvPr id="5" name="TextBox 4"/>
          <p:cNvSpPr txBox="1"/>
          <p:nvPr/>
        </p:nvSpPr>
        <p:spPr>
          <a:xfrm>
            <a:off x="1352832" y="998271"/>
            <a:ext cx="830164" cy="507831"/>
          </a:xfrm>
          <a:prstGeom prst="rect">
            <a:avLst/>
          </a:prstGeom>
          <a:noFill/>
          <a:ln>
            <a:solidFill>
              <a:schemeClr val="tx1"/>
            </a:solidFill>
          </a:ln>
        </p:spPr>
        <p:txBody>
          <a:bodyPr wrap="none" rtlCol="0">
            <a:spAutoFit/>
          </a:bodyPr>
          <a:lstStyle/>
          <a:p>
            <a:r>
              <a:rPr lang="en-US" sz="1350" dirty="0"/>
              <a:t>‘True’ </a:t>
            </a:r>
            <a:br>
              <a:rPr lang="en-US" sz="1350" dirty="0"/>
            </a:br>
            <a:r>
              <a:rPr lang="en-US" sz="1350" dirty="0"/>
              <a:t>mortality</a:t>
            </a:r>
          </a:p>
        </p:txBody>
      </p:sp>
      <p:sp>
        <p:nvSpPr>
          <p:cNvPr id="6" name="TextBox 5"/>
          <p:cNvSpPr txBox="1"/>
          <p:nvPr/>
        </p:nvSpPr>
        <p:spPr>
          <a:xfrm>
            <a:off x="1308650" y="2938668"/>
            <a:ext cx="1259384" cy="715581"/>
          </a:xfrm>
          <a:prstGeom prst="rect">
            <a:avLst/>
          </a:prstGeom>
          <a:noFill/>
          <a:ln>
            <a:solidFill>
              <a:schemeClr val="tx1"/>
            </a:solidFill>
          </a:ln>
        </p:spPr>
        <p:txBody>
          <a:bodyPr wrap="none" rtlCol="0">
            <a:spAutoFit/>
          </a:bodyPr>
          <a:lstStyle/>
          <a:p>
            <a:r>
              <a:rPr lang="en-US" sz="1350" dirty="0"/>
              <a:t>Average results</a:t>
            </a:r>
            <a:br>
              <a:rPr lang="en-US" sz="1350" dirty="0"/>
            </a:br>
            <a:r>
              <a:rPr lang="en-US" sz="1350" dirty="0"/>
              <a:t>from 1,000s of </a:t>
            </a:r>
            <a:br>
              <a:rPr lang="en-US" sz="1350" dirty="0"/>
            </a:br>
            <a:r>
              <a:rPr lang="en-US" sz="1350" dirty="0"/>
              <a:t>simulations</a:t>
            </a:r>
          </a:p>
        </p:txBody>
      </p:sp>
      <p:sp>
        <p:nvSpPr>
          <p:cNvPr id="8" name="TextBox 7"/>
          <p:cNvSpPr txBox="1"/>
          <p:nvPr/>
        </p:nvSpPr>
        <p:spPr>
          <a:xfrm>
            <a:off x="4477591" y="2173349"/>
            <a:ext cx="2551859" cy="507831"/>
          </a:xfrm>
          <a:prstGeom prst="rect">
            <a:avLst/>
          </a:prstGeom>
          <a:solidFill>
            <a:srgbClr val="FFFF00"/>
          </a:solidFill>
          <a:ln>
            <a:solidFill>
              <a:srgbClr val="000000"/>
            </a:solidFill>
          </a:ln>
        </p:spPr>
        <p:txBody>
          <a:bodyPr wrap="square" rtlCol="0">
            <a:spAutoFit/>
          </a:bodyPr>
          <a:lstStyle/>
          <a:p>
            <a:r>
              <a:rPr lang="en-US" sz="1350" dirty="0"/>
              <a:t>Similar power but 80 fewer deaths</a:t>
            </a:r>
          </a:p>
        </p:txBody>
      </p:sp>
      <p:sp>
        <p:nvSpPr>
          <p:cNvPr id="2" name="Title 1"/>
          <p:cNvSpPr>
            <a:spLocks noGrp="1"/>
          </p:cNvSpPr>
          <p:nvPr>
            <p:ph type="title"/>
          </p:nvPr>
        </p:nvSpPr>
        <p:spPr>
          <a:xfrm>
            <a:off x="1313829" y="-8368"/>
            <a:ext cx="6272945" cy="559206"/>
          </a:xfrm>
          <a:solidFill>
            <a:schemeClr val="bg1"/>
          </a:solidFill>
        </p:spPr>
        <p:txBody>
          <a:bodyPr>
            <a:normAutofit/>
          </a:bodyPr>
          <a:lstStyle/>
          <a:p>
            <a:pPr algn="ctr"/>
            <a:r>
              <a:rPr lang="en-US" sz="2700" dirty="0">
                <a:latin typeface="Candara" charset="0"/>
                <a:ea typeface="Candara" charset="0"/>
                <a:cs typeface="Candara" charset="0"/>
              </a:rPr>
              <a:t>Scenario: 2 of 8 regimens are best</a:t>
            </a:r>
          </a:p>
        </p:txBody>
      </p:sp>
      <p:sp>
        <p:nvSpPr>
          <p:cNvPr id="7" name="Oval 6"/>
          <p:cNvSpPr/>
          <p:nvPr/>
        </p:nvSpPr>
        <p:spPr>
          <a:xfrm>
            <a:off x="5334000" y="1295400"/>
            <a:ext cx="142875" cy="149519"/>
          </a:xfrm>
          <a:prstGeom prst="ellipse">
            <a:avLst/>
          </a:prstGeom>
          <a:solidFill>
            <a:srgbClr val="42FF3F">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Oval 8"/>
          <p:cNvSpPr/>
          <p:nvPr/>
        </p:nvSpPr>
        <p:spPr>
          <a:xfrm>
            <a:off x="6616562" y="1295400"/>
            <a:ext cx="142875" cy="149519"/>
          </a:xfrm>
          <a:prstGeom prst="ellipse">
            <a:avLst/>
          </a:prstGeom>
          <a:solidFill>
            <a:srgbClr val="42FF3F">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Oval 9"/>
          <p:cNvSpPr/>
          <p:nvPr/>
        </p:nvSpPr>
        <p:spPr>
          <a:xfrm>
            <a:off x="4477591" y="933036"/>
            <a:ext cx="142875" cy="149519"/>
          </a:xfrm>
          <a:prstGeom prst="ellipse">
            <a:avLst/>
          </a:prstGeom>
          <a:solidFill>
            <a:srgbClr val="FF00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p:cNvSpPr/>
          <p:nvPr/>
        </p:nvSpPr>
        <p:spPr>
          <a:xfrm>
            <a:off x="4908275" y="939679"/>
            <a:ext cx="142875" cy="149519"/>
          </a:xfrm>
          <a:prstGeom prst="ellipse">
            <a:avLst/>
          </a:prstGeom>
          <a:solidFill>
            <a:srgbClr val="FF00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p:cNvSpPr/>
          <p:nvPr/>
        </p:nvSpPr>
        <p:spPr>
          <a:xfrm>
            <a:off x="3620341" y="933036"/>
            <a:ext cx="142875" cy="149519"/>
          </a:xfrm>
          <a:prstGeom prst="ellipse">
            <a:avLst/>
          </a:prstGeom>
          <a:solidFill>
            <a:srgbClr val="FF00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Oval 12"/>
          <p:cNvSpPr/>
          <p:nvPr/>
        </p:nvSpPr>
        <p:spPr>
          <a:xfrm>
            <a:off x="6201616" y="942561"/>
            <a:ext cx="142875" cy="149519"/>
          </a:xfrm>
          <a:prstGeom prst="ellipse">
            <a:avLst/>
          </a:prstGeom>
          <a:solidFill>
            <a:srgbClr val="FF0000">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Line Callout 2 2">
            <a:extLst>
              <a:ext uri="{FF2B5EF4-FFF2-40B4-BE49-F238E27FC236}">
                <a16:creationId xmlns:a16="http://schemas.microsoft.com/office/drawing/2014/main" id="{864D4F6B-8A30-A140-B7CE-DDBC0F57178A}"/>
              </a:ext>
            </a:extLst>
          </p:cNvPr>
          <p:cNvSpPr/>
          <p:nvPr/>
        </p:nvSpPr>
        <p:spPr>
          <a:xfrm>
            <a:off x="7459134" y="3445934"/>
            <a:ext cx="1583267" cy="448733"/>
          </a:xfrm>
          <a:prstGeom prst="borderCallout2">
            <a:avLst>
              <a:gd name="adj1" fmla="val 18750"/>
              <a:gd name="adj2" fmla="val -8333"/>
              <a:gd name="adj3" fmla="val 18750"/>
              <a:gd name="adj4" fmla="val -16667"/>
              <a:gd name="adj5" fmla="val 148349"/>
              <a:gd name="adj6" fmla="val -8677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250 patients per arm under ‘fixed’ design</a:t>
            </a:r>
          </a:p>
        </p:txBody>
      </p:sp>
      <p:sp>
        <p:nvSpPr>
          <p:cNvPr id="14" name="TextBox 13">
            <a:extLst>
              <a:ext uri="{FF2B5EF4-FFF2-40B4-BE49-F238E27FC236}">
                <a16:creationId xmlns:a16="http://schemas.microsoft.com/office/drawing/2014/main" id="{3F2DD606-1524-654B-97C6-76A31EF0C9FA}"/>
              </a:ext>
            </a:extLst>
          </p:cNvPr>
          <p:cNvSpPr txBox="1"/>
          <p:nvPr/>
        </p:nvSpPr>
        <p:spPr>
          <a:xfrm>
            <a:off x="546651" y="2219001"/>
            <a:ext cx="2003305" cy="300082"/>
          </a:xfrm>
          <a:prstGeom prst="rect">
            <a:avLst/>
          </a:prstGeom>
          <a:noFill/>
          <a:ln>
            <a:solidFill>
              <a:schemeClr val="tx1"/>
            </a:solidFill>
          </a:ln>
        </p:spPr>
        <p:txBody>
          <a:bodyPr wrap="none" rtlCol="0">
            <a:spAutoFit/>
          </a:bodyPr>
          <a:lstStyle/>
          <a:p>
            <a:r>
              <a:rPr lang="en-US" sz="1350" dirty="0"/>
              <a:t>For a 2,000 patient trial …</a:t>
            </a:r>
          </a:p>
        </p:txBody>
      </p:sp>
    </p:spTree>
    <p:extLst>
      <p:ext uri="{BB962C8B-B14F-4D97-AF65-F5344CB8AC3E}">
        <p14:creationId xmlns:p14="http://schemas.microsoft.com/office/powerpoint/2010/main" val="354681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val 2"/>
          <p:cNvSpPr>
            <a:spLocks noChangeArrowheads="1"/>
          </p:cNvSpPr>
          <p:nvPr/>
        </p:nvSpPr>
        <p:spPr bwMode="auto">
          <a:xfrm>
            <a:off x="21171" y="1142999"/>
            <a:ext cx="2858690" cy="2857500"/>
          </a:xfrm>
          <a:prstGeom prst="ellipse">
            <a:avLst/>
          </a:prstGeom>
          <a:solidFill>
            <a:schemeClr val="bg1"/>
          </a:solidFill>
          <a:ln>
            <a:solidFill>
              <a:schemeClr val="bg1"/>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5000" b="1" dirty="0">
                <a:solidFill>
                  <a:schemeClr val="tx2"/>
                </a:solidFill>
                <a:latin typeface="Bookman Old Style"/>
                <a:cs typeface="Bookman Old Style"/>
              </a:rPr>
              <a:t>1</a:t>
            </a:r>
          </a:p>
        </p:txBody>
      </p:sp>
      <p:sp>
        <p:nvSpPr>
          <p:cNvPr id="36866" name="Text Box 3"/>
          <p:cNvSpPr txBox="1">
            <a:spLocks noChangeArrowheads="1"/>
          </p:cNvSpPr>
          <p:nvPr/>
        </p:nvSpPr>
        <p:spPr bwMode="auto">
          <a:xfrm>
            <a:off x="1657350" y="3886200"/>
            <a:ext cx="6057900" cy="300082"/>
          </a:xfrm>
          <a:prstGeom prst="rect">
            <a:avLst/>
          </a:prstGeom>
          <a:noFill/>
          <a:ln w="9525">
            <a:noFill/>
            <a:miter lim="800000"/>
            <a:headEnd/>
            <a:tailEnd/>
          </a:ln>
        </p:spPr>
        <p:txBody>
          <a:bodyPr>
            <a:spAutoFit/>
          </a:bodyPr>
          <a:lstStyle/>
          <a:p>
            <a:pPr>
              <a:spcBef>
                <a:spcPct val="50000"/>
              </a:spcBef>
            </a:pPr>
            <a:endParaRPr lang="en-US" sz="1350"/>
          </a:p>
        </p:txBody>
      </p:sp>
      <p:sp>
        <p:nvSpPr>
          <p:cNvPr id="36867" name="Rectangle 4"/>
          <p:cNvSpPr>
            <a:spLocks noChangeArrowheads="1"/>
          </p:cNvSpPr>
          <p:nvPr/>
        </p:nvSpPr>
        <p:spPr bwMode="auto">
          <a:xfrm>
            <a:off x="1450516" y="2020490"/>
            <a:ext cx="7672526" cy="1102519"/>
          </a:xfrm>
          <a:prstGeom prst="rect">
            <a:avLst/>
          </a:prstGeom>
          <a:noFill/>
          <a:ln w="9525">
            <a:noFill/>
            <a:miter lim="800000"/>
            <a:headEnd/>
            <a:tailEnd/>
          </a:ln>
        </p:spPr>
        <p:txBody>
          <a:bodyPr anchor="ctr"/>
          <a:lstStyle/>
          <a:p>
            <a:pPr algn="ctr"/>
            <a:r>
              <a:rPr lang="en-US" sz="4400" b="1" dirty="0">
                <a:solidFill>
                  <a:schemeClr val="tx2"/>
                </a:solidFill>
                <a:latin typeface="Calibri" pitchFamily="34" charset="0"/>
                <a:ea typeface="Calibri" pitchFamily="34" charset="0"/>
                <a:cs typeface="Calibri" pitchFamily="34" charset="0"/>
              </a:rPr>
              <a:t>Why do we need RCTs?</a:t>
            </a:r>
          </a:p>
        </p:txBody>
      </p:sp>
    </p:spTree>
    <p:extLst>
      <p:ext uri="{BB962C8B-B14F-4D97-AF65-F5344CB8AC3E}">
        <p14:creationId xmlns:p14="http://schemas.microsoft.com/office/powerpoint/2010/main" val="270743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8" y="112713"/>
            <a:ext cx="8818562" cy="701675"/>
          </a:xfrm>
        </p:spPr>
        <p:txBody>
          <a:bodyPr>
            <a:noAutofit/>
          </a:bodyPr>
          <a:lstStyle/>
          <a:p>
            <a:pPr algn="ctr"/>
            <a:r>
              <a:rPr lang="en-US" sz="3600" dirty="0"/>
              <a:t>REMAP designs …</a:t>
            </a:r>
          </a:p>
        </p:txBody>
      </p:sp>
      <p:sp>
        <p:nvSpPr>
          <p:cNvPr id="3" name="Content Placeholder 2"/>
          <p:cNvSpPr>
            <a:spLocks noGrp="1"/>
          </p:cNvSpPr>
          <p:nvPr>
            <p:ph idx="4294967295"/>
          </p:nvPr>
        </p:nvSpPr>
        <p:spPr>
          <a:xfrm>
            <a:off x="880024" y="1158875"/>
            <a:ext cx="6200775" cy="2825750"/>
          </a:xfrm>
        </p:spPr>
        <p:txBody>
          <a:bodyPr>
            <a:normAutofit/>
          </a:bodyPr>
          <a:lstStyle/>
          <a:p>
            <a:r>
              <a:rPr lang="en-US" sz="2250" dirty="0"/>
              <a:t>Smart</a:t>
            </a:r>
          </a:p>
          <a:p>
            <a:pPr lvl="1"/>
            <a:r>
              <a:rPr lang="en-US" sz="2125" dirty="0"/>
              <a:t>Consider many different treatment options</a:t>
            </a:r>
          </a:p>
          <a:p>
            <a:pPr lvl="1"/>
            <a:r>
              <a:rPr lang="en-US" sz="2125" dirty="0"/>
              <a:t>Vary the options depending on the patient</a:t>
            </a:r>
          </a:p>
          <a:p>
            <a:pPr lvl="1"/>
            <a:endParaRPr lang="en-US" sz="2125" dirty="0"/>
          </a:p>
          <a:p>
            <a:r>
              <a:rPr lang="en-US" sz="2250" dirty="0"/>
              <a:t>Safe</a:t>
            </a:r>
          </a:p>
          <a:p>
            <a:pPr lvl="1"/>
            <a:r>
              <a:rPr lang="en-US" sz="2125" dirty="0"/>
              <a:t>Probably ‘play’ what is probably the ‘winner’</a:t>
            </a:r>
          </a:p>
          <a:p>
            <a:pPr lvl="1"/>
            <a:r>
              <a:rPr lang="en-US" sz="2125" dirty="0"/>
              <a:t>On average, safer ‘in’ the trial than out of it …</a:t>
            </a:r>
          </a:p>
          <a:p>
            <a:endParaRPr lang="en-US" sz="2250" dirty="0"/>
          </a:p>
        </p:txBody>
      </p:sp>
      <p:pic>
        <p:nvPicPr>
          <p:cNvPr id="5" name="Picture 4">
            <a:extLst>
              <a:ext uri="{FF2B5EF4-FFF2-40B4-BE49-F238E27FC236}">
                <a16:creationId xmlns:a16="http://schemas.microsoft.com/office/drawing/2014/main" id="{9B7A8347-BFD5-E64D-AA64-EAF86E3A5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8114" y="3035709"/>
            <a:ext cx="2380130" cy="1693454"/>
          </a:xfrm>
          <a:prstGeom prst="rect">
            <a:avLst/>
          </a:prstGeom>
        </p:spPr>
      </p:pic>
    </p:spTree>
    <p:extLst>
      <p:ext uri="{BB962C8B-B14F-4D97-AF65-F5344CB8AC3E}">
        <p14:creationId xmlns:p14="http://schemas.microsoft.com/office/powerpoint/2010/main" val="396612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1C1C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1C1C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1C1C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8" y="112713"/>
            <a:ext cx="8818562" cy="701675"/>
          </a:xfrm>
        </p:spPr>
        <p:txBody>
          <a:bodyPr>
            <a:normAutofit/>
          </a:bodyPr>
          <a:lstStyle/>
          <a:p>
            <a:pPr algn="ctr"/>
            <a:r>
              <a:rPr lang="en-US" sz="3000" dirty="0"/>
              <a:t>REMAP elements</a:t>
            </a:r>
          </a:p>
        </p:txBody>
      </p:sp>
      <p:sp>
        <p:nvSpPr>
          <p:cNvPr id="3" name="Content Placeholder 2"/>
          <p:cNvSpPr>
            <a:spLocks noGrp="1"/>
          </p:cNvSpPr>
          <p:nvPr>
            <p:ph idx="4294967295"/>
          </p:nvPr>
        </p:nvSpPr>
        <p:spPr>
          <a:xfrm>
            <a:off x="325438" y="769938"/>
            <a:ext cx="8818562" cy="4110037"/>
          </a:xfrm>
        </p:spPr>
        <p:txBody>
          <a:bodyPr>
            <a:normAutofit/>
          </a:bodyPr>
          <a:lstStyle/>
          <a:p>
            <a:r>
              <a:rPr lang="en-US" dirty="0"/>
              <a:t>Domain – an area where a question is asked …</a:t>
            </a:r>
          </a:p>
          <a:p>
            <a:pPr lvl="1"/>
            <a:r>
              <a:rPr lang="en-US" dirty="0"/>
              <a:t>Domain #1 – choice of antibiotic</a:t>
            </a:r>
          </a:p>
          <a:p>
            <a:pPr lvl="1"/>
            <a:r>
              <a:rPr lang="en-US" dirty="0"/>
              <a:t>Domain #2 – whether to give steroids or not</a:t>
            </a:r>
          </a:p>
          <a:p>
            <a:pPr lvl="1"/>
            <a:r>
              <a:rPr lang="en-US" dirty="0"/>
              <a:t>Domain #4 – choice of ventilator strategy</a:t>
            </a:r>
          </a:p>
          <a:p>
            <a:pPr lvl="1"/>
            <a:r>
              <a:rPr lang="en-US" dirty="0"/>
              <a:t>Etc. ….</a:t>
            </a:r>
          </a:p>
          <a:p>
            <a:r>
              <a:rPr lang="en-US" dirty="0"/>
              <a:t>Intervention</a:t>
            </a:r>
          </a:p>
          <a:p>
            <a:pPr lvl="1"/>
            <a:r>
              <a:rPr lang="en-US" dirty="0"/>
              <a:t>Any option within a domain …</a:t>
            </a:r>
          </a:p>
          <a:p>
            <a:r>
              <a:rPr lang="en-US" dirty="0"/>
              <a:t>Regimen</a:t>
            </a:r>
          </a:p>
          <a:p>
            <a:pPr lvl="1"/>
            <a:r>
              <a:rPr lang="en-US" dirty="0"/>
              <a:t>Unique combination of interventions within a domain …</a:t>
            </a:r>
          </a:p>
          <a:p>
            <a:r>
              <a:rPr lang="en-US" dirty="0"/>
              <a:t>Stratum</a:t>
            </a:r>
          </a:p>
          <a:p>
            <a:pPr lvl="1"/>
            <a:r>
              <a:rPr lang="en-US" dirty="0"/>
              <a:t>Baseline subgroup</a:t>
            </a:r>
          </a:p>
          <a:p>
            <a:pPr lvl="1"/>
            <a:r>
              <a:rPr lang="en-US" dirty="0"/>
              <a:t>E.g., Moderate vs. Severe COVID19 at presentation</a:t>
            </a:r>
          </a:p>
        </p:txBody>
      </p:sp>
    </p:spTree>
    <p:extLst>
      <p:ext uri="{BB962C8B-B14F-4D97-AF65-F5344CB8AC3E}">
        <p14:creationId xmlns:p14="http://schemas.microsoft.com/office/powerpoint/2010/main" val="366395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8C8C8"/>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8C8C8"/>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8C8C8"/>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8C8C8"/>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8C8C8"/>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8C8C8"/>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C8C8C8"/>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C8C8C8"/>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C8C8C8"/>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C8C8C8"/>
                                      </p:to>
                                    </p:animClr>
                                  </p:sub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C8C8C8"/>
                                      </p:to>
                                    </p:animClr>
                                  </p:sub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rgbClr val="C8C8C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07036C-4FBA-D4AC-6B65-CCA5860747F7}"/>
              </a:ext>
            </a:extLst>
          </p:cNvPr>
          <p:cNvPicPr>
            <a:picLocks noChangeAspect="1"/>
          </p:cNvPicPr>
          <p:nvPr/>
        </p:nvPicPr>
        <p:blipFill>
          <a:blip r:embed="rId2"/>
          <a:stretch>
            <a:fillRect/>
          </a:stretch>
        </p:blipFill>
        <p:spPr>
          <a:xfrm>
            <a:off x="1013735" y="776443"/>
            <a:ext cx="7116530" cy="3590613"/>
          </a:xfrm>
          <a:prstGeom prst="rect">
            <a:avLst/>
          </a:prstGeom>
        </p:spPr>
      </p:pic>
    </p:spTree>
    <p:extLst>
      <p:ext uri="{BB962C8B-B14F-4D97-AF65-F5344CB8AC3E}">
        <p14:creationId xmlns:p14="http://schemas.microsoft.com/office/powerpoint/2010/main" val="1603005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2DB80-F521-103F-41D7-84654596C00D}"/>
              </a:ext>
            </a:extLst>
          </p:cNvPr>
          <p:cNvPicPr>
            <a:picLocks noChangeAspect="1"/>
          </p:cNvPicPr>
          <p:nvPr/>
        </p:nvPicPr>
        <p:blipFill>
          <a:blip r:embed="rId2"/>
          <a:stretch>
            <a:fillRect/>
          </a:stretch>
        </p:blipFill>
        <p:spPr>
          <a:xfrm>
            <a:off x="732306" y="634450"/>
            <a:ext cx="7679387" cy="3874600"/>
          </a:xfrm>
          <a:prstGeom prst="rect">
            <a:avLst/>
          </a:prstGeom>
        </p:spPr>
      </p:pic>
    </p:spTree>
    <p:extLst>
      <p:ext uri="{BB962C8B-B14F-4D97-AF65-F5344CB8AC3E}">
        <p14:creationId xmlns:p14="http://schemas.microsoft.com/office/powerpoint/2010/main" val="1661078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rot="16200000">
            <a:off x="-1084796" y="3645132"/>
            <a:ext cx="2576994" cy="415498"/>
          </a:xfrm>
          <a:prstGeom prst="rect">
            <a:avLst/>
          </a:prstGeom>
          <a:solidFill>
            <a:srgbClr val="C00000"/>
          </a:solidFill>
          <a:ln>
            <a:noFill/>
          </a:ln>
        </p:spPr>
        <p:txBody>
          <a:bodyPr wrap="square" rtlCol="0">
            <a:spAutoFit/>
          </a:bodyPr>
          <a:lstStyle/>
          <a:p>
            <a:pPr algn="ctr"/>
            <a:r>
              <a:rPr lang="en-US" sz="2100" b="1" dirty="0">
                <a:solidFill>
                  <a:schemeClr val="bg1"/>
                </a:solidFill>
              </a:rPr>
              <a:t>Research</a:t>
            </a:r>
          </a:p>
        </p:txBody>
      </p:sp>
      <p:sp>
        <p:nvSpPr>
          <p:cNvPr id="46" name="TextBox 45"/>
          <p:cNvSpPr txBox="1"/>
          <p:nvPr/>
        </p:nvSpPr>
        <p:spPr>
          <a:xfrm rot="16200000">
            <a:off x="-1083935" y="1074769"/>
            <a:ext cx="2563730" cy="415498"/>
          </a:xfrm>
          <a:prstGeom prst="rect">
            <a:avLst/>
          </a:prstGeom>
          <a:solidFill>
            <a:schemeClr val="accent1"/>
          </a:solidFill>
          <a:ln>
            <a:noFill/>
          </a:ln>
        </p:spPr>
        <p:txBody>
          <a:bodyPr wrap="square" rtlCol="0">
            <a:spAutoFit/>
          </a:bodyPr>
          <a:lstStyle/>
          <a:p>
            <a:pPr algn="ctr"/>
            <a:r>
              <a:rPr lang="en-US" sz="2100" b="1" dirty="0">
                <a:solidFill>
                  <a:schemeClr val="bg1"/>
                </a:solidFill>
              </a:rPr>
              <a:t>Clinical Care</a:t>
            </a:r>
          </a:p>
        </p:txBody>
      </p:sp>
      <p:pic>
        <p:nvPicPr>
          <p:cNvPr id="3" name="Picture 2" descr="Image result for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026" y="60908"/>
            <a:ext cx="1603922" cy="1130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mages.clipartpanda.com/person-clipart-blue-person-clipart-1.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1995" y="1417445"/>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clipartpanda.com/person-clipart-blue-person-clipart-1.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7827" y="1009256"/>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clipartpanda.com/person-clipart-blue-person-clipart-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2881" y="1868481"/>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s.clipartpanda.com/person-clipart-blue-person-clipart-1.jp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rot="5400000">
            <a:off x="5430554" y="2044367"/>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s.clipartpanda.com/person-clipart-blue-person-clipart-1.jp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5869" y="884150"/>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s.clipartpanda.com/person-clipart-blue-person-clipart-1.jp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7828" y="1193664"/>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s.clipartpanda.com/person-clipart-blue-person-clipart-1.jp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7260" y="1148453"/>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s.clipartpanda.com/person-clipart-blue-person-clipart-1.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3582" y="1539048"/>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s.clipartpanda.com/person-clipart-blue-person-clipart-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16886" y="991197"/>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s.clipartpanda.com/person-clipart-blue-person-clipart-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3091" y="176699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physicia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223" y="761269"/>
            <a:ext cx="345803" cy="6544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s.clipartpanda.com/person-clipart-blue-person-clipart-1.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0642" y="1465157"/>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ages.clipartpanda.com/person-clipart-blue-person-clipart-1.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5064" y="1921691"/>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mage result for physician clip ar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355"/>
          <a:stretch/>
        </p:blipFill>
        <p:spPr bwMode="auto">
          <a:xfrm>
            <a:off x="4358255" y="1874843"/>
            <a:ext cx="693555" cy="60092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Elbow Connector 17"/>
          <p:cNvCxnSpPr/>
          <p:nvPr/>
        </p:nvCxnSpPr>
        <p:spPr>
          <a:xfrm>
            <a:off x="4368346" y="1645396"/>
            <a:ext cx="982216" cy="387006"/>
          </a:xfrm>
          <a:prstGeom prst="bentConnector3">
            <a:avLst>
              <a:gd name="adj1" fmla="val 71737"/>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4369425" y="1217348"/>
            <a:ext cx="982216" cy="387006"/>
          </a:xfrm>
          <a:prstGeom prst="bentConnector3">
            <a:avLst>
              <a:gd name="adj1" fmla="val 71737"/>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88025" y="1416261"/>
            <a:ext cx="266420" cy="253916"/>
          </a:xfrm>
          <a:prstGeom prst="rect">
            <a:avLst/>
          </a:prstGeom>
          <a:noFill/>
        </p:spPr>
        <p:txBody>
          <a:bodyPr wrap="none" rtlCol="0">
            <a:spAutoFit/>
          </a:bodyPr>
          <a:lstStyle/>
          <a:p>
            <a:r>
              <a:rPr lang="en-US" sz="1050" b="1" dirty="0">
                <a:solidFill>
                  <a:srgbClr val="FF0000"/>
                </a:solidFill>
              </a:rPr>
              <a:t>A</a:t>
            </a:r>
          </a:p>
        </p:txBody>
      </p:sp>
      <p:sp>
        <p:nvSpPr>
          <p:cNvPr id="21" name="TextBox 20"/>
          <p:cNvSpPr txBox="1"/>
          <p:nvPr/>
        </p:nvSpPr>
        <p:spPr>
          <a:xfrm>
            <a:off x="4899037" y="1644861"/>
            <a:ext cx="260008" cy="253916"/>
          </a:xfrm>
          <a:prstGeom prst="rect">
            <a:avLst/>
          </a:prstGeom>
          <a:noFill/>
        </p:spPr>
        <p:txBody>
          <a:bodyPr wrap="none" rtlCol="0">
            <a:spAutoFit/>
          </a:bodyPr>
          <a:lstStyle/>
          <a:p>
            <a:r>
              <a:rPr lang="en-US" sz="1050" b="1" dirty="0">
                <a:solidFill>
                  <a:schemeClr val="tx2">
                    <a:lumMod val="60000"/>
                    <a:lumOff val="40000"/>
                  </a:schemeClr>
                </a:solidFill>
              </a:rPr>
              <a:t>B</a:t>
            </a:r>
          </a:p>
        </p:txBody>
      </p:sp>
      <p:pic>
        <p:nvPicPr>
          <p:cNvPr id="22" name="Picture 12" descr="Image result for computer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1311" y="1465156"/>
            <a:ext cx="317726" cy="3309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mages.clipartpanda.com/person-clipart-blue-person-clipart-1.jp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rot="5400000">
            <a:off x="5706475" y="1242592"/>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mages.clipartpanda.com/person-clipart-blue-person-clipart-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57164" y="167566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mages.clipartpanda.com/person-clipart-blue-person-clipart-1.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4225" y="931060"/>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ages.clipartpanda.com/person-clipart-blue-person-clipart-1.jp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8671" y="875569"/>
            <a:ext cx="202964" cy="455901"/>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p:nvPr/>
        </p:nvSpPr>
        <p:spPr>
          <a:xfrm>
            <a:off x="3715240" y="3679969"/>
            <a:ext cx="727549" cy="7429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9" name="Picture 2" descr="http://images.clipartpanda.com/person-clipart-blue-person-clipart-1.jpg"/>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5400000">
            <a:off x="5639828" y="4457182"/>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mage result for physician clip ar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69409" y="2942222"/>
            <a:ext cx="332552" cy="6673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mages.clipartpanda.com/person-clipart-blue-person-clipart-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4569" y="3804578"/>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images.clipartpanda.com/person-clipart-blue-person-clipart-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2266" y="3602553"/>
            <a:ext cx="202964" cy="45590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Elbow Connector 33"/>
          <p:cNvCxnSpPr/>
          <p:nvPr/>
        </p:nvCxnSpPr>
        <p:spPr>
          <a:xfrm>
            <a:off x="4454846" y="4342459"/>
            <a:ext cx="982216" cy="387006"/>
          </a:xfrm>
          <a:prstGeom prst="bentConnector3">
            <a:avLst>
              <a:gd name="adj1" fmla="val 71737"/>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flipV="1">
            <a:off x="4455925" y="3313759"/>
            <a:ext cx="982216" cy="387006"/>
          </a:xfrm>
          <a:prstGeom prst="bentConnector3">
            <a:avLst>
              <a:gd name="adj1" fmla="val 71737"/>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74525" y="3527082"/>
            <a:ext cx="266420" cy="253916"/>
          </a:xfrm>
          <a:prstGeom prst="rect">
            <a:avLst/>
          </a:prstGeom>
          <a:noFill/>
        </p:spPr>
        <p:txBody>
          <a:bodyPr wrap="none" rtlCol="0">
            <a:spAutoFit/>
          </a:bodyPr>
          <a:lstStyle/>
          <a:p>
            <a:r>
              <a:rPr lang="en-US" sz="1050" b="1" dirty="0">
                <a:solidFill>
                  <a:srgbClr val="FF0000"/>
                </a:solidFill>
              </a:rPr>
              <a:t>A</a:t>
            </a:r>
          </a:p>
        </p:txBody>
      </p:sp>
      <p:sp>
        <p:nvSpPr>
          <p:cNvPr id="37" name="TextBox 36"/>
          <p:cNvSpPr txBox="1"/>
          <p:nvPr/>
        </p:nvSpPr>
        <p:spPr>
          <a:xfrm>
            <a:off x="4985537" y="4327182"/>
            <a:ext cx="260008" cy="253916"/>
          </a:xfrm>
          <a:prstGeom prst="rect">
            <a:avLst/>
          </a:prstGeom>
          <a:noFill/>
        </p:spPr>
        <p:txBody>
          <a:bodyPr wrap="none" rtlCol="0">
            <a:spAutoFit/>
          </a:bodyPr>
          <a:lstStyle/>
          <a:p>
            <a:r>
              <a:rPr lang="en-US" sz="1050" b="1" dirty="0">
                <a:solidFill>
                  <a:schemeClr val="tx2">
                    <a:lumMod val="60000"/>
                    <a:lumOff val="40000"/>
                  </a:schemeClr>
                </a:solidFill>
              </a:rPr>
              <a:t>B</a:t>
            </a:r>
          </a:p>
        </p:txBody>
      </p:sp>
      <p:pic>
        <p:nvPicPr>
          <p:cNvPr id="38" name="Picture 14" descr="Image result for coin flip clip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4493825" y="3908553"/>
            <a:ext cx="542628" cy="2413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images.clipartpanda.com/person-clipart-blue-person-clipart-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6378" y="3056701"/>
            <a:ext cx="202964" cy="45590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a:cxnSpLocks/>
          </p:cNvCxnSpPr>
          <p:nvPr/>
        </p:nvCxnSpPr>
        <p:spPr>
          <a:xfrm>
            <a:off x="418325" y="2572242"/>
            <a:ext cx="8725675"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8" name="Picture 2" descr="http://images.clipartpanda.com/person-clipart-blue-person-clipart-1.jp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rot="5400000">
            <a:off x="5901607" y="2126198"/>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images.clipartpanda.com/person-clipart-blue-person-clipart-1.jp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rot="5400000">
            <a:off x="5901607" y="1448957"/>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images.clipartpanda.com/person-clipart-blue-person-clipart-1.jp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3949" y="1675669"/>
            <a:ext cx="202964" cy="455901"/>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p:cNvCxnSpPr>
            <a:cxnSpLocks/>
            <a:stCxn id="53" idx="3"/>
            <a:endCxn id="55" idx="1"/>
          </p:cNvCxnSpPr>
          <p:nvPr/>
        </p:nvCxnSpPr>
        <p:spPr>
          <a:xfrm flipV="1">
            <a:off x="3356141" y="4068118"/>
            <a:ext cx="2766635" cy="50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07346" y="3923134"/>
            <a:ext cx="1448795" cy="300082"/>
          </a:xfrm>
          <a:prstGeom prst="rect">
            <a:avLst/>
          </a:prstGeom>
          <a:noFill/>
          <a:ln w="28575">
            <a:solidFill>
              <a:schemeClr val="tx1"/>
            </a:solidFill>
          </a:ln>
        </p:spPr>
        <p:txBody>
          <a:bodyPr wrap="none" rtlCol="0">
            <a:spAutoFit/>
          </a:bodyPr>
          <a:lstStyle/>
          <a:p>
            <a:pPr algn="ctr"/>
            <a:r>
              <a:rPr lang="en-US" sz="1350" dirty="0"/>
              <a:t>Existing Therapies</a:t>
            </a:r>
          </a:p>
        </p:txBody>
      </p:sp>
      <p:sp>
        <p:nvSpPr>
          <p:cNvPr id="55" name="TextBox 54"/>
          <p:cNvSpPr txBox="1"/>
          <p:nvPr/>
        </p:nvSpPr>
        <p:spPr>
          <a:xfrm>
            <a:off x="6122776" y="3375620"/>
            <a:ext cx="1749313" cy="1384995"/>
          </a:xfrm>
          <a:prstGeom prst="rect">
            <a:avLst/>
          </a:prstGeom>
          <a:noFill/>
          <a:ln w="28575">
            <a:solidFill>
              <a:schemeClr val="tx1"/>
            </a:solidFill>
          </a:ln>
        </p:spPr>
        <p:txBody>
          <a:bodyPr wrap="square" rtlCol="0">
            <a:spAutoFit/>
          </a:bodyPr>
          <a:lstStyle/>
          <a:p>
            <a:pPr algn="ctr"/>
            <a:r>
              <a:rPr lang="en-US" sz="1200" b="1" u="sng" dirty="0"/>
              <a:t>Results</a:t>
            </a:r>
          </a:p>
          <a:p>
            <a:pPr marL="214313" indent="-214313">
              <a:buFontTx/>
              <a:buChar char="-"/>
            </a:pPr>
            <a:r>
              <a:rPr lang="en-US" sz="1200" dirty="0"/>
              <a:t>Too Narrow</a:t>
            </a:r>
          </a:p>
          <a:p>
            <a:pPr marL="214313" indent="-214313">
              <a:buFontTx/>
              <a:buChar char="-"/>
            </a:pPr>
            <a:r>
              <a:rPr lang="en-US" sz="1200" dirty="0"/>
              <a:t>Too Broad</a:t>
            </a:r>
          </a:p>
          <a:p>
            <a:pPr marL="214313" indent="-214313">
              <a:buFontTx/>
              <a:buChar char="-"/>
            </a:pPr>
            <a:r>
              <a:rPr lang="en-US" sz="1200" dirty="0"/>
              <a:t>Too Expensive</a:t>
            </a:r>
          </a:p>
          <a:p>
            <a:pPr marL="214313" indent="-214313">
              <a:buFontTx/>
              <a:buChar char="-"/>
            </a:pPr>
            <a:r>
              <a:rPr lang="en-US" sz="1200" dirty="0"/>
              <a:t>Too Long</a:t>
            </a:r>
          </a:p>
          <a:p>
            <a:pPr marL="214313" indent="-214313">
              <a:buFontTx/>
              <a:buChar char="-"/>
            </a:pPr>
            <a:r>
              <a:rPr lang="en-US" sz="1200" dirty="0"/>
              <a:t>Overestimate benefit</a:t>
            </a:r>
          </a:p>
          <a:p>
            <a:pPr marL="214313" indent="-214313">
              <a:buFontTx/>
              <a:buChar char="-"/>
            </a:pPr>
            <a:r>
              <a:rPr lang="en-US" sz="1200" dirty="0"/>
              <a:t>Underestimate harm</a:t>
            </a:r>
          </a:p>
        </p:txBody>
      </p:sp>
      <p:sp>
        <p:nvSpPr>
          <p:cNvPr id="51" name="TextBox 50">
            <a:extLst>
              <a:ext uri="{FF2B5EF4-FFF2-40B4-BE49-F238E27FC236}">
                <a16:creationId xmlns:a16="http://schemas.microsoft.com/office/drawing/2014/main" id="{0D86D139-7AA6-4D1A-A5BC-2C0B3E0C5A21}"/>
              </a:ext>
            </a:extLst>
          </p:cNvPr>
          <p:cNvSpPr txBox="1"/>
          <p:nvPr/>
        </p:nvSpPr>
        <p:spPr>
          <a:xfrm>
            <a:off x="1814843" y="3417090"/>
            <a:ext cx="1685013" cy="300082"/>
          </a:xfrm>
          <a:prstGeom prst="rect">
            <a:avLst/>
          </a:prstGeom>
          <a:noFill/>
          <a:ln w="28575">
            <a:solidFill>
              <a:schemeClr val="tx1"/>
            </a:solidFill>
          </a:ln>
        </p:spPr>
        <p:txBody>
          <a:bodyPr wrap="none" rtlCol="0">
            <a:spAutoFit/>
          </a:bodyPr>
          <a:lstStyle/>
          <a:p>
            <a:pPr algn="ctr"/>
            <a:r>
              <a:rPr lang="en-US" sz="1350" dirty="0"/>
              <a:t>New Drugs &amp; Devices</a:t>
            </a:r>
          </a:p>
        </p:txBody>
      </p:sp>
    </p:spTree>
    <p:extLst>
      <p:ext uri="{BB962C8B-B14F-4D97-AF65-F5344CB8AC3E}">
        <p14:creationId xmlns:p14="http://schemas.microsoft.com/office/powerpoint/2010/main" val="16128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mage result for physician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3355"/>
          <a:stretch/>
        </p:blipFill>
        <p:spPr bwMode="auto">
          <a:xfrm>
            <a:off x="2274693" y="2309737"/>
            <a:ext cx="693555" cy="60092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6"/>
          <p:cNvSpPr txBox="1">
            <a:spLocks/>
          </p:cNvSpPr>
          <p:nvPr/>
        </p:nvSpPr>
        <p:spPr>
          <a:xfrm>
            <a:off x="4485747" y="1383725"/>
            <a:ext cx="4212981" cy="303001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Some feature of the trial is embedded within usual care</a:t>
            </a:r>
          </a:p>
          <a:p>
            <a:pPr lvl="1"/>
            <a:r>
              <a:rPr lang="en-US" sz="1200" dirty="0"/>
              <a:t>Enrollment, Randomization, Data collection</a:t>
            </a:r>
          </a:p>
          <a:p>
            <a:r>
              <a:rPr lang="en-US" sz="1600" dirty="0"/>
              <a:t>Real world setting</a:t>
            </a:r>
          </a:p>
          <a:p>
            <a:pPr lvl="1"/>
            <a:r>
              <a:rPr lang="en-US" sz="1200" dirty="0"/>
              <a:t>Physicians, Nurses, Patients</a:t>
            </a:r>
          </a:p>
          <a:p>
            <a:r>
              <a:rPr lang="en-US" sz="1600" dirty="0"/>
              <a:t>Big subgroups, personalized results</a:t>
            </a:r>
          </a:p>
          <a:p>
            <a:r>
              <a:rPr lang="en-US" sz="1600" dirty="0"/>
              <a:t>Mechanisms in place to translate to practice</a:t>
            </a:r>
          </a:p>
          <a:p>
            <a:r>
              <a:rPr lang="en-US" sz="1600" b="1" dirty="0"/>
              <a:t>Ideal for comparative effectiveness research</a:t>
            </a:r>
          </a:p>
        </p:txBody>
      </p:sp>
      <p:pic>
        <p:nvPicPr>
          <p:cNvPr id="5" name="Picture 2" descr="Image result for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17" y="1062650"/>
            <a:ext cx="19466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clipartpanda.com/person-clipart-blue-person-clipart-1.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4660" y="2976127"/>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s.clipartpanda.com/person-clipart-blue-person-clipart-1.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0492" y="2567938"/>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s.clipartpanda.com/person-clipart-blue-person-clipart-1.jp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15547" y="3427162"/>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s.clipartpanda.com/person-clipart-blue-person-clipart-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8534" y="2442832"/>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s.clipartpanda.com/person-clipart-blue-person-clipart-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1611" y="2748176"/>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s.clipartpanda.com/person-clipart-blue-person-clipart-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9926" y="2707135"/>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s.clipartpanda.com/person-clipart-blue-person-clipart-1.jp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6247" y="309772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s.clipartpanda.com/person-clipart-blue-person-clipart-1.jp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259551" y="2549878"/>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s.clipartpanda.com/person-clipart-blue-person-clipart-1.jp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65756" y="3325680"/>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magnifying glas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4448" y="1291250"/>
            <a:ext cx="683542" cy="6835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ages.clipartpanda.com/person-clipart-blue-person-clipart-1.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3308" y="302383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ages.clipartpanda.com/person-clipart-blue-person-clipart-1.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17730" y="3480373"/>
            <a:ext cx="202964" cy="45590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212091" y="2662852"/>
            <a:ext cx="982216" cy="452829"/>
            <a:chOff x="2442954" y="3103656"/>
            <a:chExt cx="1309621" cy="603771"/>
          </a:xfrm>
        </p:grpSpPr>
        <p:cxnSp>
          <p:nvCxnSpPr>
            <p:cNvPr id="19" name="Elbow Connector 18"/>
            <p:cNvCxnSpPr/>
            <p:nvPr/>
          </p:nvCxnSpPr>
          <p:spPr>
            <a:xfrm flipV="1">
              <a:off x="2442954" y="3103656"/>
              <a:ext cx="1309621" cy="516008"/>
            </a:xfrm>
            <a:prstGeom prst="bentConnector3">
              <a:avLst>
                <a:gd name="adj1" fmla="val 71737"/>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34420" y="3368873"/>
              <a:ext cx="355227" cy="338554"/>
            </a:xfrm>
            <a:prstGeom prst="rect">
              <a:avLst/>
            </a:prstGeom>
            <a:noFill/>
          </p:spPr>
          <p:txBody>
            <a:bodyPr wrap="none" rtlCol="0">
              <a:spAutoFit/>
            </a:bodyPr>
            <a:lstStyle/>
            <a:p>
              <a:r>
                <a:rPr lang="en-US" sz="1050" b="1" dirty="0">
                  <a:solidFill>
                    <a:srgbClr val="FF0000"/>
                  </a:solidFill>
                </a:rPr>
                <a:t>A</a:t>
              </a:r>
            </a:p>
          </p:txBody>
        </p:sp>
      </p:grpSp>
      <p:grpSp>
        <p:nvGrpSpPr>
          <p:cNvPr id="21" name="Group 20"/>
          <p:cNvGrpSpPr/>
          <p:nvPr/>
        </p:nvGrpSpPr>
        <p:grpSpPr>
          <a:xfrm>
            <a:off x="2211012" y="3532610"/>
            <a:ext cx="982216" cy="387541"/>
            <a:chOff x="2441515" y="3673673"/>
            <a:chExt cx="1309621" cy="516721"/>
          </a:xfrm>
        </p:grpSpPr>
        <p:cxnSp>
          <p:nvCxnSpPr>
            <p:cNvPr id="22" name="Elbow Connector 21"/>
            <p:cNvCxnSpPr/>
            <p:nvPr/>
          </p:nvCxnSpPr>
          <p:spPr>
            <a:xfrm>
              <a:off x="2441515" y="3674386"/>
              <a:ext cx="1309621" cy="516008"/>
            </a:xfrm>
            <a:prstGeom prst="bentConnector3">
              <a:avLst>
                <a:gd name="adj1" fmla="val 71737"/>
              </a:avLst>
            </a:prstGeom>
            <a:ln w="28575">
              <a:solidFill>
                <a:schemeClr val="accent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49103" y="3673673"/>
              <a:ext cx="346677" cy="338554"/>
            </a:xfrm>
            <a:prstGeom prst="rect">
              <a:avLst/>
            </a:prstGeom>
            <a:noFill/>
          </p:spPr>
          <p:txBody>
            <a:bodyPr wrap="none" rtlCol="0">
              <a:spAutoFit/>
            </a:bodyPr>
            <a:lstStyle/>
            <a:p>
              <a:r>
                <a:rPr lang="en-US" sz="1050" b="1" dirty="0">
                  <a:solidFill>
                    <a:schemeClr val="tx2">
                      <a:lumMod val="60000"/>
                      <a:lumOff val="40000"/>
                    </a:schemeClr>
                  </a:solidFill>
                </a:rPr>
                <a:t>B</a:t>
              </a:r>
            </a:p>
          </p:txBody>
        </p:sp>
      </p:grpSp>
      <p:pic>
        <p:nvPicPr>
          <p:cNvPr id="24" name="Picture 12" descr="Image result for computer clip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3381" y="3127174"/>
            <a:ext cx="317726" cy="3309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mages.clipartpanda.com/person-clipart-blue-person-clipart-1.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2521" y="213191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ages.clipartpanda.com/person-clipart-blue-person-clipart-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5959" y="213191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mage result for physician clip ar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92744" y="2267569"/>
            <a:ext cx="320453" cy="6430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Image result for coin flip 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2507528" y="3195033"/>
            <a:ext cx="369002" cy="1641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Image result for physician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74348" y="2341727"/>
            <a:ext cx="345803" cy="65443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images.clipartpanda.com/person-clipart-blue-person-clipart-1.jp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395557" y="262131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images.clipartpanda.com/person-clipart-blue-person-clipart-1.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9008" y="2133215"/>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mages.clipartpanda.com/person-clipart-blue-person-clipart-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9470" y="213191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images.clipartpanda.com/person-clipart-blue-person-clipart-1.jp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5400000">
            <a:off x="3395556" y="3729958"/>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images.clipartpanda.com/person-clipart-blue-person-clipart-1.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35992" y="3289477"/>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images.clipartpanda.com/person-clipart-blue-person-clipart-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89430" y="3289477"/>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images.clipartpanda.com/person-clipart-blue-person-clipart-1.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2479" y="3290773"/>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images.clipartpanda.com/person-clipart-blue-person-clipart-1.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2941" y="3289477"/>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images.clipartpanda.com/person-clipart-blue-person-clipart-1.jp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655462" y="2621319"/>
            <a:ext cx="202964" cy="4559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images.clipartpanda.com/person-clipart-blue-person-clipart-1.jp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5400000">
            <a:off x="3702478" y="3907982"/>
            <a:ext cx="202964" cy="455901"/>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2445583" y="3120050"/>
            <a:ext cx="1696295" cy="1033338"/>
            <a:chOff x="2754277" y="3562350"/>
            <a:chExt cx="2261727" cy="1377784"/>
          </a:xfrm>
        </p:grpSpPr>
        <p:sp>
          <p:nvSpPr>
            <p:cNvPr id="41" name="Arc 40"/>
            <p:cNvSpPr/>
            <p:nvPr/>
          </p:nvSpPr>
          <p:spPr>
            <a:xfrm>
              <a:off x="2756498" y="3562350"/>
              <a:ext cx="2259506" cy="1377784"/>
            </a:xfrm>
            <a:prstGeom prst="arc">
              <a:avLst>
                <a:gd name="adj1" fmla="val 18335550"/>
                <a:gd name="adj2" fmla="val 1046021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42" name="Straight Arrow Connector 41"/>
            <p:cNvCxnSpPr/>
            <p:nvPr/>
          </p:nvCxnSpPr>
          <p:spPr>
            <a:xfrm flipH="1" flipV="1">
              <a:off x="2754277" y="4251242"/>
              <a:ext cx="43183" cy="15207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43" name="Title 42">
            <a:extLst>
              <a:ext uri="{FF2B5EF4-FFF2-40B4-BE49-F238E27FC236}">
                <a16:creationId xmlns:a16="http://schemas.microsoft.com/office/drawing/2014/main" id="{FE2EF3F8-285E-AD3E-9782-A49FCCDEE7BB}"/>
              </a:ext>
            </a:extLst>
          </p:cNvPr>
          <p:cNvSpPr>
            <a:spLocks noGrp="1"/>
          </p:cNvSpPr>
          <p:nvPr>
            <p:ph type="title"/>
          </p:nvPr>
        </p:nvSpPr>
        <p:spPr/>
        <p:txBody>
          <a:bodyPr/>
          <a:lstStyle/>
          <a:p>
            <a:r>
              <a:rPr lang="en-US" dirty="0"/>
              <a:t>Pragmatic Trials</a:t>
            </a:r>
          </a:p>
        </p:txBody>
      </p:sp>
      <p:sp>
        <p:nvSpPr>
          <p:cNvPr id="44" name="Text Placeholder 43">
            <a:extLst>
              <a:ext uri="{FF2B5EF4-FFF2-40B4-BE49-F238E27FC236}">
                <a16:creationId xmlns:a16="http://schemas.microsoft.com/office/drawing/2014/main" id="{CDD5B648-6099-46BD-DFF7-E10182811A5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979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47371546"/>
              </p:ext>
            </p:extLst>
          </p:nvPr>
        </p:nvGraphicFramePr>
        <p:xfrm>
          <a:off x="628993" y="993895"/>
          <a:ext cx="7913342" cy="3155709"/>
        </p:xfrm>
        <a:graphic>
          <a:graphicData uri="http://schemas.openxmlformats.org/drawingml/2006/table">
            <a:tbl>
              <a:tblPr firstRow="1" bandRow="1">
                <a:tableStyleId>{5C22544A-7EE6-4342-B048-85BDC9FD1C3A}</a:tableStyleId>
              </a:tblPr>
              <a:tblGrid>
                <a:gridCol w="1328845">
                  <a:extLst>
                    <a:ext uri="{9D8B030D-6E8A-4147-A177-3AD203B41FA5}">
                      <a16:colId xmlns:a16="http://schemas.microsoft.com/office/drawing/2014/main" val="20000"/>
                    </a:ext>
                  </a:extLst>
                </a:gridCol>
                <a:gridCol w="3462720">
                  <a:extLst>
                    <a:ext uri="{9D8B030D-6E8A-4147-A177-3AD203B41FA5}">
                      <a16:colId xmlns:a16="http://schemas.microsoft.com/office/drawing/2014/main" val="20001"/>
                    </a:ext>
                  </a:extLst>
                </a:gridCol>
                <a:gridCol w="3121777">
                  <a:extLst>
                    <a:ext uri="{9D8B030D-6E8A-4147-A177-3AD203B41FA5}">
                      <a16:colId xmlns:a16="http://schemas.microsoft.com/office/drawing/2014/main" val="20002"/>
                    </a:ext>
                  </a:extLst>
                </a:gridCol>
              </a:tblGrid>
              <a:tr h="496480">
                <a:tc>
                  <a:txBody>
                    <a:bodyPr/>
                    <a:lstStyle/>
                    <a:p>
                      <a:endParaRPr lang="en-US" sz="1600" dirty="0"/>
                    </a:p>
                  </a:txBody>
                  <a:tcPr marL="68580" marR="68580" marT="34290" marB="34290" anchor="ctr"/>
                </a:tc>
                <a:tc>
                  <a:txBody>
                    <a:bodyPr/>
                    <a:lstStyle/>
                    <a:p>
                      <a:pPr algn="ctr"/>
                      <a:r>
                        <a:rPr lang="en-US" sz="1600" dirty="0"/>
                        <a:t>Explanatory</a:t>
                      </a:r>
                      <a:r>
                        <a:rPr lang="en-US" sz="1600" baseline="0" dirty="0"/>
                        <a:t> Trial</a:t>
                      </a:r>
                      <a:endParaRPr lang="en-US" sz="1600" dirty="0"/>
                    </a:p>
                  </a:txBody>
                  <a:tcPr marL="68580" marR="68580" marT="34290" marB="34290" anchor="ctr"/>
                </a:tc>
                <a:tc>
                  <a:txBody>
                    <a:bodyPr/>
                    <a:lstStyle/>
                    <a:p>
                      <a:pPr algn="ctr"/>
                      <a:r>
                        <a:rPr lang="en-US" sz="1600" dirty="0"/>
                        <a:t>Pragmatic Trial</a:t>
                      </a:r>
                    </a:p>
                  </a:txBody>
                  <a:tcPr marL="68580" marR="68580" marT="34290" marB="34290" anchor="ctr"/>
                </a:tc>
                <a:extLst>
                  <a:ext uri="{0D108BD9-81ED-4DB2-BD59-A6C34878D82A}">
                    <a16:rowId xmlns:a16="http://schemas.microsoft.com/office/drawing/2014/main" val="10000"/>
                  </a:ext>
                </a:extLst>
              </a:tr>
              <a:tr h="673309">
                <a:tc>
                  <a:txBody>
                    <a:bodyPr/>
                    <a:lstStyle/>
                    <a:p>
                      <a:r>
                        <a:rPr lang="en-US" sz="1600" dirty="0"/>
                        <a:t>Question</a:t>
                      </a:r>
                    </a:p>
                  </a:txBody>
                  <a:tcPr marL="68580" marR="68580" marT="34290" marB="34290" anchor="ctr"/>
                </a:tc>
                <a:tc>
                  <a:txBody>
                    <a:bodyPr/>
                    <a:lstStyle/>
                    <a:p>
                      <a:pPr algn="ctr"/>
                      <a:r>
                        <a:rPr lang="en-US" sz="1600" dirty="0"/>
                        <a:t>“Can the</a:t>
                      </a:r>
                      <a:r>
                        <a:rPr lang="en-US" sz="1600" baseline="0" dirty="0"/>
                        <a:t> intervention work under ideal conditions?”</a:t>
                      </a:r>
                      <a:endParaRPr lang="en-US" sz="1600" dirty="0"/>
                    </a:p>
                  </a:txBody>
                  <a:tcPr marL="68580" marR="68580" marT="34290" marB="34290" anchor="ctr"/>
                </a:tc>
                <a:tc>
                  <a:txBody>
                    <a:bodyPr/>
                    <a:lstStyle/>
                    <a:p>
                      <a:pPr algn="ctr"/>
                      <a:r>
                        <a:rPr lang="en-US" sz="1600" dirty="0"/>
                        <a:t>“Does the intervention work in practice?”</a:t>
                      </a:r>
                    </a:p>
                  </a:txBody>
                  <a:tcPr marL="68580" marR="68580" marT="34290" marB="34290" anchor="ctr"/>
                </a:tc>
                <a:extLst>
                  <a:ext uri="{0D108BD9-81ED-4DB2-BD59-A6C34878D82A}">
                    <a16:rowId xmlns:a16="http://schemas.microsoft.com/office/drawing/2014/main" val="10001"/>
                  </a:ext>
                </a:extLst>
              </a:tr>
              <a:tr h="496480">
                <a:tc>
                  <a:txBody>
                    <a:bodyPr/>
                    <a:lstStyle/>
                    <a:p>
                      <a:r>
                        <a:rPr lang="en-US" sz="1600" dirty="0"/>
                        <a:t>Setting</a:t>
                      </a:r>
                    </a:p>
                  </a:txBody>
                  <a:tcPr marL="68580" marR="68580" marT="34290" marB="34290" anchor="ctr"/>
                </a:tc>
                <a:tc>
                  <a:txBody>
                    <a:bodyPr/>
                    <a:lstStyle/>
                    <a:p>
                      <a:pPr algn="ctr"/>
                      <a:r>
                        <a:rPr lang="en-US" sz="1600" dirty="0"/>
                        <a:t>Resource-intensive</a:t>
                      </a:r>
                      <a:r>
                        <a:rPr lang="en-US" sz="1600" baseline="0" dirty="0"/>
                        <a:t> ideal setting</a:t>
                      </a:r>
                      <a:endParaRPr lang="en-US" sz="1600" dirty="0"/>
                    </a:p>
                  </a:txBody>
                  <a:tcPr marL="68580" marR="68580" marT="34290" marB="34290" anchor="ctr"/>
                </a:tc>
                <a:tc>
                  <a:txBody>
                    <a:bodyPr/>
                    <a:lstStyle/>
                    <a:p>
                      <a:pPr algn="ctr"/>
                      <a:r>
                        <a:rPr lang="en-US" sz="1600" dirty="0"/>
                        <a:t>Real-world clinical</a:t>
                      </a:r>
                      <a:r>
                        <a:rPr lang="en-US" sz="1600" baseline="0" dirty="0"/>
                        <a:t> setting</a:t>
                      </a:r>
                      <a:endParaRPr lang="en-US" sz="1600" dirty="0"/>
                    </a:p>
                  </a:txBody>
                  <a:tcPr marL="68580" marR="68580" marT="34290" marB="34290" anchor="ctr"/>
                </a:tc>
                <a:extLst>
                  <a:ext uri="{0D108BD9-81ED-4DB2-BD59-A6C34878D82A}">
                    <a16:rowId xmlns:a16="http://schemas.microsoft.com/office/drawing/2014/main" val="10002"/>
                  </a:ext>
                </a:extLst>
              </a:tr>
              <a:tr h="496480">
                <a:tc>
                  <a:txBody>
                    <a:bodyPr/>
                    <a:lstStyle/>
                    <a:p>
                      <a:r>
                        <a:rPr lang="en-US" sz="1600" dirty="0"/>
                        <a:t>Population</a:t>
                      </a:r>
                    </a:p>
                  </a:txBody>
                  <a:tcPr marL="68580" marR="68580" marT="34290" marB="34290" anchor="ctr"/>
                </a:tc>
                <a:tc>
                  <a:txBody>
                    <a:bodyPr/>
                    <a:lstStyle/>
                    <a:p>
                      <a:pPr algn="ctr"/>
                      <a:r>
                        <a:rPr lang="en-US" sz="1600" dirty="0"/>
                        <a:t>Highly selected, homogenous</a:t>
                      </a:r>
                    </a:p>
                  </a:txBody>
                  <a:tcPr marL="68580" marR="68580" marT="34290" marB="34290" anchor="ctr"/>
                </a:tc>
                <a:tc>
                  <a:txBody>
                    <a:bodyPr/>
                    <a:lstStyle/>
                    <a:p>
                      <a:pPr algn="ctr"/>
                      <a:r>
                        <a:rPr lang="en-US" sz="1600" dirty="0"/>
                        <a:t>Heterogeneous</a:t>
                      </a:r>
                      <a:r>
                        <a:rPr lang="en-US" sz="1600" baseline="0" dirty="0"/>
                        <a:t>, limited exclusions</a:t>
                      </a:r>
                      <a:endParaRPr lang="en-US" sz="1600" dirty="0"/>
                    </a:p>
                  </a:txBody>
                  <a:tcPr marL="68580" marR="68580" marT="34290" marB="34290" anchor="ctr"/>
                </a:tc>
                <a:extLst>
                  <a:ext uri="{0D108BD9-81ED-4DB2-BD59-A6C34878D82A}">
                    <a16:rowId xmlns:a16="http://schemas.microsoft.com/office/drawing/2014/main" val="10003"/>
                  </a:ext>
                </a:extLst>
              </a:tr>
              <a:tr h="496480">
                <a:tc>
                  <a:txBody>
                    <a:bodyPr/>
                    <a:lstStyle/>
                    <a:p>
                      <a:r>
                        <a:rPr lang="en-US" sz="1600" dirty="0"/>
                        <a:t>Providers</a:t>
                      </a:r>
                    </a:p>
                  </a:txBody>
                  <a:tcPr marL="68580" marR="68580" marT="34290" marB="34290" anchor="ctr"/>
                </a:tc>
                <a:tc>
                  <a:txBody>
                    <a:bodyPr/>
                    <a:lstStyle/>
                    <a:p>
                      <a:pPr algn="ctr"/>
                      <a:r>
                        <a:rPr lang="en-US" sz="1600" dirty="0"/>
                        <a:t>Highly</a:t>
                      </a:r>
                      <a:r>
                        <a:rPr lang="en-US" sz="1600" baseline="0" dirty="0"/>
                        <a:t> trained</a:t>
                      </a:r>
                      <a:endParaRPr lang="en-US" sz="1600" dirty="0"/>
                    </a:p>
                  </a:txBody>
                  <a:tcPr marL="68580" marR="68580" marT="34290" marB="34290" anchor="ctr"/>
                </a:tc>
                <a:tc>
                  <a:txBody>
                    <a:bodyPr/>
                    <a:lstStyle/>
                    <a:p>
                      <a:pPr algn="ctr"/>
                      <a:r>
                        <a:rPr lang="en-US" sz="1600" dirty="0"/>
                        <a:t>Representative</a:t>
                      </a:r>
                      <a:r>
                        <a:rPr lang="en-US" sz="1600" baseline="0" dirty="0"/>
                        <a:t> of usual practice</a:t>
                      </a:r>
                      <a:endParaRPr lang="en-US" sz="1600" dirty="0"/>
                    </a:p>
                  </a:txBody>
                  <a:tcPr marL="68580" marR="68580" marT="34290" marB="34290" anchor="ctr"/>
                </a:tc>
                <a:extLst>
                  <a:ext uri="{0D108BD9-81ED-4DB2-BD59-A6C34878D82A}">
                    <a16:rowId xmlns:a16="http://schemas.microsoft.com/office/drawing/2014/main" val="10004"/>
                  </a:ext>
                </a:extLst>
              </a:tr>
              <a:tr h="496480">
                <a:tc>
                  <a:txBody>
                    <a:bodyPr/>
                    <a:lstStyle/>
                    <a:p>
                      <a:r>
                        <a:rPr lang="en-US" sz="1600" dirty="0"/>
                        <a:t>Intervention</a:t>
                      </a:r>
                    </a:p>
                  </a:txBody>
                  <a:tcPr marL="68580" marR="68580" marT="34290" marB="34290" anchor="ctr"/>
                </a:tc>
                <a:tc>
                  <a:txBody>
                    <a:bodyPr/>
                    <a:lstStyle/>
                    <a:p>
                      <a:pPr algn="ctr"/>
                      <a:r>
                        <a:rPr lang="en-US" sz="1600" dirty="0"/>
                        <a:t>Strictly</a:t>
                      </a:r>
                      <a:r>
                        <a:rPr lang="en-US" sz="1600" baseline="0" dirty="0"/>
                        <a:t> standardized &amp; enforced</a:t>
                      </a:r>
                      <a:endParaRPr lang="en-US" sz="1600" dirty="0"/>
                    </a:p>
                  </a:txBody>
                  <a:tcPr marL="68580" marR="68580" marT="34290" marB="34290" anchor="ctr"/>
                </a:tc>
                <a:tc>
                  <a:txBody>
                    <a:bodyPr/>
                    <a:lstStyle/>
                    <a:p>
                      <a:pPr algn="ctr"/>
                      <a:r>
                        <a:rPr lang="en-US" sz="1600" dirty="0"/>
                        <a:t>Flexibly</a:t>
                      </a:r>
                      <a:r>
                        <a:rPr lang="en-US" sz="1600" baseline="0" dirty="0"/>
                        <a:t> applied</a:t>
                      </a:r>
                      <a:endParaRPr lang="en-US" sz="16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2" name="Title 42">
            <a:extLst>
              <a:ext uri="{FF2B5EF4-FFF2-40B4-BE49-F238E27FC236}">
                <a16:creationId xmlns:a16="http://schemas.microsoft.com/office/drawing/2014/main" id="{78D61BF5-72FC-8DE6-76CC-6BA59482E787}"/>
              </a:ext>
            </a:extLst>
          </p:cNvPr>
          <p:cNvSpPr txBox="1">
            <a:spLocks/>
          </p:cNvSpPr>
          <p:nvPr/>
        </p:nvSpPr>
        <p:spPr>
          <a:xfrm>
            <a:off x="176974" y="112280"/>
            <a:ext cx="8817380" cy="702108"/>
          </a:xfrm>
          <a:prstGeom prst="rect">
            <a:avLst/>
          </a:prstGeom>
        </p:spPr>
        <p:txBody>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a:t>Pragmatic Trials</a:t>
            </a:r>
            <a:endParaRPr lang="en-US" dirty="0"/>
          </a:p>
        </p:txBody>
      </p:sp>
    </p:spTree>
    <p:extLst>
      <p:ext uri="{BB962C8B-B14F-4D97-AF65-F5344CB8AC3E}">
        <p14:creationId xmlns:p14="http://schemas.microsoft.com/office/powerpoint/2010/main" val="3757258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920E-7922-252A-66E5-9E6EF1586901}"/>
              </a:ext>
            </a:extLst>
          </p:cNvPr>
          <p:cNvSpPr>
            <a:spLocks noGrp="1"/>
          </p:cNvSpPr>
          <p:nvPr>
            <p:ph type="title"/>
          </p:nvPr>
        </p:nvSpPr>
        <p:spPr/>
        <p:txBody>
          <a:bodyPr/>
          <a:lstStyle/>
          <a:p>
            <a:r>
              <a:rPr lang="en-US" dirty="0"/>
              <a:t>Pragmatic Patient-Level Randomized Trial</a:t>
            </a:r>
          </a:p>
        </p:txBody>
      </p:sp>
      <p:sp>
        <p:nvSpPr>
          <p:cNvPr id="3" name="Text Placeholder 2">
            <a:extLst>
              <a:ext uri="{FF2B5EF4-FFF2-40B4-BE49-F238E27FC236}">
                <a16:creationId xmlns:a16="http://schemas.microsoft.com/office/drawing/2014/main" id="{3EA003D9-BB32-702F-E001-4069335CB051}"/>
              </a:ext>
            </a:extLst>
          </p:cNvPr>
          <p:cNvSpPr>
            <a:spLocks noGrp="1"/>
          </p:cNvSpPr>
          <p:nvPr>
            <p:ph type="body" sz="quarter" idx="10"/>
          </p:nvPr>
        </p:nvSpPr>
        <p:spPr/>
        <p:txBody>
          <a:bodyPr/>
          <a:lstStyle/>
          <a:p>
            <a:endParaRPr lang="en-US"/>
          </a:p>
        </p:txBody>
      </p:sp>
      <p:sp>
        <p:nvSpPr>
          <p:cNvPr id="4" name="Text Placeholder 6">
            <a:extLst>
              <a:ext uri="{FF2B5EF4-FFF2-40B4-BE49-F238E27FC236}">
                <a16:creationId xmlns:a16="http://schemas.microsoft.com/office/drawing/2014/main" id="{26184CC5-652F-FD83-914D-362E42613D37}"/>
              </a:ext>
            </a:extLst>
          </p:cNvPr>
          <p:cNvSpPr txBox="1">
            <a:spLocks/>
          </p:cNvSpPr>
          <p:nvPr/>
        </p:nvSpPr>
        <p:spPr>
          <a:xfrm>
            <a:off x="609600" y="1314450"/>
            <a:ext cx="3886200" cy="480060"/>
          </a:xfrm>
          <a:prstGeom prst="rect">
            <a:avLst/>
          </a:prstGeom>
          <a:solidFill>
            <a:schemeClr val="bg1"/>
          </a:solidFill>
        </p:spPr>
        <p:txBody>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sz="1875">
                <a:solidFill>
                  <a:schemeClr val="tx1"/>
                </a:solidFill>
              </a:rPr>
              <a:t>Advantages</a:t>
            </a:r>
            <a:endParaRPr lang="en-US" sz="1875" dirty="0">
              <a:solidFill>
                <a:schemeClr val="tx1"/>
              </a:solidFill>
            </a:endParaRPr>
          </a:p>
        </p:txBody>
      </p:sp>
      <p:sp>
        <p:nvSpPr>
          <p:cNvPr id="5" name="Content Placeholder 7">
            <a:extLst>
              <a:ext uri="{FF2B5EF4-FFF2-40B4-BE49-F238E27FC236}">
                <a16:creationId xmlns:a16="http://schemas.microsoft.com/office/drawing/2014/main" id="{9D1F4F71-DD3E-DF53-1DCC-54920EEC5A3F}"/>
              </a:ext>
            </a:extLst>
          </p:cNvPr>
          <p:cNvSpPr txBox="1">
            <a:spLocks/>
          </p:cNvSpPr>
          <p:nvPr/>
        </p:nvSpPr>
        <p:spPr>
          <a:xfrm>
            <a:off x="1485900" y="1866304"/>
            <a:ext cx="3543300" cy="2222600"/>
          </a:xfrm>
          <a:prstGeom prst="rect">
            <a:avLst/>
          </a:prstGeom>
        </p:spPr>
        <p:txBody>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1350"/>
              </a:spcBef>
            </a:pPr>
            <a:r>
              <a:rPr lang="en-US" dirty="0">
                <a:solidFill>
                  <a:schemeClr val="tx1"/>
                </a:solidFill>
              </a:rPr>
              <a:t>Allocation concealed </a:t>
            </a:r>
          </a:p>
          <a:p>
            <a:pPr lvl="1">
              <a:spcBef>
                <a:spcPts val="1350"/>
              </a:spcBef>
            </a:pPr>
            <a:r>
              <a:rPr lang="en-US" dirty="0">
                <a:solidFill>
                  <a:schemeClr val="tx1"/>
                </a:solidFill>
              </a:rPr>
              <a:t>Balances unknown covariates</a:t>
            </a:r>
          </a:p>
          <a:p>
            <a:pPr>
              <a:spcBef>
                <a:spcPts val="1350"/>
              </a:spcBef>
            </a:pPr>
            <a:r>
              <a:rPr lang="en-US" dirty="0">
                <a:solidFill>
                  <a:schemeClr val="tx1"/>
                </a:solidFill>
              </a:rPr>
              <a:t>Parallel management </a:t>
            </a:r>
          </a:p>
          <a:p>
            <a:pPr marL="0" indent="0">
              <a:buFont typeface="Arial"/>
              <a:buNone/>
            </a:pPr>
            <a:endParaRPr lang="en-US" dirty="0">
              <a:solidFill>
                <a:schemeClr val="tx1"/>
              </a:solidFill>
            </a:endParaRPr>
          </a:p>
        </p:txBody>
      </p:sp>
      <p:pic>
        <p:nvPicPr>
          <p:cNvPr id="6" name="Picture 2" descr="http://images.clipartpanda.com/person-clipart-blue-person-clipart-1.jpg">
            <a:extLst>
              <a:ext uri="{FF2B5EF4-FFF2-40B4-BE49-F238E27FC236}">
                <a16:creationId xmlns:a16="http://schemas.microsoft.com/office/drawing/2014/main" id="{346D52BC-E79B-39CD-A8B9-4629619104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202" y="2400300"/>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images.clipartpanda.com/person-clipart-blue-person-clipart-1.jpg">
            <a:extLst>
              <a:ext uri="{FF2B5EF4-FFF2-40B4-BE49-F238E27FC236}">
                <a16:creationId xmlns:a16="http://schemas.microsoft.com/office/drawing/2014/main" id="{B1EE8AF1-1D65-1271-E082-0C8F39F5CA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6166" y="2554695"/>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images.clipartpanda.com/person-clipart-blue-person-clipart-1.jpg">
            <a:extLst>
              <a:ext uri="{FF2B5EF4-FFF2-40B4-BE49-F238E27FC236}">
                <a16:creationId xmlns:a16="http://schemas.microsoft.com/office/drawing/2014/main" id="{EF9143CC-4A56-2544-101C-03FFAB9F59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0469" y="281218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images.clipartpanda.com/person-clipart-blue-person-clipart-1.jpg">
            <a:extLst>
              <a:ext uri="{FF2B5EF4-FFF2-40B4-BE49-F238E27FC236}">
                <a16:creationId xmlns:a16="http://schemas.microsoft.com/office/drawing/2014/main" id="{39CF21A4-7FA9-86EB-407E-664A0E4E8B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648" y="3141620"/>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images.clipartpanda.com/person-clipart-blue-person-clipart-1.jpg">
            <a:extLst>
              <a:ext uri="{FF2B5EF4-FFF2-40B4-BE49-F238E27FC236}">
                <a16:creationId xmlns:a16="http://schemas.microsoft.com/office/drawing/2014/main" id="{9610FE87-19BA-06C7-8EB0-54B7136428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8436" y="3429000"/>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images.clipartpanda.com/person-clipart-blue-person-clipart-1.jpg">
            <a:extLst>
              <a:ext uri="{FF2B5EF4-FFF2-40B4-BE49-F238E27FC236}">
                <a16:creationId xmlns:a16="http://schemas.microsoft.com/office/drawing/2014/main" id="{2FF2B2D0-E2C9-B108-B1A5-FAA3A97EB5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691" y="3673403"/>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images.clipartpanda.com/person-clipart-blue-person-clipart-1.jpg">
            <a:extLst>
              <a:ext uri="{FF2B5EF4-FFF2-40B4-BE49-F238E27FC236}">
                <a16:creationId xmlns:a16="http://schemas.microsoft.com/office/drawing/2014/main" id="{7A2E232E-274B-5CDE-7DD0-29FE2411B1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289" y="1714500"/>
            <a:ext cx="202964" cy="4559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CF4C00B4-8CEB-CB5C-6220-9B591A54F3CF}"/>
              </a:ext>
            </a:extLst>
          </p:cNvPr>
          <p:cNvCxnSpPr/>
          <p:nvPr/>
        </p:nvCxnSpPr>
        <p:spPr>
          <a:xfrm>
            <a:off x="5659916" y="2457450"/>
            <a:ext cx="1361021"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0D41874-8C5D-27BC-CFD4-9E69D5F5CE62}"/>
              </a:ext>
            </a:extLst>
          </p:cNvPr>
          <p:cNvCxnSpPr/>
          <p:nvPr/>
        </p:nvCxnSpPr>
        <p:spPr>
          <a:xfrm flipV="1">
            <a:off x="5982474" y="4027823"/>
            <a:ext cx="1043948" cy="1"/>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521644E-0831-53DE-5F9A-9E3F51434894}"/>
              </a:ext>
            </a:extLst>
          </p:cNvPr>
          <p:cNvCxnSpPr/>
          <p:nvPr/>
        </p:nvCxnSpPr>
        <p:spPr>
          <a:xfrm flipV="1">
            <a:off x="5787648" y="1771650"/>
            <a:ext cx="1223203" cy="2"/>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5EC6F88-1A76-C8DB-EF66-B05B7E0A1215}"/>
              </a:ext>
            </a:extLst>
          </p:cNvPr>
          <p:cNvSpPr txBox="1"/>
          <p:nvPr/>
        </p:nvSpPr>
        <p:spPr>
          <a:xfrm>
            <a:off x="6069747" y="1368251"/>
            <a:ext cx="759439" cy="369332"/>
          </a:xfrm>
          <a:prstGeom prst="rect">
            <a:avLst/>
          </a:prstGeom>
          <a:noFill/>
        </p:spPr>
        <p:txBody>
          <a:bodyPr wrap="none" rtlCol="0">
            <a:spAutoFit/>
          </a:bodyPr>
          <a:lstStyle/>
          <a:p>
            <a:r>
              <a:rPr lang="en-US" b="1" dirty="0">
                <a:solidFill>
                  <a:srgbClr val="00B050"/>
                </a:solidFill>
              </a:rPr>
              <a:t>A </a:t>
            </a:r>
            <a:r>
              <a:rPr lang="en-US" b="1" dirty="0">
                <a:solidFill>
                  <a:schemeClr val="bg1">
                    <a:lumMod val="50000"/>
                  </a:schemeClr>
                </a:solidFill>
              </a:rPr>
              <a:t>vs</a:t>
            </a:r>
            <a:r>
              <a:rPr lang="en-US" b="1" dirty="0">
                <a:solidFill>
                  <a:srgbClr val="00B050"/>
                </a:solidFill>
              </a:rPr>
              <a:t> </a:t>
            </a:r>
            <a:r>
              <a:rPr lang="en-US" b="1" dirty="0">
                <a:solidFill>
                  <a:srgbClr val="C00000"/>
                </a:solidFill>
              </a:rPr>
              <a:t>B</a:t>
            </a:r>
          </a:p>
        </p:txBody>
      </p:sp>
      <p:pic>
        <p:nvPicPr>
          <p:cNvPr id="17" name="Picture 2" descr="http://images.clipartpanda.com/person-clipart-blue-person-clipart-1.jpg">
            <a:extLst>
              <a:ext uri="{FF2B5EF4-FFF2-40B4-BE49-F238E27FC236}">
                <a16:creationId xmlns:a16="http://schemas.microsoft.com/office/drawing/2014/main" id="{8B078381-502B-DCA3-E42E-35D0A09E91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1566" y="1915390"/>
            <a:ext cx="202964" cy="4559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BE6BD48A-B87C-56E2-D260-5AAAF247C12B}"/>
              </a:ext>
            </a:extLst>
          </p:cNvPr>
          <p:cNvCxnSpPr/>
          <p:nvPr/>
        </p:nvCxnSpPr>
        <p:spPr>
          <a:xfrm>
            <a:off x="6056923" y="2163324"/>
            <a:ext cx="969500" cy="7077"/>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ABC5B81-80CE-47EA-4584-E431733AFD1F}"/>
              </a:ext>
            </a:extLst>
          </p:cNvPr>
          <p:cNvCxnSpPr/>
          <p:nvPr/>
        </p:nvCxnSpPr>
        <p:spPr>
          <a:xfrm>
            <a:off x="5908848" y="2754026"/>
            <a:ext cx="1102556" cy="0"/>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D728E4-44A4-7145-4D54-EE045A182A37}"/>
              </a:ext>
            </a:extLst>
          </p:cNvPr>
          <p:cNvCxnSpPr/>
          <p:nvPr/>
        </p:nvCxnSpPr>
        <p:spPr>
          <a:xfrm>
            <a:off x="6034529" y="3371851"/>
            <a:ext cx="991893" cy="8779"/>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A48CF5C-3996-B5D8-B521-8A8D52B49280}"/>
              </a:ext>
            </a:extLst>
          </p:cNvPr>
          <p:cNvCxnSpPr/>
          <p:nvPr/>
        </p:nvCxnSpPr>
        <p:spPr>
          <a:xfrm>
            <a:off x="5723434" y="3482111"/>
            <a:ext cx="1302989"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42B863-F288-EE1B-D5F1-D48D7A4CC0EA}"/>
              </a:ext>
            </a:extLst>
          </p:cNvPr>
          <p:cNvCxnSpPr/>
          <p:nvPr/>
        </p:nvCxnSpPr>
        <p:spPr>
          <a:xfrm>
            <a:off x="5760689" y="3086100"/>
            <a:ext cx="1250160" cy="7077"/>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0B7342B-572C-109F-0014-B54916C14753}"/>
              </a:ext>
            </a:extLst>
          </p:cNvPr>
          <p:cNvGrpSpPr/>
          <p:nvPr/>
        </p:nvGrpSpPr>
        <p:grpSpPr>
          <a:xfrm>
            <a:off x="6994227" y="1626995"/>
            <a:ext cx="549574" cy="2502309"/>
            <a:chOff x="7750236" y="1312077"/>
            <a:chExt cx="732765" cy="3336412"/>
          </a:xfrm>
        </p:grpSpPr>
        <p:pic>
          <p:nvPicPr>
            <p:cNvPr id="24" name="Picture 2" descr="http://images.clipartpanda.com/person-clipart-blue-person-clipart-1.jpg">
              <a:extLst>
                <a:ext uri="{FF2B5EF4-FFF2-40B4-BE49-F238E27FC236}">
                  <a16:creationId xmlns:a16="http://schemas.microsoft.com/office/drawing/2014/main" id="{1B20D22D-45CE-72AB-C376-772F9C44D3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0641" y="2495550"/>
              <a:ext cx="270619" cy="607868"/>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images.clipartpanda.com/person-clipart-blue-person-clipart-1.jpg">
              <a:extLst>
                <a:ext uri="{FF2B5EF4-FFF2-40B4-BE49-F238E27FC236}">
                  <a16:creationId xmlns:a16="http://schemas.microsoft.com/office/drawing/2014/main" id="{14AC6E88-9E8A-A84B-6FBC-7E177B391B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0236" y="2937572"/>
              <a:ext cx="270619" cy="607868"/>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images.clipartpanda.com/person-clipart-blue-person-clipart-1.jpg">
              <a:extLst>
                <a:ext uri="{FF2B5EF4-FFF2-40B4-BE49-F238E27FC236}">
                  <a16:creationId xmlns:a16="http://schemas.microsoft.com/office/drawing/2014/main" id="{3D8827B9-F207-7517-D748-02C9CB992C79}"/>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rot="5400000">
              <a:off x="8043757" y="3331577"/>
              <a:ext cx="270619" cy="607868"/>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 descr="http://images.clipartpanda.com/person-clipart-blue-person-clipart-1.jpg">
              <a:extLst>
                <a:ext uri="{FF2B5EF4-FFF2-40B4-BE49-F238E27FC236}">
                  <a16:creationId xmlns:a16="http://schemas.microsoft.com/office/drawing/2014/main" id="{396BEA24-EFDB-64AD-4820-8F42409EB9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990" y="3730049"/>
              <a:ext cx="270619" cy="607868"/>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http://images.clipartpanda.com/person-clipart-blue-person-clipart-1.jpg">
              <a:extLst>
                <a:ext uri="{FF2B5EF4-FFF2-40B4-BE49-F238E27FC236}">
                  <a16:creationId xmlns:a16="http://schemas.microsoft.com/office/drawing/2014/main" id="{57462C0F-3E5C-573A-9CAE-06E559B3002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5400000">
              <a:off x="8008760" y="4209246"/>
              <a:ext cx="270619" cy="607868"/>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http://images.clipartpanda.com/person-clipart-blue-person-clipart-1.jpg">
              <a:extLst>
                <a:ext uri="{FF2B5EF4-FFF2-40B4-BE49-F238E27FC236}">
                  <a16:creationId xmlns:a16="http://schemas.microsoft.com/office/drawing/2014/main" id="{09C8E048-3720-DE22-AE5B-7870D64AA544}"/>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rot="5400000">
              <a:off x="8035951" y="1732685"/>
              <a:ext cx="270619" cy="607868"/>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 descr="http://images.clipartpanda.com/person-clipart-blue-person-clipart-1.jpg">
              <a:extLst>
                <a:ext uri="{FF2B5EF4-FFF2-40B4-BE49-F238E27FC236}">
                  <a16:creationId xmlns:a16="http://schemas.microsoft.com/office/drawing/2014/main" id="{91195939-D424-C38C-8E58-27CFA8CC52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3163" y="1312077"/>
              <a:ext cx="270619" cy="607868"/>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images.clipartpanda.com/person-clipart-blue-person-clipart-1.jpg">
              <a:extLst>
                <a:ext uri="{FF2B5EF4-FFF2-40B4-BE49-F238E27FC236}">
                  <a16:creationId xmlns:a16="http://schemas.microsoft.com/office/drawing/2014/main" id="{26D2F1E9-D029-51A2-7490-0F09ADBDAC75}"/>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rot="5400000">
              <a:off x="8008759" y="2115416"/>
              <a:ext cx="270619" cy="60786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13593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25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25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25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nodeType="afterEffect">
                                  <p:stCondLst>
                                    <p:cond delay="25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25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uiExpand="1" build="p"/>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920E-7922-252A-66E5-9E6EF1586901}"/>
              </a:ext>
            </a:extLst>
          </p:cNvPr>
          <p:cNvSpPr>
            <a:spLocks noGrp="1"/>
          </p:cNvSpPr>
          <p:nvPr>
            <p:ph type="title"/>
          </p:nvPr>
        </p:nvSpPr>
        <p:spPr/>
        <p:txBody>
          <a:bodyPr/>
          <a:lstStyle/>
          <a:p>
            <a:r>
              <a:rPr lang="en-US" dirty="0"/>
              <a:t>Pragmatic Patient-Level Randomized Trial</a:t>
            </a:r>
          </a:p>
        </p:txBody>
      </p:sp>
      <p:sp>
        <p:nvSpPr>
          <p:cNvPr id="3" name="Text Placeholder 2">
            <a:extLst>
              <a:ext uri="{FF2B5EF4-FFF2-40B4-BE49-F238E27FC236}">
                <a16:creationId xmlns:a16="http://schemas.microsoft.com/office/drawing/2014/main" id="{3EA003D9-BB32-702F-E001-4069335CB051}"/>
              </a:ext>
            </a:extLst>
          </p:cNvPr>
          <p:cNvSpPr>
            <a:spLocks noGrp="1"/>
          </p:cNvSpPr>
          <p:nvPr>
            <p:ph type="body" sz="quarter" idx="10"/>
          </p:nvPr>
        </p:nvSpPr>
        <p:spPr/>
        <p:txBody>
          <a:bodyPr/>
          <a:lstStyle/>
          <a:p>
            <a:endParaRPr lang="en-US"/>
          </a:p>
        </p:txBody>
      </p:sp>
      <p:sp>
        <p:nvSpPr>
          <p:cNvPr id="32" name="Content Placeholder 7">
            <a:extLst>
              <a:ext uri="{FF2B5EF4-FFF2-40B4-BE49-F238E27FC236}">
                <a16:creationId xmlns:a16="http://schemas.microsoft.com/office/drawing/2014/main" id="{5E2A5A0C-AF73-460C-1977-D9F098E341F3}"/>
              </a:ext>
            </a:extLst>
          </p:cNvPr>
          <p:cNvSpPr txBox="1">
            <a:spLocks/>
          </p:cNvSpPr>
          <p:nvPr/>
        </p:nvSpPr>
        <p:spPr>
          <a:xfrm>
            <a:off x="1334646" y="1273846"/>
            <a:ext cx="3086100" cy="3028949"/>
          </a:xfrm>
          <a:prstGeom prst="rect">
            <a:avLst/>
          </a:prstGeom>
        </p:spPr>
        <p:txBody>
          <a:bodyPr>
            <a:noAutofit/>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a:solidFill>
                  <a:schemeClr val="tx1"/>
                </a:solidFill>
              </a:rPr>
              <a:t>Research question</a:t>
            </a:r>
          </a:p>
          <a:p>
            <a:r>
              <a:rPr lang="en-US" sz="1500">
                <a:solidFill>
                  <a:schemeClr val="tx1"/>
                </a:solidFill>
              </a:rPr>
              <a:t>Community or institution level questions</a:t>
            </a:r>
            <a:endParaRPr lang="en-US">
              <a:solidFill>
                <a:schemeClr val="tx1"/>
              </a:solidFill>
            </a:endParaRPr>
          </a:p>
          <a:p>
            <a:pPr marL="0" indent="0">
              <a:buFont typeface="Arial"/>
              <a:buNone/>
            </a:pPr>
            <a:r>
              <a:rPr lang="en-US">
                <a:solidFill>
                  <a:schemeClr val="tx1"/>
                </a:solidFill>
              </a:rPr>
              <a:t>Contamination</a:t>
            </a:r>
          </a:p>
          <a:p>
            <a:r>
              <a:rPr lang="en-US" sz="1500">
                <a:solidFill>
                  <a:schemeClr val="tx1"/>
                </a:solidFill>
              </a:rPr>
              <a:t>For interventions related to education or protocols, the ‘control’ may drift toward intervention</a:t>
            </a:r>
            <a:endParaRPr lang="en-US" sz="1500" dirty="0">
              <a:solidFill>
                <a:schemeClr val="tx1"/>
              </a:solidFill>
            </a:endParaRPr>
          </a:p>
        </p:txBody>
      </p:sp>
      <p:sp>
        <p:nvSpPr>
          <p:cNvPr id="33" name="Content Placeholder 7">
            <a:extLst>
              <a:ext uri="{FF2B5EF4-FFF2-40B4-BE49-F238E27FC236}">
                <a16:creationId xmlns:a16="http://schemas.microsoft.com/office/drawing/2014/main" id="{1D4CE43F-0A4E-596B-9E10-95CE6267E861}"/>
              </a:ext>
            </a:extLst>
          </p:cNvPr>
          <p:cNvSpPr txBox="1">
            <a:spLocks/>
          </p:cNvSpPr>
          <p:nvPr/>
        </p:nvSpPr>
        <p:spPr>
          <a:xfrm>
            <a:off x="4592196" y="1273845"/>
            <a:ext cx="3257550" cy="2628900"/>
          </a:xfrm>
          <a:prstGeom prst="rect">
            <a:avLst/>
          </a:prstGeom>
        </p:spPr>
        <p:txBody>
          <a:bodyPr vert="horz" lIns="91440" tIns="45720" rIns="91440" bIns="45720" rtlCol="0">
            <a:noAutofit/>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a:solidFill>
                  <a:schemeClr val="tx1"/>
                </a:solidFill>
              </a:rPr>
              <a:t>Logistics</a:t>
            </a:r>
          </a:p>
          <a:p>
            <a:r>
              <a:rPr lang="en-US" sz="1500">
                <a:solidFill>
                  <a:schemeClr val="tx1"/>
                </a:solidFill>
              </a:rPr>
              <a:t>Simultaneous initiation impractical</a:t>
            </a:r>
            <a:endParaRPr lang="en-US">
              <a:solidFill>
                <a:schemeClr val="tx1"/>
              </a:solidFill>
            </a:endParaRPr>
          </a:p>
          <a:p>
            <a:pPr marL="0" indent="0">
              <a:buFont typeface="Arial"/>
              <a:buNone/>
            </a:pPr>
            <a:r>
              <a:rPr lang="en-US">
                <a:solidFill>
                  <a:schemeClr val="tx1"/>
                </a:solidFill>
              </a:rPr>
              <a:t>Equipoise</a:t>
            </a:r>
          </a:p>
          <a:p>
            <a:r>
              <a:rPr lang="en-US" sz="1500">
                <a:solidFill>
                  <a:schemeClr val="tx1"/>
                </a:solidFill>
              </a:rPr>
              <a:t>For some trials there are practical or ethical barriers to a traditional control group</a:t>
            </a:r>
            <a:endParaRPr lang="en-US" sz="1500" dirty="0">
              <a:solidFill>
                <a:schemeClr val="tx1"/>
              </a:solidFill>
            </a:endParaRPr>
          </a:p>
        </p:txBody>
      </p:sp>
    </p:spTree>
    <p:extLst>
      <p:ext uri="{BB962C8B-B14F-4D97-AF65-F5344CB8AC3E}">
        <p14:creationId xmlns:p14="http://schemas.microsoft.com/office/powerpoint/2010/main" val="1912508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0C44-51C2-1746-9DE9-A82B4C8E7C0E}"/>
              </a:ext>
            </a:extLst>
          </p:cNvPr>
          <p:cNvSpPr>
            <a:spLocks noGrp="1"/>
          </p:cNvSpPr>
          <p:nvPr>
            <p:ph type="title"/>
          </p:nvPr>
        </p:nvSpPr>
        <p:spPr/>
        <p:txBody>
          <a:bodyPr/>
          <a:lstStyle/>
          <a:p>
            <a:r>
              <a:rPr lang="en-US" dirty="0"/>
              <a:t>Cluster Randomized Trial</a:t>
            </a:r>
          </a:p>
        </p:txBody>
      </p:sp>
      <p:sp>
        <p:nvSpPr>
          <p:cNvPr id="3" name="Text Placeholder 2">
            <a:extLst>
              <a:ext uri="{FF2B5EF4-FFF2-40B4-BE49-F238E27FC236}">
                <a16:creationId xmlns:a16="http://schemas.microsoft.com/office/drawing/2014/main" id="{ED54A048-4FEB-B68E-5FF9-249C0F4A7E7F}"/>
              </a:ext>
            </a:extLst>
          </p:cNvPr>
          <p:cNvSpPr>
            <a:spLocks noGrp="1"/>
          </p:cNvSpPr>
          <p:nvPr>
            <p:ph type="body" sz="quarter" idx="10"/>
          </p:nvPr>
        </p:nvSpPr>
        <p:spPr/>
        <p:txBody>
          <a:bodyPr/>
          <a:lstStyle/>
          <a:p>
            <a:endParaRPr lang="en-US"/>
          </a:p>
        </p:txBody>
      </p:sp>
      <p:sp>
        <p:nvSpPr>
          <p:cNvPr id="4" name="Oval 3">
            <a:extLst>
              <a:ext uri="{FF2B5EF4-FFF2-40B4-BE49-F238E27FC236}">
                <a16:creationId xmlns:a16="http://schemas.microsoft.com/office/drawing/2014/main" id="{0A1EB18C-A9CA-ECBF-9F0C-1529D79B80E6}"/>
              </a:ext>
            </a:extLst>
          </p:cNvPr>
          <p:cNvSpPr/>
          <p:nvPr/>
        </p:nvSpPr>
        <p:spPr>
          <a:xfrm>
            <a:off x="5444652" y="1338944"/>
            <a:ext cx="727549" cy="742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8380494C-4160-2A71-89EC-AC9DDD904FFE}"/>
              </a:ext>
            </a:extLst>
          </p:cNvPr>
          <p:cNvSpPr/>
          <p:nvPr/>
        </p:nvSpPr>
        <p:spPr>
          <a:xfrm>
            <a:off x="5459848" y="3052145"/>
            <a:ext cx="727549" cy="742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B777FFA6-502C-8A62-7924-5746FC116385}"/>
              </a:ext>
            </a:extLst>
          </p:cNvPr>
          <p:cNvSpPr/>
          <p:nvPr/>
        </p:nvSpPr>
        <p:spPr>
          <a:xfrm>
            <a:off x="5205965" y="2196194"/>
            <a:ext cx="727549" cy="742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6">
            <a:extLst>
              <a:ext uri="{FF2B5EF4-FFF2-40B4-BE49-F238E27FC236}">
                <a16:creationId xmlns:a16="http://schemas.microsoft.com/office/drawing/2014/main" id="{3F0A52C6-EEEA-8CF1-6B15-68ECF2CE6374}"/>
              </a:ext>
            </a:extLst>
          </p:cNvPr>
          <p:cNvSpPr txBox="1">
            <a:spLocks/>
          </p:cNvSpPr>
          <p:nvPr/>
        </p:nvSpPr>
        <p:spPr>
          <a:xfrm>
            <a:off x="1314451" y="1396094"/>
            <a:ext cx="4130201" cy="2534246"/>
          </a:xfrm>
          <a:prstGeom prst="rect">
            <a:avLst/>
          </a:prstGeom>
        </p:spPr>
        <p:txBody>
          <a:bodyPr>
            <a:noAutofit/>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solidFill>
                  <a:schemeClr val="tx1"/>
                </a:solidFill>
              </a:rPr>
              <a:t>Randomize groups of individuals </a:t>
            </a:r>
          </a:p>
          <a:p>
            <a:pPr lvl="1"/>
            <a:r>
              <a:rPr lang="en-US" sz="1800" dirty="0">
                <a:solidFill>
                  <a:schemeClr val="tx1"/>
                </a:solidFill>
              </a:rPr>
              <a:t>Hospital, ward, provider team</a:t>
            </a:r>
          </a:p>
          <a:p>
            <a:endParaRPr lang="en-US" sz="825" dirty="0">
              <a:solidFill>
                <a:schemeClr val="tx1"/>
              </a:solidFill>
            </a:endParaRPr>
          </a:p>
          <a:p>
            <a:r>
              <a:rPr lang="en-US" dirty="0">
                <a:solidFill>
                  <a:schemeClr val="tx1"/>
                </a:solidFill>
              </a:rPr>
              <a:t>Intervention</a:t>
            </a:r>
          </a:p>
          <a:p>
            <a:pPr lvl="1"/>
            <a:r>
              <a:rPr lang="en-US" sz="1800" dirty="0">
                <a:solidFill>
                  <a:schemeClr val="tx1"/>
                </a:solidFill>
              </a:rPr>
              <a:t>Group or Individual</a:t>
            </a:r>
          </a:p>
          <a:p>
            <a:pPr lvl="1"/>
            <a:endParaRPr lang="en-US" sz="788" dirty="0">
              <a:solidFill>
                <a:schemeClr val="tx1"/>
              </a:solidFill>
            </a:endParaRPr>
          </a:p>
          <a:p>
            <a:r>
              <a:rPr lang="en-US" dirty="0">
                <a:solidFill>
                  <a:schemeClr val="tx1"/>
                </a:solidFill>
              </a:rPr>
              <a:t>Outcomes</a:t>
            </a:r>
          </a:p>
          <a:p>
            <a:pPr lvl="1"/>
            <a:r>
              <a:rPr lang="en-US" sz="1800" dirty="0">
                <a:solidFill>
                  <a:schemeClr val="tx1"/>
                </a:solidFill>
              </a:rPr>
              <a:t>Group or Individual</a:t>
            </a:r>
          </a:p>
        </p:txBody>
      </p:sp>
      <p:pic>
        <p:nvPicPr>
          <p:cNvPr id="8" name="Picture 2" descr="http://images.clipartpanda.com/person-clipart-blue-person-clipart-1.jpg">
            <a:extLst>
              <a:ext uri="{FF2B5EF4-FFF2-40B4-BE49-F238E27FC236}">
                <a16:creationId xmlns:a16="http://schemas.microsoft.com/office/drawing/2014/main" id="{A239C3F3-1AFE-6E20-89E0-6C75AF558D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653" y="2139044"/>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images.clipartpanda.com/person-clipart-blue-person-clipart-1.jpg">
            <a:extLst>
              <a:ext uri="{FF2B5EF4-FFF2-40B4-BE49-F238E27FC236}">
                <a16:creationId xmlns:a16="http://schemas.microsoft.com/office/drawing/2014/main" id="{F2E9B420-01EF-2DBE-AEDE-9D2D35793F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7617" y="2253344"/>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images.clipartpanda.com/person-clipart-blue-person-clipart-1.jpg">
            <a:extLst>
              <a:ext uri="{FF2B5EF4-FFF2-40B4-BE49-F238E27FC236}">
                <a16:creationId xmlns:a16="http://schemas.microsoft.com/office/drawing/2014/main" id="{F45F3CE1-B829-685A-D383-5151E0472B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8958" y="2522858"/>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images.clipartpanda.com/person-clipart-blue-person-clipart-1.jpg">
            <a:extLst>
              <a:ext uri="{FF2B5EF4-FFF2-40B4-BE49-F238E27FC236}">
                <a16:creationId xmlns:a16="http://schemas.microsoft.com/office/drawing/2014/main" id="{BEF822B3-DF4C-5FC2-EABF-7BE2ACEF62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704" y="2967719"/>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images.clipartpanda.com/person-clipart-blue-person-clipart-1.jpg">
            <a:extLst>
              <a:ext uri="{FF2B5EF4-FFF2-40B4-BE49-F238E27FC236}">
                <a16:creationId xmlns:a16="http://schemas.microsoft.com/office/drawing/2014/main" id="{8749577D-ED82-8F8D-A42F-2B857C492F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9887" y="3167744"/>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http://images.clipartpanda.com/person-clipart-blue-person-clipart-1.jpg">
            <a:extLst>
              <a:ext uri="{FF2B5EF4-FFF2-40B4-BE49-F238E27FC236}">
                <a16:creationId xmlns:a16="http://schemas.microsoft.com/office/drawing/2014/main" id="{7F6778F9-59E3-F6A8-AEAE-4E018C899E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2141" y="341214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http://images.clipartpanda.com/person-clipart-blue-person-clipart-1.jpg">
            <a:extLst>
              <a:ext uri="{FF2B5EF4-FFF2-40B4-BE49-F238E27FC236}">
                <a16:creationId xmlns:a16="http://schemas.microsoft.com/office/drawing/2014/main" id="{909591DD-5561-7635-A0F3-6FF05A0573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589" y="1567544"/>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http://images.clipartpanda.com/person-clipart-blue-person-clipart-1.jpg">
            <a:extLst>
              <a:ext uri="{FF2B5EF4-FFF2-40B4-BE49-F238E27FC236}">
                <a16:creationId xmlns:a16="http://schemas.microsoft.com/office/drawing/2014/main" id="{EFA99827-6182-3065-4AFC-7405BF3AC2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740" y="1453244"/>
            <a:ext cx="202964" cy="4559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94EA98D7-8646-A00E-162E-C37BAFA1C464}"/>
              </a:ext>
            </a:extLst>
          </p:cNvPr>
          <p:cNvCxnSpPr>
            <a:stCxn id="6" idx="6"/>
          </p:cNvCxnSpPr>
          <p:nvPr/>
        </p:nvCxnSpPr>
        <p:spPr>
          <a:xfrm>
            <a:off x="5933512" y="2567669"/>
            <a:ext cx="1038788"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D389156-F432-1ADF-DC0C-C85A7E1B9CC7}"/>
              </a:ext>
            </a:extLst>
          </p:cNvPr>
          <p:cNvCxnSpPr/>
          <p:nvPr/>
        </p:nvCxnSpPr>
        <p:spPr>
          <a:xfrm flipV="1">
            <a:off x="6187397" y="3423621"/>
            <a:ext cx="784904" cy="1"/>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8FB63E9-6B61-3A80-C7A8-7F7ADC44CE03}"/>
              </a:ext>
            </a:extLst>
          </p:cNvPr>
          <p:cNvCxnSpPr/>
          <p:nvPr/>
        </p:nvCxnSpPr>
        <p:spPr>
          <a:xfrm flipV="1">
            <a:off x="6181726" y="1710420"/>
            <a:ext cx="784904" cy="1"/>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37F88D5-59DD-7EF0-903F-5150DA52539B}"/>
              </a:ext>
            </a:extLst>
          </p:cNvPr>
          <p:cNvSpPr txBox="1"/>
          <p:nvPr/>
        </p:nvSpPr>
        <p:spPr>
          <a:xfrm>
            <a:off x="6343650" y="1396095"/>
            <a:ext cx="324128" cy="369332"/>
          </a:xfrm>
          <a:prstGeom prst="rect">
            <a:avLst/>
          </a:prstGeom>
          <a:noFill/>
        </p:spPr>
        <p:txBody>
          <a:bodyPr wrap="none" rtlCol="0">
            <a:spAutoFit/>
          </a:bodyPr>
          <a:lstStyle/>
          <a:p>
            <a:r>
              <a:rPr lang="en-US" b="1" dirty="0">
                <a:solidFill>
                  <a:srgbClr val="00B050"/>
                </a:solidFill>
              </a:rPr>
              <a:t>A</a:t>
            </a:r>
          </a:p>
        </p:txBody>
      </p:sp>
      <p:sp>
        <p:nvSpPr>
          <p:cNvPr id="20" name="TextBox 19">
            <a:extLst>
              <a:ext uri="{FF2B5EF4-FFF2-40B4-BE49-F238E27FC236}">
                <a16:creationId xmlns:a16="http://schemas.microsoft.com/office/drawing/2014/main" id="{7D0A6E48-B3FC-9179-CBBB-FF0F884C59DA}"/>
              </a:ext>
            </a:extLst>
          </p:cNvPr>
          <p:cNvSpPr txBox="1"/>
          <p:nvPr/>
        </p:nvSpPr>
        <p:spPr>
          <a:xfrm>
            <a:off x="6313926" y="3052146"/>
            <a:ext cx="324128" cy="369332"/>
          </a:xfrm>
          <a:prstGeom prst="rect">
            <a:avLst/>
          </a:prstGeom>
          <a:noFill/>
        </p:spPr>
        <p:txBody>
          <a:bodyPr wrap="none" rtlCol="0">
            <a:spAutoFit/>
          </a:bodyPr>
          <a:lstStyle/>
          <a:p>
            <a:r>
              <a:rPr lang="en-US" b="1" dirty="0">
                <a:solidFill>
                  <a:srgbClr val="00B050"/>
                </a:solidFill>
              </a:rPr>
              <a:t>A</a:t>
            </a:r>
          </a:p>
        </p:txBody>
      </p:sp>
      <p:sp>
        <p:nvSpPr>
          <p:cNvPr id="21" name="TextBox 20">
            <a:extLst>
              <a:ext uri="{FF2B5EF4-FFF2-40B4-BE49-F238E27FC236}">
                <a16:creationId xmlns:a16="http://schemas.microsoft.com/office/drawing/2014/main" id="{A846FA7A-D7CD-102F-EF25-1D12A681BBC4}"/>
              </a:ext>
            </a:extLst>
          </p:cNvPr>
          <p:cNvSpPr txBox="1"/>
          <p:nvPr/>
        </p:nvSpPr>
        <p:spPr>
          <a:xfrm>
            <a:off x="6205256" y="2215360"/>
            <a:ext cx="314510" cy="369332"/>
          </a:xfrm>
          <a:prstGeom prst="rect">
            <a:avLst/>
          </a:prstGeom>
          <a:noFill/>
        </p:spPr>
        <p:txBody>
          <a:bodyPr wrap="none" rtlCol="0">
            <a:spAutoFit/>
          </a:bodyPr>
          <a:lstStyle/>
          <a:p>
            <a:r>
              <a:rPr lang="en-US" b="1" dirty="0">
                <a:solidFill>
                  <a:srgbClr val="C00000"/>
                </a:solidFill>
              </a:rPr>
              <a:t>B</a:t>
            </a:r>
          </a:p>
        </p:txBody>
      </p:sp>
      <p:pic>
        <p:nvPicPr>
          <p:cNvPr id="22" name="Picture 2" descr="http://images.clipartpanda.com/person-clipart-blue-person-clipart-1.jpg">
            <a:extLst>
              <a:ext uri="{FF2B5EF4-FFF2-40B4-BE49-F238E27FC236}">
                <a16:creationId xmlns:a16="http://schemas.microsoft.com/office/drawing/2014/main" id="{7617ECCE-7246-44D2-12A0-97A0F8DC5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856" y="2150518"/>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http://images.clipartpanda.com/person-clipart-blue-person-clipart-1.jpg">
            <a:extLst>
              <a:ext uri="{FF2B5EF4-FFF2-40B4-BE49-F238E27FC236}">
                <a16:creationId xmlns:a16="http://schemas.microsoft.com/office/drawing/2014/main" id="{742BE8B6-6C33-418B-1928-399028D92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5820" y="2264818"/>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http://images.clipartpanda.com/person-clipart-blue-person-clipart-1.jpg">
            <a:extLst>
              <a:ext uri="{FF2B5EF4-FFF2-40B4-BE49-F238E27FC236}">
                <a16:creationId xmlns:a16="http://schemas.microsoft.com/office/drawing/2014/main" id="{294C8C01-580E-93F4-443D-84BB346441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7161" y="2534332"/>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images.clipartpanda.com/person-clipart-blue-person-clipart-1.jpg">
            <a:extLst>
              <a:ext uri="{FF2B5EF4-FFF2-40B4-BE49-F238E27FC236}">
                <a16:creationId xmlns:a16="http://schemas.microsoft.com/office/drawing/2014/main" id="{5EA59940-E45F-D5C4-F8A6-B6F2C3B65731}"/>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rot="5400000">
            <a:off x="7403770" y="3098801"/>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images.clipartpanda.com/person-clipart-blue-person-clipart-1.jpg">
            <a:extLst>
              <a:ext uri="{FF2B5EF4-FFF2-40B4-BE49-F238E27FC236}">
                <a16:creationId xmlns:a16="http://schemas.microsoft.com/office/drawing/2014/main" id="{ECF744A8-B6CD-86AE-9564-1A38984B0E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090" y="3179218"/>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 descr="http://images.clipartpanda.com/person-clipart-blue-person-clipart-1.jpg">
            <a:extLst>
              <a:ext uri="{FF2B5EF4-FFF2-40B4-BE49-F238E27FC236}">
                <a16:creationId xmlns:a16="http://schemas.microsoft.com/office/drawing/2014/main" id="{7B613D40-406E-A943-4688-99967F26875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5400000">
            <a:off x="7250344" y="3423621"/>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http://images.clipartpanda.com/person-clipart-blue-person-clipart-1.jpg">
            <a:extLst>
              <a:ext uri="{FF2B5EF4-FFF2-40B4-BE49-F238E27FC236}">
                <a16:creationId xmlns:a16="http://schemas.microsoft.com/office/drawing/2014/main" id="{4DB45A63-BEED-1B6F-38BB-B25818113F4F}"/>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rot="5400000">
            <a:off x="7417400" y="1654134"/>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http://images.clipartpanda.com/person-clipart-blue-person-clipart-1.jpg">
            <a:extLst>
              <a:ext uri="{FF2B5EF4-FFF2-40B4-BE49-F238E27FC236}">
                <a16:creationId xmlns:a16="http://schemas.microsoft.com/office/drawing/2014/main" id="{59D9F098-7E89-EAF9-AE65-22BE2055C0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7943" y="1464718"/>
            <a:ext cx="202964" cy="4559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679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C2E8-297E-094B-6E13-DFAE9C634143}"/>
              </a:ext>
            </a:extLst>
          </p:cNvPr>
          <p:cNvSpPr>
            <a:spLocks noGrp="1"/>
          </p:cNvSpPr>
          <p:nvPr>
            <p:ph type="title"/>
          </p:nvPr>
        </p:nvSpPr>
        <p:spPr/>
        <p:txBody>
          <a:bodyPr/>
          <a:lstStyle/>
          <a:p>
            <a:r>
              <a:rPr lang="en-US" dirty="0"/>
              <a:t>Levels of evidence</a:t>
            </a:r>
          </a:p>
        </p:txBody>
      </p:sp>
      <p:sp>
        <p:nvSpPr>
          <p:cNvPr id="4" name="Text Placeholder 3">
            <a:extLst>
              <a:ext uri="{FF2B5EF4-FFF2-40B4-BE49-F238E27FC236}">
                <a16:creationId xmlns:a16="http://schemas.microsoft.com/office/drawing/2014/main" id="{5AD37567-BBCB-71E4-7935-9EF71D7C6040}"/>
              </a:ext>
            </a:extLst>
          </p:cNvPr>
          <p:cNvSpPr>
            <a:spLocks noGrp="1"/>
          </p:cNvSpPr>
          <p:nvPr>
            <p:ph type="body" sz="quarter" idx="10"/>
          </p:nvPr>
        </p:nvSpPr>
        <p:spPr/>
        <p:txBody>
          <a:bodyPr/>
          <a:lstStyle/>
          <a:p>
            <a:endParaRPr lang="en-US"/>
          </a:p>
        </p:txBody>
      </p:sp>
      <p:pic>
        <p:nvPicPr>
          <p:cNvPr id="1026" name="Picture 2" descr="Image of pyramid with levels showing the hierarchy of evidence in EBP with higher levels of the pyramid representing higher quality sources. Levels from bottom to top are Primary original research (individual studies), Secondary appraised evidence (synopses of studies, synthesis, synopses of synthesis, summaries, systems). ">
            <a:extLst>
              <a:ext uri="{FF2B5EF4-FFF2-40B4-BE49-F238E27FC236}">
                <a16:creationId xmlns:a16="http://schemas.microsoft.com/office/drawing/2014/main" id="{1E68F31C-49A8-BB04-0165-6E031CDFA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438" y="899985"/>
            <a:ext cx="6029734" cy="368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848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C0DC-2DB9-CDDD-E3E8-8FAFDB7F1CFD}"/>
              </a:ext>
            </a:extLst>
          </p:cNvPr>
          <p:cNvSpPr>
            <a:spLocks noGrp="1"/>
          </p:cNvSpPr>
          <p:nvPr>
            <p:ph type="title"/>
          </p:nvPr>
        </p:nvSpPr>
        <p:spPr/>
        <p:txBody>
          <a:bodyPr/>
          <a:lstStyle/>
          <a:p>
            <a:r>
              <a:rPr lang="en-US" dirty="0"/>
              <a:t>Cluster Randomized Trial</a:t>
            </a:r>
          </a:p>
        </p:txBody>
      </p:sp>
      <p:sp>
        <p:nvSpPr>
          <p:cNvPr id="3" name="Text Placeholder 2">
            <a:extLst>
              <a:ext uri="{FF2B5EF4-FFF2-40B4-BE49-F238E27FC236}">
                <a16:creationId xmlns:a16="http://schemas.microsoft.com/office/drawing/2014/main" id="{08C319CF-874E-124A-718D-65449AA2CF0C}"/>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774D83B-2450-3BFD-9105-7826FC156EDE}"/>
              </a:ext>
            </a:extLst>
          </p:cNvPr>
          <p:cNvSpPr txBox="1">
            <a:spLocks/>
          </p:cNvSpPr>
          <p:nvPr/>
        </p:nvSpPr>
        <p:spPr>
          <a:xfrm>
            <a:off x="1314450" y="1506439"/>
            <a:ext cx="3030141" cy="359867"/>
          </a:xfrm>
          <a:prstGeom prst="rect">
            <a:avLst/>
          </a:prstGeom>
          <a:solidFill>
            <a:schemeClr val="bg1"/>
          </a:solidFill>
        </p:spPr>
        <p:txBody>
          <a:bodyPr>
            <a:normAutofit lnSpcReduction="10000"/>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875" dirty="0">
                <a:solidFill>
                  <a:schemeClr val="tx1"/>
                </a:solidFill>
              </a:rPr>
              <a:t>Rationale</a:t>
            </a:r>
          </a:p>
        </p:txBody>
      </p:sp>
      <p:sp>
        <p:nvSpPr>
          <p:cNvPr id="5" name="Content Placeholder 4">
            <a:extLst>
              <a:ext uri="{FF2B5EF4-FFF2-40B4-BE49-F238E27FC236}">
                <a16:creationId xmlns:a16="http://schemas.microsoft.com/office/drawing/2014/main" id="{3700CBD7-6122-5CA3-93D2-31AE834E9B0C}"/>
              </a:ext>
            </a:extLst>
          </p:cNvPr>
          <p:cNvSpPr txBox="1">
            <a:spLocks/>
          </p:cNvSpPr>
          <p:nvPr/>
        </p:nvSpPr>
        <p:spPr>
          <a:xfrm>
            <a:off x="1314450" y="1866304"/>
            <a:ext cx="3200400" cy="2305646"/>
          </a:xfrm>
          <a:prstGeom prst="rect">
            <a:avLst/>
          </a:prstGeom>
        </p:spPr>
        <p:txBody>
          <a:bodyPr>
            <a:normAutofit/>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900"/>
              </a:spcBef>
            </a:pPr>
            <a:r>
              <a:rPr lang="en-US" sz="1950">
                <a:solidFill>
                  <a:schemeClr val="tx1"/>
                </a:solidFill>
              </a:rPr>
              <a:t>Inherently communal </a:t>
            </a:r>
          </a:p>
          <a:p>
            <a:pPr>
              <a:spcBef>
                <a:spcPts val="900"/>
              </a:spcBef>
            </a:pPr>
            <a:r>
              <a:rPr lang="en-US" sz="1950">
                <a:solidFill>
                  <a:schemeClr val="tx1"/>
                </a:solidFill>
              </a:rPr>
              <a:t>Prevent ‘contamination’</a:t>
            </a:r>
          </a:p>
          <a:p>
            <a:pPr>
              <a:spcBef>
                <a:spcPts val="900"/>
              </a:spcBef>
            </a:pPr>
            <a:r>
              <a:rPr lang="en-US" sz="1950">
                <a:solidFill>
                  <a:schemeClr val="tx1"/>
                </a:solidFill>
              </a:rPr>
              <a:t>Community effect targeted</a:t>
            </a:r>
          </a:p>
          <a:p>
            <a:pPr>
              <a:spcBef>
                <a:spcPts val="900"/>
              </a:spcBef>
            </a:pPr>
            <a:r>
              <a:rPr lang="en-US" sz="1950">
                <a:solidFill>
                  <a:schemeClr val="tx1"/>
                </a:solidFill>
              </a:rPr>
              <a:t>Logistical convenience</a:t>
            </a:r>
            <a:endParaRPr lang="en-US" sz="1950" dirty="0">
              <a:solidFill>
                <a:schemeClr val="tx1"/>
              </a:solidFill>
            </a:endParaRPr>
          </a:p>
        </p:txBody>
      </p:sp>
      <p:sp>
        <p:nvSpPr>
          <p:cNvPr id="6" name="Text Placeholder 5">
            <a:extLst>
              <a:ext uri="{FF2B5EF4-FFF2-40B4-BE49-F238E27FC236}">
                <a16:creationId xmlns:a16="http://schemas.microsoft.com/office/drawing/2014/main" id="{F9F46D8A-E91B-D848-DE52-90893650B68F}"/>
              </a:ext>
            </a:extLst>
          </p:cNvPr>
          <p:cNvSpPr txBox="1">
            <a:spLocks/>
          </p:cNvSpPr>
          <p:nvPr/>
        </p:nvSpPr>
        <p:spPr>
          <a:xfrm>
            <a:off x="4514851" y="1506439"/>
            <a:ext cx="3031331" cy="359867"/>
          </a:xfrm>
          <a:prstGeom prst="rect">
            <a:avLst/>
          </a:prstGeom>
          <a:solidFill>
            <a:schemeClr val="bg1"/>
          </a:solidFill>
        </p:spPr>
        <p:txBody>
          <a:bodyPr>
            <a:normAutofit lnSpcReduction="10000"/>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875" dirty="0">
                <a:solidFill>
                  <a:schemeClr val="tx1"/>
                </a:solidFill>
              </a:rPr>
              <a:t>Challenges</a:t>
            </a:r>
          </a:p>
        </p:txBody>
      </p:sp>
      <p:sp>
        <p:nvSpPr>
          <p:cNvPr id="7" name="Content Placeholder 6">
            <a:extLst>
              <a:ext uri="{FF2B5EF4-FFF2-40B4-BE49-F238E27FC236}">
                <a16:creationId xmlns:a16="http://schemas.microsoft.com/office/drawing/2014/main" id="{B1CE955F-ABBD-C951-8270-2A6750675CB1}"/>
              </a:ext>
            </a:extLst>
          </p:cNvPr>
          <p:cNvSpPr txBox="1">
            <a:spLocks/>
          </p:cNvSpPr>
          <p:nvPr/>
        </p:nvSpPr>
        <p:spPr>
          <a:xfrm>
            <a:off x="4457700" y="1866304"/>
            <a:ext cx="3600450" cy="2222600"/>
          </a:xfrm>
          <a:prstGeom prst="rect">
            <a:avLst/>
          </a:prstGeom>
        </p:spPr>
        <p:txBody>
          <a:bodyPr>
            <a:normAutofit/>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900"/>
              </a:spcBef>
            </a:pPr>
            <a:r>
              <a:rPr lang="en-US" sz="1950">
                <a:solidFill>
                  <a:schemeClr val="tx1"/>
                </a:solidFill>
              </a:rPr>
              <a:t>Balancing patient &amp; provider characteristics</a:t>
            </a:r>
          </a:p>
          <a:p>
            <a:pPr>
              <a:spcBef>
                <a:spcPts val="900"/>
              </a:spcBef>
            </a:pPr>
            <a:r>
              <a:rPr lang="en-US" sz="1950">
                <a:solidFill>
                  <a:schemeClr val="tx1"/>
                </a:solidFill>
              </a:rPr>
              <a:t>Post-randomization selection bias</a:t>
            </a:r>
          </a:p>
          <a:p>
            <a:pPr>
              <a:spcBef>
                <a:spcPts val="900"/>
              </a:spcBef>
            </a:pPr>
            <a:r>
              <a:rPr lang="en-US" sz="1950">
                <a:solidFill>
                  <a:schemeClr val="tx1"/>
                </a:solidFill>
              </a:rPr>
              <a:t>Accounting for clusters</a:t>
            </a:r>
            <a:endParaRPr lang="en-US" sz="1950" dirty="0">
              <a:solidFill>
                <a:schemeClr val="tx1"/>
              </a:solidFill>
            </a:endParaRPr>
          </a:p>
        </p:txBody>
      </p:sp>
    </p:spTree>
    <p:extLst>
      <p:ext uri="{BB962C8B-B14F-4D97-AF65-F5344CB8AC3E}">
        <p14:creationId xmlns:p14="http://schemas.microsoft.com/office/powerpoint/2010/main" val="23288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0E53-C32D-F6F1-EA27-24B8E95B5CD6}"/>
              </a:ext>
            </a:extLst>
          </p:cNvPr>
          <p:cNvSpPr>
            <a:spLocks noGrp="1"/>
          </p:cNvSpPr>
          <p:nvPr>
            <p:ph type="title"/>
          </p:nvPr>
        </p:nvSpPr>
        <p:spPr/>
        <p:txBody>
          <a:bodyPr/>
          <a:lstStyle/>
          <a:p>
            <a:r>
              <a:rPr lang="en-US" dirty="0"/>
              <a:t>Cluster Randomized Trial</a:t>
            </a:r>
          </a:p>
        </p:txBody>
      </p:sp>
      <p:sp>
        <p:nvSpPr>
          <p:cNvPr id="3" name="Text Placeholder 2">
            <a:extLst>
              <a:ext uri="{FF2B5EF4-FFF2-40B4-BE49-F238E27FC236}">
                <a16:creationId xmlns:a16="http://schemas.microsoft.com/office/drawing/2014/main" id="{68AFBC96-9F8F-170A-3013-01D80DDFECCF}"/>
              </a:ext>
            </a:extLst>
          </p:cNvPr>
          <p:cNvSpPr>
            <a:spLocks noGrp="1"/>
          </p:cNvSpPr>
          <p:nvPr>
            <p:ph type="body" sz="quarter" idx="10"/>
          </p:nvPr>
        </p:nvSpPr>
        <p:spPr/>
        <p:txBody>
          <a:bodyPr/>
          <a:lstStyle/>
          <a:p>
            <a:endParaRPr lang="en-US"/>
          </a:p>
        </p:txBody>
      </p:sp>
      <p:sp>
        <p:nvSpPr>
          <p:cNvPr id="4" name="Oval 3">
            <a:extLst>
              <a:ext uri="{FF2B5EF4-FFF2-40B4-BE49-F238E27FC236}">
                <a16:creationId xmlns:a16="http://schemas.microsoft.com/office/drawing/2014/main" id="{C4039550-4BB1-5B6D-2ECC-6B0E64A0486C}"/>
              </a:ext>
            </a:extLst>
          </p:cNvPr>
          <p:cNvSpPr/>
          <p:nvPr/>
        </p:nvSpPr>
        <p:spPr>
          <a:xfrm>
            <a:off x="5444652" y="1923983"/>
            <a:ext cx="727549" cy="74295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2266C3F3-F94D-7997-8122-FF014057E80B}"/>
              </a:ext>
            </a:extLst>
          </p:cNvPr>
          <p:cNvSpPr/>
          <p:nvPr/>
        </p:nvSpPr>
        <p:spPr>
          <a:xfrm>
            <a:off x="5459848" y="3637184"/>
            <a:ext cx="727549" cy="7429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1DF3439A-4EC0-7A2D-1BB0-269D0B4F0AD2}"/>
              </a:ext>
            </a:extLst>
          </p:cNvPr>
          <p:cNvSpPr/>
          <p:nvPr/>
        </p:nvSpPr>
        <p:spPr>
          <a:xfrm>
            <a:off x="5205965" y="2781233"/>
            <a:ext cx="727549" cy="742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2">
            <a:extLst>
              <a:ext uri="{FF2B5EF4-FFF2-40B4-BE49-F238E27FC236}">
                <a16:creationId xmlns:a16="http://schemas.microsoft.com/office/drawing/2014/main" id="{96A501D1-5C4A-EA04-9059-2F3E6BD4EA9C}"/>
              </a:ext>
            </a:extLst>
          </p:cNvPr>
          <p:cNvSpPr txBox="1">
            <a:spLocks/>
          </p:cNvSpPr>
          <p:nvPr/>
        </p:nvSpPr>
        <p:spPr>
          <a:xfrm>
            <a:off x="1485900" y="1009583"/>
            <a:ext cx="6172200" cy="857250"/>
          </a:xfrm>
          <a:prstGeom prst="rect">
            <a:avLst/>
          </a:prstGeom>
        </p:spPr>
        <p:txBody>
          <a:bodyPr vert="horz" lIns="91440" tIns="45720" rIns="91440" bIns="45720" rtlCol="0" anchor="ctr">
            <a:noAutofit/>
          </a:bodyPr>
          <a:lstStyle>
            <a:lvl1pPr algn="ctr" defTabSz="342892" rtl="0" eaLnBrk="1" latinLnBrk="0" hangingPunct="1">
              <a:spcBef>
                <a:spcPct val="0"/>
              </a:spcBef>
              <a:buNone/>
              <a:defRPr sz="3600" b="0" kern="1200">
                <a:solidFill>
                  <a:schemeClr val="tx2"/>
                </a:solidFill>
                <a:latin typeface="Calibri"/>
                <a:ea typeface="+mj-ea"/>
                <a:cs typeface="Calibri"/>
              </a:defRPr>
            </a:lvl1pPr>
          </a:lstStyle>
          <a:p>
            <a:r>
              <a:rPr lang="en-US">
                <a:solidFill>
                  <a:srgbClr val="FF0000"/>
                </a:solidFill>
              </a:rPr>
              <a:t>Fundamental Challenge</a:t>
            </a:r>
            <a:endParaRPr lang="en-US" dirty="0">
              <a:solidFill>
                <a:srgbClr val="FF0000"/>
              </a:solidFill>
            </a:endParaRPr>
          </a:p>
        </p:txBody>
      </p:sp>
      <p:sp>
        <p:nvSpPr>
          <p:cNvPr id="8" name="Content Placeholder 6">
            <a:extLst>
              <a:ext uri="{FF2B5EF4-FFF2-40B4-BE49-F238E27FC236}">
                <a16:creationId xmlns:a16="http://schemas.microsoft.com/office/drawing/2014/main" id="{180458B8-B1C4-FE1A-7201-F4AC196D33B7}"/>
              </a:ext>
            </a:extLst>
          </p:cNvPr>
          <p:cNvSpPr txBox="1">
            <a:spLocks/>
          </p:cNvSpPr>
          <p:nvPr/>
        </p:nvSpPr>
        <p:spPr>
          <a:xfrm>
            <a:off x="1257300" y="1806334"/>
            <a:ext cx="4000500" cy="2565500"/>
          </a:xfrm>
          <a:prstGeom prst="rect">
            <a:avLst/>
          </a:prstGeom>
        </p:spPr>
        <p:txBody>
          <a:bodyPr>
            <a:normAutofit/>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1650" b="1"/>
              <a:t>Intra-cluster correlation: </a:t>
            </a:r>
            <a:r>
              <a:rPr lang="en-US" sz="1650" i="1"/>
              <a:t>Patients are more similar to other patients in their cluster</a:t>
            </a:r>
            <a:endParaRPr lang="en-US" sz="1650" i="1" dirty="0"/>
          </a:p>
        </p:txBody>
      </p:sp>
      <p:pic>
        <p:nvPicPr>
          <p:cNvPr id="9" name="Picture 2" descr="http://images.clipartpanda.com/person-clipart-blue-person-clipart-1.jpg">
            <a:extLst>
              <a:ext uri="{FF2B5EF4-FFF2-40B4-BE49-F238E27FC236}">
                <a16:creationId xmlns:a16="http://schemas.microsoft.com/office/drawing/2014/main" id="{CE50832F-24D0-F451-5D7F-0ED1C86169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653" y="2724083"/>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images.clipartpanda.com/person-clipart-blue-person-clipart-1.jpg">
            <a:extLst>
              <a:ext uri="{FF2B5EF4-FFF2-40B4-BE49-F238E27FC236}">
                <a16:creationId xmlns:a16="http://schemas.microsoft.com/office/drawing/2014/main" id="{91FD0DA3-BD64-B093-4245-2A6E97F250D6}"/>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47617" y="2838383"/>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images.clipartpanda.com/person-clipart-blue-person-clipart-1.jpg">
            <a:extLst>
              <a:ext uri="{FF2B5EF4-FFF2-40B4-BE49-F238E27FC236}">
                <a16:creationId xmlns:a16="http://schemas.microsoft.com/office/drawing/2014/main" id="{C89D6166-3CF1-04BA-5F71-542574D883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8958" y="3107897"/>
            <a:ext cx="202964" cy="4559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BE5FAD3D-0437-5C53-078A-7A765922AA18}"/>
              </a:ext>
            </a:extLst>
          </p:cNvPr>
          <p:cNvCxnSpPr>
            <a:stCxn id="6" idx="6"/>
          </p:cNvCxnSpPr>
          <p:nvPr/>
        </p:nvCxnSpPr>
        <p:spPr>
          <a:xfrm>
            <a:off x="5933512" y="3152708"/>
            <a:ext cx="1038788"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81DF9A-EC28-F6BF-191B-298BCF714C66}"/>
              </a:ext>
            </a:extLst>
          </p:cNvPr>
          <p:cNvCxnSpPr/>
          <p:nvPr/>
        </p:nvCxnSpPr>
        <p:spPr>
          <a:xfrm flipV="1">
            <a:off x="6187397" y="4008660"/>
            <a:ext cx="784904" cy="1"/>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27B567-525C-F552-7A3D-B907E8B6F747}"/>
              </a:ext>
            </a:extLst>
          </p:cNvPr>
          <p:cNvCxnSpPr/>
          <p:nvPr/>
        </p:nvCxnSpPr>
        <p:spPr>
          <a:xfrm flipV="1">
            <a:off x="6181726" y="2295459"/>
            <a:ext cx="784904" cy="1"/>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B1967C-5A5F-C2B5-EB82-EF2714C43016}"/>
              </a:ext>
            </a:extLst>
          </p:cNvPr>
          <p:cNvSpPr txBox="1"/>
          <p:nvPr/>
        </p:nvSpPr>
        <p:spPr>
          <a:xfrm>
            <a:off x="6343650" y="1981133"/>
            <a:ext cx="324128" cy="369332"/>
          </a:xfrm>
          <a:prstGeom prst="rect">
            <a:avLst/>
          </a:prstGeom>
          <a:noFill/>
        </p:spPr>
        <p:txBody>
          <a:bodyPr wrap="none" rtlCol="0">
            <a:spAutoFit/>
          </a:bodyPr>
          <a:lstStyle/>
          <a:p>
            <a:r>
              <a:rPr lang="en-US" b="1" dirty="0">
                <a:solidFill>
                  <a:srgbClr val="00B050"/>
                </a:solidFill>
              </a:rPr>
              <a:t>A</a:t>
            </a:r>
          </a:p>
        </p:txBody>
      </p:sp>
      <p:sp>
        <p:nvSpPr>
          <p:cNvPr id="16" name="TextBox 15">
            <a:extLst>
              <a:ext uri="{FF2B5EF4-FFF2-40B4-BE49-F238E27FC236}">
                <a16:creationId xmlns:a16="http://schemas.microsoft.com/office/drawing/2014/main" id="{18120E07-C00F-D1FD-7C7A-02029F064839}"/>
              </a:ext>
            </a:extLst>
          </p:cNvPr>
          <p:cNvSpPr txBox="1"/>
          <p:nvPr/>
        </p:nvSpPr>
        <p:spPr>
          <a:xfrm>
            <a:off x="6313926" y="3637184"/>
            <a:ext cx="324128" cy="369332"/>
          </a:xfrm>
          <a:prstGeom prst="rect">
            <a:avLst/>
          </a:prstGeom>
          <a:noFill/>
        </p:spPr>
        <p:txBody>
          <a:bodyPr wrap="none" rtlCol="0">
            <a:spAutoFit/>
          </a:bodyPr>
          <a:lstStyle/>
          <a:p>
            <a:r>
              <a:rPr lang="en-US" b="1" dirty="0">
                <a:solidFill>
                  <a:srgbClr val="00B050"/>
                </a:solidFill>
              </a:rPr>
              <a:t>A</a:t>
            </a:r>
          </a:p>
        </p:txBody>
      </p:sp>
      <p:sp>
        <p:nvSpPr>
          <p:cNvPr id="17" name="TextBox 16">
            <a:extLst>
              <a:ext uri="{FF2B5EF4-FFF2-40B4-BE49-F238E27FC236}">
                <a16:creationId xmlns:a16="http://schemas.microsoft.com/office/drawing/2014/main" id="{ADAF303E-BE21-5BE6-F4F8-492480555D9B}"/>
              </a:ext>
            </a:extLst>
          </p:cNvPr>
          <p:cNvSpPr txBox="1"/>
          <p:nvPr/>
        </p:nvSpPr>
        <p:spPr>
          <a:xfrm>
            <a:off x="6205256" y="2800399"/>
            <a:ext cx="314510" cy="369332"/>
          </a:xfrm>
          <a:prstGeom prst="rect">
            <a:avLst/>
          </a:prstGeom>
          <a:noFill/>
        </p:spPr>
        <p:txBody>
          <a:bodyPr wrap="none" rtlCol="0">
            <a:spAutoFit/>
          </a:bodyPr>
          <a:lstStyle/>
          <a:p>
            <a:r>
              <a:rPr lang="en-US" b="1" dirty="0">
                <a:solidFill>
                  <a:srgbClr val="C00000"/>
                </a:solidFill>
              </a:rPr>
              <a:t>B</a:t>
            </a:r>
          </a:p>
        </p:txBody>
      </p:sp>
      <p:pic>
        <p:nvPicPr>
          <p:cNvPr id="18" name="Picture 2" descr="http://images.clipartpanda.com/person-clipart-blue-person-clipart-1.jpg">
            <a:extLst>
              <a:ext uri="{FF2B5EF4-FFF2-40B4-BE49-F238E27FC236}">
                <a16:creationId xmlns:a16="http://schemas.microsoft.com/office/drawing/2014/main" id="{62E2CA44-2AB5-421B-1ED3-7A891E931F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856" y="273555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http://images.clipartpanda.com/person-clipart-blue-person-clipart-1.jpg">
            <a:extLst>
              <a:ext uri="{FF2B5EF4-FFF2-40B4-BE49-F238E27FC236}">
                <a16:creationId xmlns:a16="http://schemas.microsoft.com/office/drawing/2014/main" id="{F8589C17-916A-9FF3-2247-4AC854F00373}"/>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5820" y="284985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http://images.clipartpanda.com/person-clipart-blue-person-clipart-1.jpg">
            <a:extLst>
              <a:ext uri="{FF2B5EF4-FFF2-40B4-BE49-F238E27FC236}">
                <a16:creationId xmlns:a16="http://schemas.microsoft.com/office/drawing/2014/main" id="{12C5A311-075D-C6CC-06F8-83239D553C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7161" y="3119371"/>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 descr="http://images.clipartpanda.com/person-clipart-blue-person-clipart-1.jpg">
            <a:extLst>
              <a:ext uri="{FF2B5EF4-FFF2-40B4-BE49-F238E27FC236}">
                <a16:creationId xmlns:a16="http://schemas.microsoft.com/office/drawing/2014/main" id="{914DC24B-D088-0C79-FE97-6F081BFFCB5C}"/>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rot="5400000">
            <a:off x="7403770" y="3683840"/>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http://images.clipartpanda.com/person-clipart-blue-person-clipart-1.jpg">
            <a:extLst>
              <a:ext uri="{FF2B5EF4-FFF2-40B4-BE49-F238E27FC236}">
                <a16:creationId xmlns:a16="http://schemas.microsoft.com/office/drawing/2014/main" id="{90FA10C5-D21A-738B-FCA2-B41AF65BEEC6}"/>
              </a:ext>
            </a:extLst>
          </p:cNvPr>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048090" y="376425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http://images.clipartpanda.com/person-clipart-blue-person-clipart-1.jpg">
            <a:extLst>
              <a:ext uri="{FF2B5EF4-FFF2-40B4-BE49-F238E27FC236}">
                <a16:creationId xmlns:a16="http://schemas.microsoft.com/office/drawing/2014/main" id="{74140479-F35A-D0A6-4298-57B615879CC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rot="5400000">
            <a:off x="7250344" y="4008659"/>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http://images.clipartpanda.com/person-clipart-blue-person-clipart-1.jpg">
            <a:extLst>
              <a:ext uri="{FF2B5EF4-FFF2-40B4-BE49-F238E27FC236}">
                <a16:creationId xmlns:a16="http://schemas.microsoft.com/office/drawing/2014/main" id="{A973BBC0-D348-9705-2A5A-99BEB4EE2993}"/>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rot="5400000">
            <a:off x="7417400" y="2239172"/>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images.clipartpanda.com/person-clipart-blue-person-clipart-1.jpg">
            <a:extLst>
              <a:ext uri="{FF2B5EF4-FFF2-40B4-BE49-F238E27FC236}">
                <a16:creationId xmlns:a16="http://schemas.microsoft.com/office/drawing/2014/main" id="{CA9EFF7B-81E1-1BF0-F9A8-D8787F2E6492}"/>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7943" y="2049757"/>
            <a:ext cx="202964" cy="455901"/>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7FAD855-1AB7-EABB-6795-360AE03522F7}"/>
              </a:ext>
            </a:extLst>
          </p:cNvPr>
          <p:cNvSpPr txBox="1"/>
          <p:nvPr/>
        </p:nvSpPr>
        <p:spPr>
          <a:xfrm>
            <a:off x="1231818" y="2751127"/>
            <a:ext cx="3787294" cy="300082"/>
          </a:xfrm>
          <a:prstGeom prst="rect">
            <a:avLst/>
          </a:prstGeom>
          <a:solidFill>
            <a:schemeClr val="bg1">
              <a:lumMod val="95000"/>
            </a:schemeClr>
          </a:solidFill>
          <a:ln>
            <a:solidFill>
              <a:schemeClr val="tx1"/>
            </a:solidFill>
          </a:ln>
        </p:spPr>
        <p:txBody>
          <a:bodyPr wrap="square" rtlCol="0">
            <a:spAutoFit/>
          </a:bodyPr>
          <a:lstStyle/>
          <a:p>
            <a:r>
              <a:rPr lang="en-US" sz="1350" b="1" dirty="0"/>
              <a:t>Cluster sample size = RCT sample size x 1+(m-1)</a:t>
            </a:r>
            <a:r>
              <a:rPr lang="el-GR" sz="1350" b="1" dirty="0"/>
              <a:t>ρ</a:t>
            </a:r>
            <a:endParaRPr lang="en-US" sz="1350" b="1" dirty="0"/>
          </a:p>
        </p:txBody>
      </p:sp>
      <p:sp>
        <p:nvSpPr>
          <p:cNvPr id="27" name="TextBox 26">
            <a:extLst>
              <a:ext uri="{FF2B5EF4-FFF2-40B4-BE49-F238E27FC236}">
                <a16:creationId xmlns:a16="http://schemas.microsoft.com/office/drawing/2014/main" id="{6B405097-DE23-B704-C467-573515D35306}"/>
              </a:ext>
            </a:extLst>
          </p:cNvPr>
          <p:cNvSpPr txBox="1"/>
          <p:nvPr/>
        </p:nvSpPr>
        <p:spPr>
          <a:xfrm>
            <a:off x="1358149" y="3094728"/>
            <a:ext cx="4247441" cy="1361911"/>
          </a:xfrm>
          <a:prstGeom prst="rect">
            <a:avLst/>
          </a:prstGeom>
          <a:noFill/>
        </p:spPr>
        <p:txBody>
          <a:bodyPr wrap="square" rtlCol="0">
            <a:spAutoFit/>
          </a:bodyPr>
          <a:lstStyle/>
          <a:p>
            <a:r>
              <a:rPr lang="en-US" sz="1650" dirty="0">
                <a:sym typeface="Wingdings" panose="05000000000000000000" pitchFamily="2" charset="2"/>
              </a:rPr>
              <a:t>Patient-level RCT  1,000 patients</a:t>
            </a:r>
          </a:p>
          <a:p>
            <a:r>
              <a:rPr lang="en-US" sz="1650" dirty="0">
                <a:sym typeface="Wingdings" panose="05000000000000000000" pitchFamily="2" charset="2"/>
              </a:rPr>
              <a:t>Clusters of 4 patients  1,150 patients</a:t>
            </a:r>
          </a:p>
          <a:p>
            <a:r>
              <a:rPr lang="en-US" sz="1650" dirty="0">
                <a:sym typeface="Wingdings" panose="05000000000000000000" pitchFamily="2" charset="2"/>
              </a:rPr>
              <a:t>Clusters of 200 patients  9,950 patients</a:t>
            </a:r>
          </a:p>
          <a:p>
            <a:r>
              <a:rPr lang="en-US" sz="1650" dirty="0">
                <a:sym typeface="Wingdings" panose="05000000000000000000" pitchFamily="2" charset="2"/>
              </a:rPr>
              <a:t>  </a:t>
            </a:r>
          </a:p>
          <a:p>
            <a:r>
              <a:rPr lang="en-US" sz="1650" dirty="0">
                <a:solidFill>
                  <a:srgbClr val="FF0000"/>
                </a:solidFill>
                <a:sym typeface="Wingdings" panose="05000000000000000000" pitchFamily="2" charset="2"/>
              </a:rPr>
              <a:t>  YOU WANT A LOT OF LITTLE CLUSTERS!</a:t>
            </a:r>
            <a:endParaRPr lang="en-US" sz="1650" dirty="0">
              <a:solidFill>
                <a:srgbClr val="FF0000"/>
              </a:solidFill>
            </a:endParaRPr>
          </a:p>
        </p:txBody>
      </p:sp>
      <p:pic>
        <p:nvPicPr>
          <p:cNvPr id="28" name="Picture 2" descr="http://images.clipartpanda.com/person-clipart-blue-person-clipart-1.jpg">
            <a:extLst>
              <a:ext uri="{FF2B5EF4-FFF2-40B4-BE49-F238E27FC236}">
                <a16:creationId xmlns:a16="http://schemas.microsoft.com/office/drawing/2014/main" id="{2080A527-61DA-12A7-A5B7-EB18A66D52F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4186" y="2099431"/>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http://images.clipartpanda.com/person-clipart-blue-person-clipart-1.jpg">
            <a:extLst>
              <a:ext uri="{FF2B5EF4-FFF2-40B4-BE49-F238E27FC236}">
                <a16:creationId xmlns:a16="http://schemas.microsoft.com/office/drawing/2014/main" id="{CF77C595-260D-FFBA-CC97-F8D038F0757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9337" y="1985131"/>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 descr="http://images.clipartpanda.com/person-clipart-blue-person-clipart-1.jpg">
            <a:extLst>
              <a:ext uri="{FF2B5EF4-FFF2-40B4-BE49-F238E27FC236}">
                <a16:creationId xmlns:a16="http://schemas.microsoft.com/office/drawing/2014/main" id="{92E1609E-2833-3919-EAFD-CC3F3FE0F11A}"/>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32031" y="3557372"/>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images.clipartpanda.com/person-clipart-blue-person-clipart-1.jpg">
            <a:extLst>
              <a:ext uri="{FF2B5EF4-FFF2-40B4-BE49-F238E27FC236}">
                <a16:creationId xmlns:a16="http://schemas.microsoft.com/office/drawing/2014/main" id="{40C444FD-2E65-FD52-4C9D-B29D7AE4B2C1}"/>
              </a:ext>
            </a:extLst>
          </p:cNvPr>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579214" y="375739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http://images.clipartpanda.com/person-clipart-blue-person-clipart-1.jpg">
            <a:extLst>
              <a:ext uri="{FF2B5EF4-FFF2-40B4-BE49-F238E27FC236}">
                <a16:creationId xmlns:a16="http://schemas.microsoft.com/office/drawing/2014/main" id="{EB04422B-C9AF-C636-85B6-55CEEC73CD83}"/>
              </a:ext>
            </a:extLst>
          </p:cNvPr>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781469" y="4001799"/>
            <a:ext cx="202964" cy="4559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223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B532-3519-2B9C-A397-6379004C1CC0}"/>
              </a:ext>
            </a:extLst>
          </p:cNvPr>
          <p:cNvSpPr>
            <a:spLocks noGrp="1"/>
          </p:cNvSpPr>
          <p:nvPr>
            <p:ph type="title"/>
          </p:nvPr>
        </p:nvSpPr>
        <p:spPr/>
        <p:txBody>
          <a:bodyPr/>
          <a:lstStyle/>
          <a:p>
            <a:r>
              <a:rPr lang="en-US" dirty="0"/>
              <a:t>Stepped-Wedge Cluster Randomized Trial</a:t>
            </a:r>
          </a:p>
        </p:txBody>
      </p:sp>
      <p:sp>
        <p:nvSpPr>
          <p:cNvPr id="3" name="Text Placeholder 2">
            <a:extLst>
              <a:ext uri="{FF2B5EF4-FFF2-40B4-BE49-F238E27FC236}">
                <a16:creationId xmlns:a16="http://schemas.microsoft.com/office/drawing/2014/main" id="{A2E4E318-193A-F593-58DC-BFC6EE7CD70E}"/>
              </a:ext>
            </a:extLst>
          </p:cNvPr>
          <p:cNvSpPr>
            <a:spLocks noGrp="1"/>
          </p:cNvSpPr>
          <p:nvPr>
            <p:ph type="body" sz="quarter" idx="10"/>
          </p:nvPr>
        </p:nvSpPr>
        <p:spPr/>
        <p:txBody>
          <a:bodyPr/>
          <a:lstStyle/>
          <a:p>
            <a:endParaRPr lang="en-US"/>
          </a:p>
        </p:txBody>
      </p:sp>
      <p:grpSp>
        <p:nvGrpSpPr>
          <p:cNvPr id="4" name="Group 3">
            <a:extLst>
              <a:ext uri="{FF2B5EF4-FFF2-40B4-BE49-F238E27FC236}">
                <a16:creationId xmlns:a16="http://schemas.microsoft.com/office/drawing/2014/main" id="{BD74B4F0-7FF3-3F54-9EB0-436B1F588A73}"/>
              </a:ext>
            </a:extLst>
          </p:cNvPr>
          <p:cNvGrpSpPr/>
          <p:nvPr/>
        </p:nvGrpSpPr>
        <p:grpSpPr>
          <a:xfrm flipH="1" flipV="1">
            <a:off x="4063471" y="1699994"/>
            <a:ext cx="2739966" cy="2391236"/>
            <a:chOff x="2256922" y="1208882"/>
            <a:chExt cx="3653288" cy="3188314"/>
          </a:xfrm>
        </p:grpSpPr>
        <p:sp>
          <p:nvSpPr>
            <p:cNvPr id="5" name="Rectangle 4">
              <a:extLst>
                <a:ext uri="{FF2B5EF4-FFF2-40B4-BE49-F238E27FC236}">
                  <a16:creationId xmlns:a16="http://schemas.microsoft.com/office/drawing/2014/main" id="{E9CF29F4-C2CB-1995-ACA5-8780144DB54B}"/>
                </a:ext>
              </a:extLst>
            </p:cNvPr>
            <p:cNvSpPr/>
            <p:nvPr/>
          </p:nvSpPr>
          <p:spPr>
            <a:xfrm>
              <a:off x="2256922" y="3507869"/>
              <a:ext cx="3653288" cy="8893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25556FD2-09EE-F753-CEC9-C995AEDE29C7}"/>
                </a:ext>
              </a:extLst>
            </p:cNvPr>
            <p:cNvSpPr/>
            <p:nvPr/>
          </p:nvSpPr>
          <p:spPr>
            <a:xfrm>
              <a:off x="2256922" y="2456412"/>
              <a:ext cx="2507839" cy="11631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8F09DF90-C909-C964-779A-E6A88AAFD9A8}"/>
                </a:ext>
              </a:extLst>
            </p:cNvPr>
            <p:cNvSpPr/>
            <p:nvPr/>
          </p:nvSpPr>
          <p:spPr>
            <a:xfrm>
              <a:off x="2256922" y="1208882"/>
              <a:ext cx="1336986" cy="148076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 name="Group 7">
            <a:extLst>
              <a:ext uri="{FF2B5EF4-FFF2-40B4-BE49-F238E27FC236}">
                <a16:creationId xmlns:a16="http://schemas.microsoft.com/office/drawing/2014/main" id="{485586D4-FBCC-1896-DA8A-7C05A0A7C18D}"/>
              </a:ext>
            </a:extLst>
          </p:cNvPr>
          <p:cNvGrpSpPr/>
          <p:nvPr/>
        </p:nvGrpSpPr>
        <p:grpSpPr>
          <a:xfrm>
            <a:off x="2978215" y="1714500"/>
            <a:ext cx="2744506" cy="2376731"/>
            <a:chOff x="2250868" y="1502066"/>
            <a:chExt cx="3659341" cy="3168974"/>
          </a:xfrm>
        </p:grpSpPr>
        <p:sp>
          <p:nvSpPr>
            <p:cNvPr id="9" name="Rectangle 8">
              <a:extLst>
                <a:ext uri="{FF2B5EF4-FFF2-40B4-BE49-F238E27FC236}">
                  <a16:creationId xmlns:a16="http://schemas.microsoft.com/office/drawing/2014/main" id="{496654D2-3C70-1FB6-0EE6-F14CE508D744}"/>
                </a:ext>
              </a:extLst>
            </p:cNvPr>
            <p:cNvSpPr/>
            <p:nvPr/>
          </p:nvSpPr>
          <p:spPr>
            <a:xfrm>
              <a:off x="2250868" y="3507866"/>
              <a:ext cx="3659341" cy="116317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09A3E630-E7D9-AB70-EE16-C5E95A65C81B}"/>
                </a:ext>
              </a:extLst>
            </p:cNvPr>
            <p:cNvSpPr/>
            <p:nvPr/>
          </p:nvSpPr>
          <p:spPr>
            <a:xfrm>
              <a:off x="2256921" y="2456412"/>
              <a:ext cx="2507839" cy="116317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A3417E4-B79B-A706-31A9-1D6F9DF6D57C}"/>
                </a:ext>
              </a:extLst>
            </p:cNvPr>
            <p:cNvSpPr/>
            <p:nvPr/>
          </p:nvSpPr>
          <p:spPr>
            <a:xfrm>
              <a:off x="2265194" y="1502066"/>
              <a:ext cx="1328714" cy="11875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Oval 11">
            <a:extLst>
              <a:ext uri="{FF2B5EF4-FFF2-40B4-BE49-F238E27FC236}">
                <a16:creationId xmlns:a16="http://schemas.microsoft.com/office/drawing/2014/main" id="{41958F17-8118-49DD-977D-9C02FA15EF48}"/>
              </a:ext>
            </a:extLst>
          </p:cNvPr>
          <p:cNvSpPr/>
          <p:nvPr/>
        </p:nvSpPr>
        <p:spPr>
          <a:xfrm>
            <a:off x="2228851" y="2557247"/>
            <a:ext cx="727549" cy="742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79C6C57C-125D-0005-8A9B-947D2734CD1A}"/>
              </a:ext>
            </a:extLst>
          </p:cNvPr>
          <p:cNvSpPr/>
          <p:nvPr/>
        </p:nvSpPr>
        <p:spPr>
          <a:xfrm>
            <a:off x="2467538" y="1699997"/>
            <a:ext cx="727549" cy="742950"/>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5619130B-A29C-6E1A-90B7-2836A3DFF606}"/>
              </a:ext>
            </a:extLst>
          </p:cNvPr>
          <p:cNvSpPr/>
          <p:nvPr/>
        </p:nvSpPr>
        <p:spPr>
          <a:xfrm>
            <a:off x="2482734" y="3413198"/>
            <a:ext cx="727549" cy="742950"/>
          </a:xfrm>
          <a:prstGeom prst="ellipse">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pic>
        <p:nvPicPr>
          <p:cNvPr id="15" name="Picture 2" descr="http://images.clipartpanda.com/person-clipart-blue-person-clipart-1.jpg">
            <a:extLst>
              <a:ext uri="{FF2B5EF4-FFF2-40B4-BE49-F238E27FC236}">
                <a16:creationId xmlns:a16="http://schemas.microsoft.com/office/drawing/2014/main" id="{815C14CC-A1A5-131F-0B72-9EE51909F7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539" y="250009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images.clipartpanda.com/person-clipart-blue-person-clipart-1.jpg">
            <a:extLst>
              <a:ext uri="{FF2B5EF4-FFF2-40B4-BE49-F238E27FC236}">
                <a16:creationId xmlns:a16="http://schemas.microsoft.com/office/drawing/2014/main" id="{6656FDE1-9E90-D151-09DD-9F174B092D72}"/>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0503" y="261439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images.clipartpanda.com/person-clipart-blue-person-clipart-1.jpg">
            <a:extLst>
              <a:ext uri="{FF2B5EF4-FFF2-40B4-BE49-F238E27FC236}">
                <a16:creationId xmlns:a16="http://schemas.microsoft.com/office/drawing/2014/main" id="{1F78A49B-080A-2B74-9764-7C0C7C37F2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1844" y="2883911"/>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http://images.clipartpanda.com/person-clipart-blue-person-clipart-1.jpg">
            <a:extLst>
              <a:ext uri="{FF2B5EF4-FFF2-40B4-BE49-F238E27FC236}">
                <a16:creationId xmlns:a16="http://schemas.microsoft.com/office/drawing/2014/main" id="{3A6472E8-2C00-3CA0-1F21-35EAC49D4F3E}"/>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5590" y="3328772"/>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http://images.clipartpanda.com/person-clipart-blue-person-clipart-1.jpg">
            <a:extLst>
              <a:ext uri="{FF2B5EF4-FFF2-40B4-BE49-F238E27FC236}">
                <a16:creationId xmlns:a16="http://schemas.microsoft.com/office/drawing/2014/main" id="{B2379A79-46C7-FD64-4D29-D9565F2C1071}"/>
              </a:ext>
            </a:extLst>
          </p:cNvPr>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542773" y="352879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http://images.clipartpanda.com/person-clipart-blue-person-clipart-1.jpg">
            <a:extLst>
              <a:ext uri="{FF2B5EF4-FFF2-40B4-BE49-F238E27FC236}">
                <a16:creationId xmlns:a16="http://schemas.microsoft.com/office/drawing/2014/main" id="{47598FCC-E9A1-0A55-21E5-36E84FC8FB55}"/>
              </a:ext>
            </a:extLst>
          </p:cNvPr>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745028" y="3773199"/>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 descr="http://images.clipartpanda.com/person-clipart-blue-person-clipart-1.jpg">
            <a:extLst>
              <a:ext uri="{FF2B5EF4-FFF2-40B4-BE49-F238E27FC236}">
                <a16:creationId xmlns:a16="http://schemas.microsoft.com/office/drawing/2014/main" id="{B110B0D8-6F50-B725-291C-2BB646F3FE7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7475" y="1928597"/>
            <a:ext cx="202964" cy="455901"/>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http://images.clipartpanda.com/person-clipart-blue-person-clipart-1.jpg">
            <a:extLst>
              <a:ext uri="{FF2B5EF4-FFF2-40B4-BE49-F238E27FC236}">
                <a16:creationId xmlns:a16="http://schemas.microsoft.com/office/drawing/2014/main" id="{BCB6B214-5DBF-1E8C-2D51-B5FF5EE3880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92626" y="1814297"/>
            <a:ext cx="202964" cy="4559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AB972180-D423-A2AD-2583-976EFC66BB50}"/>
              </a:ext>
            </a:extLst>
          </p:cNvPr>
          <p:cNvCxnSpPr/>
          <p:nvPr/>
        </p:nvCxnSpPr>
        <p:spPr>
          <a:xfrm>
            <a:off x="2956399" y="2928722"/>
            <a:ext cx="1038788" cy="0"/>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8F8849A-85DF-EBB7-8C2D-694E97406413}"/>
              </a:ext>
            </a:extLst>
          </p:cNvPr>
          <p:cNvCxnSpPr/>
          <p:nvPr/>
        </p:nvCxnSpPr>
        <p:spPr>
          <a:xfrm flipV="1">
            <a:off x="3210283" y="3784674"/>
            <a:ext cx="784904" cy="1"/>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0398EF-B235-8AC1-A684-3AA838997862}"/>
              </a:ext>
            </a:extLst>
          </p:cNvPr>
          <p:cNvCxnSpPr/>
          <p:nvPr/>
        </p:nvCxnSpPr>
        <p:spPr>
          <a:xfrm flipV="1">
            <a:off x="3204612" y="2071473"/>
            <a:ext cx="784904" cy="1"/>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278F077-7153-52C3-F766-EF506CB95731}"/>
              </a:ext>
            </a:extLst>
          </p:cNvPr>
          <p:cNvSpPr txBox="1"/>
          <p:nvPr/>
        </p:nvSpPr>
        <p:spPr>
          <a:xfrm>
            <a:off x="3366536" y="1757147"/>
            <a:ext cx="324128" cy="369332"/>
          </a:xfrm>
          <a:prstGeom prst="rect">
            <a:avLst/>
          </a:prstGeom>
          <a:noFill/>
        </p:spPr>
        <p:txBody>
          <a:bodyPr wrap="none" rtlCol="0">
            <a:spAutoFit/>
          </a:bodyPr>
          <a:lstStyle/>
          <a:p>
            <a:r>
              <a:rPr lang="en-US" b="1" dirty="0">
                <a:solidFill>
                  <a:srgbClr val="00B050"/>
                </a:solidFill>
              </a:rPr>
              <a:t>A</a:t>
            </a:r>
          </a:p>
        </p:txBody>
      </p:sp>
      <p:sp>
        <p:nvSpPr>
          <p:cNvPr id="27" name="TextBox 26">
            <a:extLst>
              <a:ext uri="{FF2B5EF4-FFF2-40B4-BE49-F238E27FC236}">
                <a16:creationId xmlns:a16="http://schemas.microsoft.com/office/drawing/2014/main" id="{639971CA-7E03-7341-C031-D72C2849E423}"/>
              </a:ext>
            </a:extLst>
          </p:cNvPr>
          <p:cNvSpPr txBox="1"/>
          <p:nvPr/>
        </p:nvSpPr>
        <p:spPr>
          <a:xfrm>
            <a:off x="3336812" y="3413198"/>
            <a:ext cx="324128" cy="369332"/>
          </a:xfrm>
          <a:prstGeom prst="rect">
            <a:avLst/>
          </a:prstGeom>
          <a:noFill/>
        </p:spPr>
        <p:txBody>
          <a:bodyPr wrap="none" rtlCol="0">
            <a:spAutoFit/>
          </a:bodyPr>
          <a:lstStyle/>
          <a:p>
            <a:r>
              <a:rPr lang="en-US" b="1" dirty="0">
                <a:solidFill>
                  <a:srgbClr val="00B050"/>
                </a:solidFill>
              </a:rPr>
              <a:t>A</a:t>
            </a:r>
          </a:p>
        </p:txBody>
      </p:sp>
      <p:sp>
        <p:nvSpPr>
          <p:cNvPr id="28" name="TextBox 27">
            <a:extLst>
              <a:ext uri="{FF2B5EF4-FFF2-40B4-BE49-F238E27FC236}">
                <a16:creationId xmlns:a16="http://schemas.microsoft.com/office/drawing/2014/main" id="{EAE218F1-9DD4-8E30-4388-DC8B9BBEE811}"/>
              </a:ext>
            </a:extLst>
          </p:cNvPr>
          <p:cNvSpPr txBox="1"/>
          <p:nvPr/>
        </p:nvSpPr>
        <p:spPr>
          <a:xfrm>
            <a:off x="5972575" y="3465776"/>
            <a:ext cx="314510" cy="369332"/>
          </a:xfrm>
          <a:prstGeom prst="rect">
            <a:avLst/>
          </a:prstGeom>
          <a:noFill/>
        </p:spPr>
        <p:txBody>
          <a:bodyPr wrap="none" rtlCol="0">
            <a:spAutoFit/>
          </a:bodyPr>
          <a:lstStyle/>
          <a:p>
            <a:r>
              <a:rPr lang="en-US" b="1" dirty="0">
                <a:solidFill>
                  <a:srgbClr val="C00000"/>
                </a:solidFill>
              </a:rPr>
              <a:t>B</a:t>
            </a:r>
          </a:p>
        </p:txBody>
      </p:sp>
      <p:cxnSp>
        <p:nvCxnSpPr>
          <p:cNvPr id="29" name="Straight Arrow Connector 28">
            <a:extLst>
              <a:ext uri="{FF2B5EF4-FFF2-40B4-BE49-F238E27FC236}">
                <a16:creationId xmlns:a16="http://schemas.microsoft.com/office/drawing/2014/main" id="{1CC4C6A7-6CEB-4851-AA75-7CD1CEBD2842}"/>
              </a:ext>
            </a:extLst>
          </p:cNvPr>
          <p:cNvCxnSpPr/>
          <p:nvPr/>
        </p:nvCxnSpPr>
        <p:spPr>
          <a:xfrm flipV="1">
            <a:off x="4103816" y="2941825"/>
            <a:ext cx="784904" cy="1"/>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767E0B7-B382-978E-4692-FE4015E4D372}"/>
              </a:ext>
            </a:extLst>
          </p:cNvPr>
          <p:cNvSpPr txBox="1"/>
          <p:nvPr/>
        </p:nvSpPr>
        <p:spPr>
          <a:xfrm>
            <a:off x="4312518" y="2576350"/>
            <a:ext cx="324128" cy="369332"/>
          </a:xfrm>
          <a:prstGeom prst="rect">
            <a:avLst/>
          </a:prstGeom>
          <a:noFill/>
        </p:spPr>
        <p:txBody>
          <a:bodyPr wrap="none" rtlCol="0">
            <a:spAutoFit/>
          </a:bodyPr>
          <a:lstStyle/>
          <a:p>
            <a:r>
              <a:rPr lang="en-US" b="1" dirty="0">
                <a:solidFill>
                  <a:srgbClr val="00B050"/>
                </a:solidFill>
              </a:rPr>
              <a:t>A</a:t>
            </a:r>
          </a:p>
        </p:txBody>
      </p:sp>
      <p:cxnSp>
        <p:nvCxnSpPr>
          <p:cNvPr id="31" name="Straight Arrow Connector 30">
            <a:extLst>
              <a:ext uri="{FF2B5EF4-FFF2-40B4-BE49-F238E27FC236}">
                <a16:creationId xmlns:a16="http://schemas.microsoft.com/office/drawing/2014/main" id="{A409107A-E479-9D65-2CF0-D80A026CB72D}"/>
              </a:ext>
            </a:extLst>
          </p:cNvPr>
          <p:cNvCxnSpPr/>
          <p:nvPr/>
        </p:nvCxnSpPr>
        <p:spPr>
          <a:xfrm>
            <a:off x="4026769" y="2071472"/>
            <a:ext cx="852883"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68C72D2-DDA9-884B-2477-E73E2CCD88A6}"/>
              </a:ext>
            </a:extLst>
          </p:cNvPr>
          <p:cNvCxnSpPr/>
          <p:nvPr/>
        </p:nvCxnSpPr>
        <p:spPr>
          <a:xfrm>
            <a:off x="4103815" y="3778694"/>
            <a:ext cx="775836" cy="0"/>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799EDAD-8A9F-C015-AEEA-75E6CC92460B}"/>
              </a:ext>
            </a:extLst>
          </p:cNvPr>
          <p:cNvSpPr txBox="1"/>
          <p:nvPr/>
        </p:nvSpPr>
        <p:spPr>
          <a:xfrm>
            <a:off x="3195086" y="1368988"/>
            <a:ext cx="767903" cy="300082"/>
          </a:xfrm>
          <a:prstGeom prst="rect">
            <a:avLst/>
          </a:prstGeom>
          <a:noFill/>
        </p:spPr>
        <p:txBody>
          <a:bodyPr wrap="none" rtlCol="0">
            <a:spAutoFit/>
          </a:bodyPr>
          <a:lstStyle/>
          <a:p>
            <a:r>
              <a:rPr lang="en-US" sz="1350" u="sng" dirty="0"/>
              <a:t>Period 1</a:t>
            </a:r>
          </a:p>
        </p:txBody>
      </p:sp>
      <p:sp>
        <p:nvSpPr>
          <p:cNvPr id="34" name="TextBox 33">
            <a:extLst>
              <a:ext uri="{FF2B5EF4-FFF2-40B4-BE49-F238E27FC236}">
                <a16:creationId xmlns:a16="http://schemas.microsoft.com/office/drawing/2014/main" id="{1A10C83A-D258-5FA4-6156-8B0EC2AD5B41}"/>
              </a:ext>
            </a:extLst>
          </p:cNvPr>
          <p:cNvSpPr txBox="1"/>
          <p:nvPr/>
        </p:nvSpPr>
        <p:spPr>
          <a:xfrm>
            <a:off x="4049185" y="1368988"/>
            <a:ext cx="767903" cy="300082"/>
          </a:xfrm>
          <a:prstGeom prst="rect">
            <a:avLst/>
          </a:prstGeom>
          <a:noFill/>
        </p:spPr>
        <p:txBody>
          <a:bodyPr wrap="none" rtlCol="0">
            <a:spAutoFit/>
          </a:bodyPr>
          <a:lstStyle/>
          <a:p>
            <a:r>
              <a:rPr lang="en-US" sz="1350" u="sng" dirty="0"/>
              <a:t>Period 2</a:t>
            </a:r>
          </a:p>
        </p:txBody>
      </p:sp>
      <p:cxnSp>
        <p:nvCxnSpPr>
          <p:cNvPr id="35" name="Straight Arrow Connector 34">
            <a:extLst>
              <a:ext uri="{FF2B5EF4-FFF2-40B4-BE49-F238E27FC236}">
                <a16:creationId xmlns:a16="http://schemas.microsoft.com/office/drawing/2014/main" id="{E7E6C1B2-A6C8-1E9E-5972-76A8D51FC0DA}"/>
              </a:ext>
            </a:extLst>
          </p:cNvPr>
          <p:cNvCxnSpPr/>
          <p:nvPr/>
        </p:nvCxnSpPr>
        <p:spPr>
          <a:xfrm>
            <a:off x="4967223" y="2938046"/>
            <a:ext cx="775836"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3208703-76D7-2A62-1AB6-54C9475ECC05}"/>
              </a:ext>
            </a:extLst>
          </p:cNvPr>
          <p:cNvCxnSpPr/>
          <p:nvPr/>
        </p:nvCxnSpPr>
        <p:spPr>
          <a:xfrm>
            <a:off x="4900639" y="2054819"/>
            <a:ext cx="852883"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296F00D-04EF-D0B2-C694-7C5389C84D45}"/>
              </a:ext>
            </a:extLst>
          </p:cNvPr>
          <p:cNvCxnSpPr/>
          <p:nvPr/>
        </p:nvCxnSpPr>
        <p:spPr>
          <a:xfrm>
            <a:off x="4978464" y="3773199"/>
            <a:ext cx="775836" cy="0"/>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8DEAFB6-3945-3C89-1EDF-5DDF1E510A52}"/>
              </a:ext>
            </a:extLst>
          </p:cNvPr>
          <p:cNvCxnSpPr/>
          <p:nvPr/>
        </p:nvCxnSpPr>
        <p:spPr>
          <a:xfrm>
            <a:off x="5802828" y="3770267"/>
            <a:ext cx="775836"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D2E43F8-ECE5-2D0B-B0A0-9BC74D602F3C}"/>
              </a:ext>
            </a:extLst>
          </p:cNvPr>
          <p:cNvCxnSpPr/>
          <p:nvPr/>
        </p:nvCxnSpPr>
        <p:spPr>
          <a:xfrm>
            <a:off x="5802828" y="2924737"/>
            <a:ext cx="775836"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36C7622-F116-5697-CB1D-DC0AD6E38F71}"/>
              </a:ext>
            </a:extLst>
          </p:cNvPr>
          <p:cNvCxnSpPr/>
          <p:nvPr/>
        </p:nvCxnSpPr>
        <p:spPr>
          <a:xfrm>
            <a:off x="5802828" y="2054819"/>
            <a:ext cx="775836" cy="0"/>
          </a:xfrm>
          <a:prstGeom prst="straightConnector1">
            <a:avLst/>
          </a:prstGeom>
          <a:ln w="381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3194FE7-1388-AC71-AD35-0471AC6CBCBA}"/>
              </a:ext>
            </a:extLst>
          </p:cNvPr>
          <p:cNvSpPr txBox="1"/>
          <p:nvPr/>
        </p:nvSpPr>
        <p:spPr>
          <a:xfrm>
            <a:off x="4268271" y="1725224"/>
            <a:ext cx="314510" cy="369332"/>
          </a:xfrm>
          <a:prstGeom prst="rect">
            <a:avLst/>
          </a:prstGeom>
          <a:noFill/>
        </p:spPr>
        <p:txBody>
          <a:bodyPr wrap="none" rtlCol="0">
            <a:spAutoFit/>
          </a:bodyPr>
          <a:lstStyle/>
          <a:p>
            <a:r>
              <a:rPr lang="en-US" b="1" dirty="0">
                <a:solidFill>
                  <a:srgbClr val="C00000"/>
                </a:solidFill>
              </a:rPr>
              <a:t>B</a:t>
            </a:r>
          </a:p>
        </p:txBody>
      </p:sp>
      <p:sp>
        <p:nvSpPr>
          <p:cNvPr id="42" name="TextBox 41">
            <a:extLst>
              <a:ext uri="{FF2B5EF4-FFF2-40B4-BE49-F238E27FC236}">
                <a16:creationId xmlns:a16="http://schemas.microsoft.com/office/drawing/2014/main" id="{2EE245AE-D43A-90AE-06AE-4EB4CEEA9A49}"/>
              </a:ext>
            </a:extLst>
          </p:cNvPr>
          <p:cNvSpPr txBox="1"/>
          <p:nvPr/>
        </p:nvSpPr>
        <p:spPr>
          <a:xfrm>
            <a:off x="5174703" y="1736495"/>
            <a:ext cx="314510" cy="369332"/>
          </a:xfrm>
          <a:prstGeom prst="rect">
            <a:avLst/>
          </a:prstGeom>
          <a:noFill/>
        </p:spPr>
        <p:txBody>
          <a:bodyPr wrap="none" rtlCol="0">
            <a:spAutoFit/>
          </a:bodyPr>
          <a:lstStyle/>
          <a:p>
            <a:r>
              <a:rPr lang="en-US" b="1" dirty="0">
                <a:solidFill>
                  <a:srgbClr val="C00000"/>
                </a:solidFill>
              </a:rPr>
              <a:t>B</a:t>
            </a:r>
          </a:p>
        </p:txBody>
      </p:sp>
      <p:sp>
        <p:nvSpPr>
          <p:cNvPr id="43" name="TextBox 42">
            <a:extLst>
              <a:ext uri="{FF2B5EF4-FFF2-40B4-BE49-F238E27FC236}">
                <a16:creationId xmlns:a16="http://schemas.microsoft.com/office/drawing/2014/main" id="{4DAC9C13-588B-A2EA-6BF1-E1DCF20B9D37}"/>
              </a:ext>
            </a:extLst>
          </p:cNvPr>
          <p:cNvSpPr txBox="1"/>
          <p:nvPr/>
        </p:nvSpPr>
        <p:spPr>
          <a:xfrm>
            <a:off x="5972575" y="1716379"/>
            <a:ext cx="314510" cy="369332"/>
          </a:xfrm>
          <a:prstGeom prst="rect">
            <a:avLst/>
          </a:prstGeom>
          <a:noFill/>
        </p:spPr>
        <p:txBody>
          <a:bodyPr wrap="none" rtlCol="0">
            <a:spAutoFit/>
          </a:bodyPr>
          <a:lstStyle/>
          <a:p>
            <a:r>
              <a:rPr lang="en-US" b="1" dirty="0">
                <a:solidFill>
                  <a:srgbClr val="C00000"/>
                </a:solidFill>
              </a:rPr>
              <a:t>B</a:t>
            </a:r>
          </a:p>
        </p:txBody>
      </p:sp>
      <p:sp>
        <p:nvSpPr>
          <p:cNvPr id="44" name="TextBox 43">
            <a:extLst>
              <a:ext uri="{FF2B5EF4-FFF2-40B4-BE49-F238E27FC236}">
                <a16:creationId xmlns:a16="http://schemas.microsoft.com/office/drawing/2014/main" id="{45EF403D-FA95-E4EA-0FF5-606344C38018}"/>
              </a:ext>
            </a:extLst>
          </p:cNvPr>
          <p:cNvSpPr txBox="1"/>
          <p:nvPr/>
        </p:nvSpPr>
        <p:spPr>
          <a:xfrm>
            <a:off x="5972575" y="2582066"/>
            <a:ext cx="314510" cy="369332"/>
          </a:xfrm>
          <a:prstGeom prst="rect">
            <a:avLst/>
          </a:prstGeom>
          <a:noFill/>
        </p:spPr>
        <p:txBody>
          <a:bodyPr wrap="none" rtlCol="0">
            <a:spAutoFit/>
          </a:bodyPr>
          <a:lstStyle/>
          <a:p>
            <a:r>
              <a:rPr lang="en-US" b="1" dirty="0">
                <a:solidFill>
                  <a:srgbClr val="C00000"/>
                </a:solidFill>
              </a:rPr>
              <a:t>B</a:t>
            </a:r>
          </a:p>
        </p:txBody>
      </p:sp>
      <p:sp>
        <p:nvSpPr>
          <p:cNvPr id="45" name="TextBox 44">
            <a:extLst>
              <a:ext uri="{FF2B5EF4-FFF2-40B4-BE49-F238E27FC236}">
                <a16:creationId xmlns:a16="http://schemas.microsoft.com/office/drawing/2014/main" id="{E9FF1B2C-04C5-4F34-9C37-923C403A48E4}"/>
              </a:ext>
            </a:extLst>
          </p:cNvPr>
          <p:cNvSpPr txBox="1"/>
          <p:nvPr/>
        </p:nvSpPr>
        <p:spPr>
          <a:xfrm>
            <a:off x="3366536" y="2576351"/>
            <a:ext cx="324128" cy="369332"/>
          </a:xfrm>
          <a:prstGeom prst="rect">
            <a:avLst/>
          </a:prstGeom>
          <a:noFill/>
        </p:spPr>
        <p:txBody>
          <a:bodyPr wrap="none" rtlCol="0">
            <a:spAutoFit/>
          </a:bodyPr>
          <a:lstStyle/>
          <a:p>
            <a:r>
              <a:rPr lang="en-US" b="1" dirty="0">
                <a:solidFill>
                  <a:srgbClr val="00B050"/>
                </a:solidFill>
              </a:rPr>
              <a:t>A</a:t>
            </a:r>
          </a:p>
        </p:txBody>
      </p:sp>
      <p:sp>
        <p:nvSpPr>
          <p:cNvPr id="46" name="TextBox 45">
            <a:extLst>
              <a:ext uri="{FF2B5EF4-FFF2-40B4-BE49-F238E27FC236}">
                <a16:creationId xmlns:a16="http://schemas.microsoft.com/office/drawing/2014/main" id="{649EE9AA-656D-7412-100D-0C0939AB427B}"/>
              </a:ext>
            </a:extLst>
          </p:cNvPr>
          <p:cNvSpPr txBox="1"/>
          <p:nvPr/>
        </p:nvSpPr>
        <p:spPr>
          <a:xfrm>
            <a:off x="4283621" y="3435821"/>
            <a:ext cx="324128" cy="369332"/>
          </a:xfrm>
          <a:prstGeom prst="rect">
            <a:avLst/>
          </a:prstGeom>
          <a:noFill/>
        </p:spPr>
        <p:txBody>
          <a:bodyPr wrap="none" rtlCol="0">
            <a:spAutoFit/>
          </a:bodyPr>
          <a:lstStyle/>
          <a:p>
            <a:r>
              <a:rPr lang="en-US" b="1" dirty="0">
                <a:solidFill>
                  <a:srgbClr val="00B050"/>
                </a:solidFill>
              </a:rPr>
              <a:t>A</a:t>
            </a:r>
          </a:p>
        </p:txBody>
      </p:sp>
      <p:sp>
        <p:nvSpPr>
          <p:cNvPr id="47" name="TextBox 46">
            <a:extLst>
              <a:ext uri="{FF2B5EF4-FFF2-40B4-BE49-F238E27FC236}">
                <a16:creationId xmlns:a16="http://schemas.microsoft.com/office/drawing/2014/main" id="{06BF3F17-98A8-F3A8-BB85-129A1D198939}"/>
              </a:ext>
            </a:extLst>
          </p:cNvPr>
          <p:cNvSpPr txBox="1"/>
          <p:nvPr/>
        </p:nvSpPr>
        <p:spPr>
          <a:xfrm>
            <a:off x="5082769" y="3465776"/>
            <a:ext cx="324128" cy="369332"/>
          </a:xfrm>
          <a:prstGeom prst="rect">
            <a:avLst/>
          </a:prstGeom>
          <a:noFill/>
        </p:spPr>
        <p:txBody>
          <a:bodyPr wrap="none" rtlCol="0">
            <a:spAutoFit/>
          </a:bodyPr>
          <a:lstStyle/>
          <a:p>
            <a:r>
              <a:rPr lang="en-US" b="1" dirty="0">
                <a:solidFill>
                  <a:srgbClr val="00B050"/>
                </a:solidFill>
              </a:rPr>
              <a:t>A</a:t>
            </a:r>
          </a:p>
        </p:txBody>
      </p:sp>
      <p:sp>
        <p:nvSpPr>
          <p:cNvPr id="48" name="TextBox 47">
            <a:extLst>
              <a:ext uri="{FF2B5EF4-FFF2-40B4-BE49-F238E27FC236}">
                <a16:creationId xmlns:a16="http://schemas.microsoft.com/office/drawing/2014/main" id="{764CA3C5-CAC5-FE29-EABE-CC8232415D05}"/>
              </a:ext>
            </a:extLst>
          </p:cNvPr>
          <p:cNvSpPr txBox="1"/>
          <p:nvPr/>
        </p:nvSpPr>
        <p:spPr>
          <a:xfrm>
            <a:off x="5174703" y="2602160"/>
            <a:ext cx="314510" cy="369332"/>
          </a:xfrm>
          <a:prstGeom prst="rect">
            <a:avLst/>
          </a:prstGeom>
          <a:noFill/>
        </p:spPr>
        <p:txBody>
          <a:bodyPr wrap="none" rtlCol="0">
            <a:spAutoFit/>
          </a:bodyPr>
          <a:lstStyle/>
          <a:p>
            <a:r>
              <a:rPr lang="en-US" b="1" dirty="0">
                <a:solidFill>
                  <a:srgbClr val="C00000"/>
                </a:solidFill>
              </a:rPr>
              <a:t>B</a:t>
            </a:r>
          </a:p>
        </p:txBody>
      </p:sp>
      <p:sp>
        <p:nvSpPr>
          <p:cNvPr id="49" name="TextBox 48">
            <a:extLst>
              <a:ext uri="{FF2B5EF4-FFF2-40B4-BE49-F238E27FC236}">
                <a16:creationId xmlns:a16="http://schemas.microsoft.com/office/drawing/2014/main" id="{045878E6-7DDE-D0DF-4B0C-739E625C7994}"/>
              </a:ext>
            </a:extLst>
          </p:cNvPr>
          <p:cNvSpPr txBox="1"/>
          <p:nvPr/>
        </p:nvSpPr>
        <p:spPr>
          <a:xfrm>
            <a:off x="4829716" y="1368988"/>
            <a:ext cx="767903" cy="300082"/>
          </a:xfrm>
          <a:prstGeom prst="rect">
            <a:avLst/>
          </a:prstGeom>
          <a:noFill/>
        </p:spPr>
        <p:txBody>
          <a:bodyPr wrap="none" rtlCol="0">
            <a:spAutoFit/>
          </a:bodyPr>
          <a:lstStyle/>
          <a:p>
            <a:r>
              <a:rPr lang="en-US" sz="1350" u="sng" dirty="0"/>
              <a:t>Period 3</a:t>
            </a:r>
          </a:p>
        </p:txBody>
      </p:sp>
      <p:sp>
        <p:nvSpPr>
          <p:cNvPr id="50" name="TextBox 49">
            <a:extLst>
              <a:ext uri="{FF2B5EF4-FFF2-40B4-BE49-F238E27FC236}">
                <a16:creationId xmlns:a16="http://schemas.microsoft.com/office/drawing/2014/main" id="{1F545D97-AC43-1511-3E9B-5E5F030432AF}"/>
              </a:ext>
            </a:extLst>
          </p:cNvPr>
          <p:cNvSpPr txBox="1"/>
          <p:nvPr/>
        </p:nvSpPr>
        <p:spPr>
          <a:xfrm>
            <a:off x="5723929" y="1368988"/>
            <a:ext cx="767903" cy="300082"/>
          </a:xfrm>
          <a:prstGeom prst="rect">
            <a:avLst/>
          </a:prstGeom>
          <a:noFill/>
        </p:spPr>
        <p:txBody>
          <a:bodyPr wrap="none" rtlCol="0">
            <a:spAutoFit/>
          </a:bodyPr>
          <a:lstStyle/>
          <a:p>
            <a:r>
              <a:rPr lang="en-US" sz="1350" u="sng" dirty="0"/>
              <a:t>Period 4</a:t>
            </a:r>
          </a:p>
        </p:txBody>
      </p:sp>
    </p:spTree>
    <p:extLst>
      <p:ext uri="{BB962C8B-B14F-4D97-AF65-F5344CB8AC3E}">
        <p14:creationId xmlns:p14="http://schemas.microsoft.com/office/powerpoint/2010/main" val="344980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P spid="41" grpId="0"/>
      <p:bldP spid="42" grpId="0"/>
      <p:bldP spid="43" grpId="0"/>
      <p:bldP spid="44" grpId="0"/>
      <p:bldP spid="45" grpId="0"/>
      <p:bldP spid="46" grpId="0"/>
      <p:bldP spid="47" grpId="0"/>
      <p:bldP spid="4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B532-3519-2B9C-A397-6379004C1CC0}"/>
              </a:ext>
            </a:extLst>
          </p:cNvPr>
          <p:cNvSpPr>
            <a:spLocks noGrp="1"/>
          </p:cNvSpPr>
          <p:nvPr>
            <p:ph type="title"/>
          </p:nvPr>
        </p:nvSpPr>
        <p:spPr/>
        <p:txBody>
          <a:bodyPr/>
          <a:lstStyle/>
          <a:p>
            <a:r>
              <a:rPr lang="en-US" dirty="0"/>
              <a:t>Stepped-Wedge Cluster Randomized Trial</a:t>
            </a:r>
          </a:p>
        </p:txBody>
      </p:sp>
      <p:sp>
        <p:nvSpPr>
          <p:cNvPr id="51" name="Text Placeholder 1">
            <a:extLst>
              <a:ext uri="{FF2B5EF4-FFF2-40B4-BE49-F238E27FC236}">
                <a16:creationId xmlns:a16="http://schemas.microsoft.com/office/drawing/2014/main" id="{8B3C9345-43B7-BF38-4445-85EF773CA796}"/>
              </a:ext>
            </a:extLst>
          </p:cNvPr>
          <p:cNvSpPr txBox="1">
            <a:spLocks/>
          </p:cNvSpPr>
          <p:nvPr/>
        </p:nvSpPr>
        <p:spPr>
          <a:xfrm>
            <a:off x="609600" y="1314450"/>
            <a:ext cx="3886200" cy="480060"/>
          </a:xfrm>
          <a:prstGeom prst="rect">
            <a:avLst/>
          </a:prstGeom>
          <a:solidFill>
            <a:schemeClr val="bg1"/>
          </a:solidFill>
        </p:spPr>
        <p:txBody>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sz="1875" dirty="0">
                <a:solidFill>
                  <a:schemeClr val="tx1"/>
                </a:solidFill>
              </a:rPr>
              <a:t>Challenges:</a:t>
            </a:r>
          </a:p>
        </p:txBody>
      </p:sp>
      <p:sp>
        <p:nvSpPr>
          <p:cNvPr id="52" name="Content Placeholder 8">
            <a:extLst>
              <a:ext uri="{FF2B5EF4-FFF2-40B4-BE49-F238E27FC236}">
                <a16:creationId xmlns:a16="http://schemas.microsoft.com/office/drawing/2014/main" id="{2AAD1913-7CC5-4A89-65FF-2119CAD55A2C}"/>
              </a:ext>
            </a:extLst>
          </p:cNvPr>
          <p:cNvSpPr txBox="1">
            <a:spLocks/>
          </p:cNvSpPr>
          <p:nvPr/>
        </p:nvSpPr>
        <p:spPr>
          <a:xfrm>
            <a:off x="1485900" y="1866304"/>
            <a:ext cx="4914900" cy="2222600"/>
          </a:xfrm>
          <a:prstGeom prst="rect">
            <a:avLst/>
          </a:prstGeom>
        </p:spPr>
        <p:txBody>
          <a:bodyPr>
            <a:normAutofit fontScale="92500" lnSpcReduction="10000"/>
          </a:bodyPr>
          <a:lstStyle>
            <a:lvl1pPr marL="137156" indent="-137156" algn="l" defTabSz="342892" rtl="0" eaLnBrk="1" latinLnBrk="0" hangingPunct="1">
              <a:lnSpc>
                <a:spcPct val="100000"/>
              </a:lnSpc>
              <a:spcBef>
                <a:spcPts val="1800"/>
              </a:spcBef>
              <a:buClr>
                <a:schemeClr val="tx2"/>
              </a:buClr>
              <a:buFont typeface="Arial"/>
              <a:buChar char="•"/>
              <a:defRPr sz="2100" b="0" kern="1200">
                <a:solidFill>
                  <a:schemeClr val="tx1">
                    <a:lumMod val="75000"/>
                    <a:lumOff val="25000"/>
                  </a:schemeClr>
                </a:solidFill>
                <a:latin typeface="Calibri"/>
                <a:ea typeface="+mn-ea"/>
                <a:cs typeface="Calibri"/>
              </a:defRPr>
            </a:lvl1pPr>
            <a:lvl2pPr marL="274313" indent="-137156" algn="l" defTabSz="342892" rtl="0" eaLnBrk="1" latinLnBrk="0" hangingPunct="1">
              <a:lnSpc>
                <a:spcPct val="100000"/>
              </a:lnSpc>
              <a:spcBef>
                <a:spcPts val="0"/>
              </a:spcBef>
              <a:buClr>
                <a:schemeClr val="tx2"/>
              </a:buClr>
              <a:buFont typeface="Arial"/>
              <a:buChar char="•"/>
              <a:defRPr sz="1650" kern="1200">
                <a:solidFill>
                  <a:schemeClr val="tx1">
                    <a:lumMod val="75000"/>
                    <a:lumOff val="25000"/>
                  </a:schemeClr>
                </a:solidFill>
                <a:latin typeface="Calibri"/>
                <a:ea typeface="+mn-ea"/>
                <a:cs typeface="Calibri"/>
              </a:defRPr>
            </a:lvl2pPr>
            <a:lvl3pPr marL="411470"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3pPr>
            <a:lvl4pPr marL="548627" indent="-137156" algn="l" defTabSz="342892" rtl="0" eaLnBrk="1" latinLnBrk="0" hangingPunct="1">
              <a:lnSpc>
                <a:spcPct val="100000"/>
              </a:lnSpc>
              <a:spcBef>
                <a:spcPts val="0"/>
              </a:spcBef>
              <a:buClr>
                <a:schemeClr val="tx2"/>
              </a:buClr>
              <a:buFont typeface="Arial"/>
              <a:buChar char="•"/>
              <a:defRPr sz="1500" kern="1200">
                <a:solidFill>
                  <a:schemeClr val="tx1">
                    <a:lumMod val="75000"/>
                    <a:lumOff val="25000"/>
                  </a:schemeClr>
                </a:solidFill>
                <a:latin typeface="Calibri"/>
                <a:ea typeface="+mn-ea"/>
                <a:cs typeface="Calibri"/>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r>
              <a:rPr lang="en-US">
                <a:solidFill>
                  <a:schemeClr val="tx1"/>
                </a:solidFill>
              </a:rPr>
              <a:t>Time</a:t>
            </a:r>
          </a:p>
          <a:p>
            <a:pPr lvl="1"/>
            <a:r>
              <a:rPr lang="en-US">
                <a:solidFill>
                  <a:schemeClr val="tx1"/>
                </a:solidFill>
              </a:rPr>
              <a:t>Long enough periods to see effect of intervention</a:t>
            </a:r>
          </a:p>
          <a:p>
            <a:pPr lvl="1"/>
            <a:r>
              <a:rPr lang="en-US">
                <a:solidFill>
                  <a:schemeClr val="tx1"/>
                </a:solidFill>
              </a:rPr>
              <a:t>Attrition and contamination</a:t>
            </a:r>
            <a:endParaRPr lang="en-US" sz="2100">
              <a:solidFill>
                <a:schemeClr val="tx1"/>
              </a:solidFill>
            </a:endParaRPr>
          </a:p>
          <a:p>
            <a:r>
              <a:rPr lang="en-US">
                <a:solidFill>
                  <a:schemeClr val="tx1"/>
                </a:solidFill>
              </a:rPr>
              <a:t>Effective sample size</a:t>
            </a:r>
          </a:p>
          <a:p>
            <a:r>
              <a:rPr lang="en-US">
                <a:solidFill>
                  <a:schemeClr val="tx1"/>
                </a:solidFill>
              </a:rPr>
              <a:t>Analysis</a:t>
            </a:r>
          </a:p>
          <a:p>
            <a:pPr lvl="1"/>
            <a:r>
              <a:rPr lang="en-US">
                <a:solidFill>
                  <a:schemeClr val="tx1"/>
                </a:solidFill>
              </a:rPr>
              <a:t>Clustering</a:t>
            </a:r>
          </a:p>
          <a:p>
            <a:pPr lvl="1"/>
            <a:r>
              <a:rPr lang="en-US">
                <a:solidFill>
                  <a:schemeClr val="tx1"/>
                </a:solidFill>
              </a:rPr>
              <a:t>Intervention*time interaction</a:t>
            </a:r>
            <a:endParaRPr lang="en-US" dirty="0">
              <a:solidFill>
                <a:schemeClr val="tx1"/>
              </a:solidFill>
            </a:endParaRPr>
          </a:p>
        </p:txBody>
      </p:sp>
    </p:spTree>
    <p:extLst>
      <p:ext uri="{BB962C8B-B14F-4D97-AF65-F5344CB8AC3E}">
        <p14:creationId xmlns:p14="http://schemas.microsoft.com/office/powerpoint/2010/main" val="4184654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4989D-5DFF-D84A-9631-1D0D8BFEAB11}"/>
              </a:ext>
            </a:extLst>
          </p:cNvPr>
          <p:cNvSpPr txBox="1">
            <a:spLocks noChangeArrowheads="1"/>
          </p:cNvSpPr>
          <p:nvPr/>
        </p:nvSpPr>
        <p:spPr>
          <a:xfrm>
            <a:off x="2944428" y="213911"/>
            <a:ext cx="5169457" cy="4525963"/>
          </a:xfrm>
          <a:prstGeom prst="rect">
            <a:avLst/>
          </a:prstGeom>
        </p:spPr>
        <p:txBody>
          <a:bodyPr anchor="ctr"/>
          <a:lstStyle>
            <a:lvl1pPr marL="182880" indent="-182880" algn="l" defTabSz="457200" rtl="0" eaLnBrk="1" latinLnBrk="0" hangingPunct="1">
              <a:lnSpc>
                <a:spcPct val="100000"/>
              </a:lnSpc>
              <a:spcBef>
                <a:spcPts val="2400"/>
              </a:spcBef>
              <a:buClr>
                <a:schemeClr val="tx2"/>
              </a:buClr>
              <a:buFont typeface="Arial"/>
              <a:buChar char="•"/>
              <a:defRPr sz="2800" b="0" kern="1200">
                <a:solidFill>
                  <a:schemeClr val="tx1">
                    <a:lumMod val="75000"/>
                    <a:lumOff val="25000"/>
                  </a:schemeClr>
                </a:solidFill>
                <a:latin typeface="Calibri"/>
                <a:ea typeface="+mn-ea"/>
                <a:cs typeface="Calibri"/>
              </a:defRPr>
            </a:lvl1pPr>
            <a:lvl2pPr marL="365760" indent="-182880" algn="l" defTabSz="457200" rtl="0" eaLnBrk="1" latinLnBrk="0" hangingPunct="1">
              <a:lnSpc>
                <a:spcPct val="100000"/>
              </a:lnSpc>
              <a:spcBef>
                <a:spcPts val="0"/>
              </a:spcBef>
              <a:buClr>
                <a:schemeClr val="tx2"/>
              </a:buClr>
              <a:buFont typeface="Arial"/>
              <a:buChar char="•"/>
              <a:defRPr sz="2200" kern="1200">
                <a:solidFill>
                  <a:schemeClr val="tx1">
                    <a:lumMod val="75000"/>
                    <a:lumOff val="25000"/>
                  </a:schemeClr>
                </a:solidFill>
                <a:latin typeface="Calibri"/>
                <a:ea typeface="+mn-ea"/>
                <a:cs typeface="Calibri"/>
              </a:defRPr>
            </a:lvl2pPr>
            <a:lvl3pPr marL="548640" indent="-182880" algn="l" defTabSz="457200" rtl="0" eaLnBrk="1" latinLnBrk="0" hangingPunct="1">
              <a:lnSpc>
                <a:spcPct val="100000"/>
              </a:lnSpc>
              <a:spcBef>
                <a:spcPts val="0"/>
              </a:spcBef>
              <a:buClr>
                <a:schemeClr val="tx2"/>
              </a:buClr>
              <a:buFont typeface="Arial"/>
              <a:buChar char="•"/>
              <a:defRPr sz="2000" kern="1200">
                <a:solidFill>
                  <a:schemeClr val="tx1">
                    <a:lumMod val="75000"/>
                    <a:lumOff val="25000"/>
                  </a:schemeClr>
                </a:solidFill>
                <a:latin typeface="Calibri"/>
                <a:ea typeface="+mn-ea"/>
                <a:cs typeface="Calibri"/>
              </a:defRPr>
            </a:lvl3pPr>
            <a:lvl4pPr marL="731520" indent="-182880" algn="l" defTabSz="457200" rtl="0" eaLnBrk="1" latinLnBrk="0" hangingPunct="1">
              <a:lnSpc>
                <a:spcPct val="100000"/>
              </a:lnSpc>
              <a:spcBef>
                <a:spcPts val="0"/>
              </a:spcBef>
              <a:buClr>
                <a:schemeClr val="tx2"/>
              </a:buClr>
              <a:buFont typeface="Arial"/>
              <a:buChar char="•"/>
              <a:defRPr sz="2000" kern="1200">
                <a:solidFill>
                  <a:schemeClr val="tx1">
                    <a:lumMod val="75000"/>
                    <a:lumOff val="25000"/>
                  </a:schemeClr>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spcBef>
                <a:spcPts val="1200"/>
              </a:spcBef>
              <a:buClr>
                <a:schemeClr val="tx1"/>
              </a:buClr>
              <a:buFontTx/>
              <a:buAutoNum type="arabicPeriod"/>
            </a:pPr>
            <a:r>
              <a:rPr lang="en-US" dirty="0">
                <a:solidFill>
                  <a:schemeClr val="tx1"/>
                </a:solidFill>
                <a:latin typeface="Calibri" pitchFamily="34" charset="0"/>
                <a:cs typeface="Calibri" pitchFamily="34" charset="0"/>
              </a:rPr>
              <a:t>Why do we need RCTs?</a:t>
            </a:r>
          </a:p>
          <a:p>
            <a:pPr marL="533400" indent="-533400">
              <a:spcBef>
                <a:spcPts val="1200"/>
              </a:spcBef>
              <a:buClr>
                <a:schemeClr val="tx1"/>
              </a:buClr>
              <a:buFontTx/>
              <a:buAutoNum type="arabicPeriod"/>
            </a:pPr>
            <a:r>
              <a:rPr lang="en-US" dirty="0">
                <a:solidFill>
                  <a:schemeClr val="tx1"/>
                </a:solidFill>
                <a:latin typeface="Calibri" pitchFamily="34" charset="0"/>
                <a:cs typeface="Calibri" pitchFamily="34" charset="0"/>
              </a:rPr>
              <a:t>How do RCTs work?</a:t>
            </a:r>
          </a:p>
          <a:p>
            <a:pPr marL="533400" indent="-533400">
              <a:spcBef>
                <a:spcPts val="1200"/>
              </a:spcBef>
              <a:buClr>
                <a:schemeClr val="tx1"/>
              </a:buClr>
              <a:buFontTx/>
              <a:buAutoNum type="arabicPeriod"/>
            </a:pPr>
            <a:r>
              <a:rPr lang="en-US" dirty="0">
                <a:solidFill>
                  <a:schemeClr val="tx1"/>
                </a:solidFill>
                <a:latin typeface="Calibri" pitchFamily="34" charset="0"/>
                <a:cs typeface="Calibri" pitchFamily="34" charset="0"/>
              </a:rPr>
              <a:t>How can RCTs innovate?</a:t>
            </a:r>
          </a:p>
        </p:txBody>
      </p:sp>
      <p:sp>
        <p:nvSpPr>
          <p:cNvPr id="5" name="Rectangle 2">
            <a:extLst>
              <a:ext uri="{FF2B5EF4-FFF2-40B4-BE49-F238E27FC236}">
                <a16:creationId xmlns:a16="http://schemas.microsoft.com/office/drawing/2014/main" id="{A904BB4E-D586-154C-B33C-766739607D73}"/>
              </a:ext>
            </a:extLst>
          </p:cNvPr>
          <p:cNvSpPr txBox="1">
            <a:spLocks noChangeArrowheads="1"/>
          </p:cNvSpPr>
          <p:nvPr/>
        </p:nvSpPr>
        <p:spPr bwMode="auto">
          <a:xfrm>
            <a:off x="1152193" y="716384"/>
            <a:ext cx="1676400" cy="3521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Calibri"/>
                <a:ea typeface="Calibri" pitchFamily="34" charset="0"/>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pitchFamily="34" charset="0"/>
                <a:cs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pitchFamily="34" charset="0"/>
                <a:cs typeface="Calibri"/>
              </a:defRPr>
            </a:lvl3pPr>
            <a:lvl4pPr marL="1600200" indent="-228600" algn="l" rtl="0" eaLnBrk="0" fontAlgn="base" hangingPunct="0">
              <a:spcBef>
                <a:spcPct val="20000"/>
              </a:spcBef>
              <a:spcAft>
                <a:spcPct val="0"/>
              </a:spcAft>
              <a:buChar char="–"/>
              <a:defRPr sz="1800">
                <a:solidFill>
                  <a:schemeClr val="tx1"/>
                </a:solidFill>
                <a:latin typeface="Calibri"/>
                <a:ea typeface="Calibri" pitchFamily="34" charset="0"/>
                <a:cs typeface="Calibri"/>
              </a:defRPr>
            </a:lvl4pPr>
            <a:lvl5pPr marL="2057400" indent="-228600" algn="l" rtl="0" eaLnBrk="0" fontAlgn="base" hangingPunct="0">
              <a:spcBef>
                <a:spcPct val="20000"/>
              </a:spcBef>
              <a:spcAft>
                <a:spcPct val="0"/>
              </a:spcAft>
              <a:buChar char="»"/>
              <a:defRPr sz="1800">
                <a:solidFill>
                  <a:schemeClr val="tx1"/>
                </a:solidFill>
                <a:latin typeface="Calibri"/>
                <a:ea typeface="Calibri" pitchFamily="34" charset="0"/>
                <a:cs typeface="Calibri"/>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spcBef>
                <a:spcPct val="0"/>
              </a:spcBef>
              <a:buFontTx/>
              <a:buNone/>
            </a:pPr>
            <a:r>
              <a:rPr lang="en-US" sz="2400" b="1" dirty="0">
                <a:solidFill>
                  <a:schemeClr val="accent4"/>
                </a:solidFill>
                <a:latin typeface="Calibri" pitchFamily="34" charset="0"/>
                <a:cs typeface="Calibri" pitchFamily="34" charset="0"/>
              </a:rPr>
              <a:t>Looking back</a:t>
            </a:r>
          </a:p>
        </p:txBody>
      </p:sp>
    </p:spTree>
    <p:extLst>
      <p:ext uri="{BB962C8B-B14F-4D97-AF65-F5344CB8AC3E}">
        <p14:creationId xmlns:p14="http://schemas.microsoft.com/office/powerpoint/2010/main" val="191855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BC2E8-297E-094B-6E13-DFAE9C634143}"/>
              </a:ext>
            </a:extLst>
          </p:cNvPr>
          <p:cNvSpPr>
            <a:spLocks noGrp="1"/>
          </p:cNvSpPr>
          <p:nvPr>
            <p:ph type="title"/>
          </p:nvPr>
        </p:nvSpPr>
        <p:spPr/>
        <p:txBody>
          <a:bodyPr/>
          <a:lstStyle/>
          <a:p>
            <a:r>
              <a:rPr lang="en-US" dirty="0"/>
              <a:t>Levels of Primary Original Research</a:t>
            </a:r>
          </a:p>
        </p:txBody>
      </p:sp>
      <p:sp>
        <p:nvSpPr>
          <p:cNvPr id="4" name="Text Placeholder 3">
            <a:extLst>
              <a:ext uri="{FF2B5EF4-FFF2-40B4-BE49-F238E27FC236}">
                <a16:creationId xmlns:a16="http://schemas.microsoft.com/office/drawing/2014/main" id="{5AD37567-BBCB-71E4-7935-9EF71D7C6040}"/>
              </a:ext>
            </a:extLst>
          </p:cNvPr>
          <p:cNvSpPr>
            <a:spLocks noGrp="1"/>
          </p:cNvSpPr>
          <p:nvPr>
            <p:ph type="body" sz="quarter" idx="10"/>
          </p:nvPr>
        </p:nvSpPr>
        <p:spPr/>
        <p:txBody>
          <a:bodyPr/>
          <a:lstStyle/>
          <a:p>
            <a:endParaRPr lang="en-US"/>
          </a:p>
        </p:txBody>
      </p:sp>
      <p:pic>
        <p:nvPicPr>
          <p:cNvPr id="2050" name="Picture 2" descr="Image of pyramid with levels showing the hierarchy of evidence in EBP with higher levels of the pyramid representing higher quality sources. Levels from bottom to top are Primary original research (individual studies), Secondary appraised evidence (synopses of studies, synthesis, synopses of synthesis, summaries, systems). The Primary original research level is further divided by study design, which from bottom to top are case reports/case studies, cross sectional studies, case control studies, cohort studies and RCTs.">
            <a:extLst>
              <a:ext uri="{FF2B5EF4-FFF2-40B4-BE49-F238E27FC236}">
                <a16:creationId xmlns:a16="http://schemas.microsoft.com/office/drawing/2014/main" id="{1408EC43-D92C-70B7-4C3F-C6178EBC0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5551"/>
            <a:ext cx="9144000" cy="366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7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9BD2C7-19B1-F5F0-E9F0-B72A26005A69}"/>
              </a:ext>
            </a:extLst>
          </p:cNvPr>
          <p:cNvPicPr>
            <a:picLocks noChangeAspect="1"/>
          </p:cNvPicPr>
          <p:nvPr/>
        </p:nvPicPr>
        <p:blipFill>
          <a:blip r:embed="rId2"/>
          <a:stretch>
            <a:fillRect/>
          </a:stretch>
        </p:blipFill>
        <p:spPr>
          <a:xfrm>
            <a:off x="0" y="-366756"/>
            <a:ext cx="8917087" cy="5510256"/>
          </a:xfrm>
          <a:prstGeom prst="rect">
            <a:avLst/>
          </a:prstGeom>
        </p:spPr>
      </p:pic>
      <p:sp>
        <p:nvSpPr>
          <p:cNvPr id="4" name="Rounded Rectangle 3">
            <a:extLst>
              <a:ext uri="{FF2B5EF4-FFF2-40B4-BE49-F238E27FC236}">
                <a16:creationId xmlns:a16="http://schemas.microsoft.com/office/drawing/2014/main" id="{121B0B8D-C768-28A5-A20F-0041CCEA566E}"/>
              </a:ext>
            </a:extLst>
          </p:cNvPr>
          <p:cNvSpPr/>
          <p:nvPr/>
        </p:nvSpPr>
        <p:spPr>
          <a:xfrm>
            <a:off x="555172" y="4027714"/>
            <a:ext cx="3331028" cy="544286"/>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0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r Stella Immanuel/Twitter">
            <a:extLst>
              <a:ext uri="{FF2B5EF4-FFF2-40B4-BE49-F238E27FC236}">
                <a16:creationId xmlns:a16="http://schemas.microsoft.com/office/drawing/2014/main" id="{69580A0C-F498-33EA-FAAB-8EBB78366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2128" cy="5148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FBC8BA8-686E-9C71-F3B7-E654AE697AC8}"/>
              </a:ext>
            </a:extLst>
          </p:cNvPr>
          <p:cNvSpPr txBox="1"/>
          <p:nvPr/>
        </p:nvSpPr>
        <p:spPr>
          <a:xfrm>
            <a:off x="359228" y="3929743"/>
            <a:ext cx="5943601" cy="707886"/>
          </a:xfrm>
          <a:prstGeom prst="rect">
            <a:avLst/>
          </a:prstGeom>
          <a:solidFill>
            <a:schemeClr val="bg1"/>
          </a:solidFill>
        </p:spPr>
        <p:txBody>
          <a:bodyPr wrap="square" rtlCol="0">
            <a:spAutoFit/>
          </a:bodyPr>
          <a:lstStyle/>
          <a:p>
            <a:r>
              <a:rPr lang="en-US" sz="2000" dirty="0"/>
              <a:t>“This virus has a cure - it is called hydroxychloroquine, I have treated over 350 patients and not had one death.”</a:t>
            </a:r>
          </a:p>
        </p:txBody>
      </p:sp>
    </p:spTree>
    <p:extLst>
      <p:ext uri="{BB962C8B-B14F-4D97-AF65-F5344CB8AC3E}">
        <p14:creationId xmlns:p14="http://schemas.microsoft.com/office/powerpoint/2010/main" val="164200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FC05-527C-B28B-E1A9-16C7FEC67165}"/>
              </a:ext>
            </a:extLst>
          </p:cNvPr>
          <p:cNvSpPr>
            <a:spLocks noGrp="1"/>
          </p:cNvSpPr>
          <p:nvPr>
            <p:ph type="title"/>
          </p:nvPr>
        </p:nvSpPr>
        <p:spPr/>
        <p:txBody>
          <a:bodyPr/>
          <a:lstStyle/>
          <a:p>
            <a:r>
              <a:rPr lang="en-US" dirty="0"/>
              <a:t>Bias</a:t>
            </a:r>
          </a:p>
        </p:txBody>
      </p:sp>
      <p:sp>
        <p:nvSpPr>
          <p:cNvPr id="3" name="Content Placeholder 2">
            <a:extLst>
              <a:ext uri="{FF2B5EF4-FFF2-40B4-BE49-F238E27FC236}">
                <a16:creationId xmlns:a16="http://schemas.microsoft.com/office/drawing/2014/main" id="{B6AFBE20-09DC-9C9B-6F2A-ABCB7D461ED0}"/>
              </a:ext>
            </a:extLst>
          </p:cNvPr>
          <p:cNvSpPr>
            <a:spLocks noGrp="1"/>
          </p:cNvSpPr>
          <p:nvPr>
            <p:ph idx="1"/>
          </p:nvPr>
        </p:nvSpPr>
        <p:spPr>
          <a:xfrm>
            <a:off x="485775" y="957263"/>
            <a:ext cx="8006472" cy="3861896"/>
          </a:xfrm>
        </p:spPr>
        <p:txBody>
          <a:bodyPr/>
          <a:lstStyle/>
          <a:p>
            <a:pPr marL="0" indent="0">
              <a:buNone/>
            </a:pPr>
            <a:r>
              <a:rPr lang="en-US" dirty="0"/>
              <a:t>“</a:t>
            </a:r>
            <a:r>
              <a:rPr lang="en-US" b="1" dirty="0"/>
              <a:t>Systematic error </a:t>
            </a:r>
            <a:r>
              <a:rPr lang="en-US" dirty="0"/>
              <a:t>introduced into sampling or testing by selecting or encouraging one outcome or answer over others” </a:t>
            </a:r>
            <a:r>
              <a:rPr lang="en-US" sz="1800" dirty="0"/>
              <a:t>– </a:t>
            </a:r>
            <a:r>
              <a:rPr lang="en-US" sz="1800" dirty="0" err="1"/>
              <a:t>Merrian</a:t>
            </a:r>
            <a:r>
              <a:rPr lang="en-US" sz="1800" dirty="0"/>
              <a:t>-Webster</a:t>
            </a:r>
          </a:p>
        </p:txBody>
      </p:sp>
      <p:sp>
        <p:nvSpPr>
          <p:cNvPr id="4" name="Text Placeholder 3">
            <a:extLst>
              <a:ext uri="{FF2B5EF4-FFF2-40B4-BE49-F238E27FC236}">
                <a16:creationId xmlns:a16="http://schemas.microsoft.com/office/drawing/2014/main" id="{87858546-4877-7E80-400E-272C04B2972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72931147"/>
      </p:ext>
    </p:extLst>
  </p:cSld>
  <p:clrMapOvr>
    <a:masterClrMapping/>
  </p:clrMapOvr>
</p:sld>
</file>

<file path=ppt/theme/theme1.xml><?xml version="1.0" encoding="utf-8"?>
<a:theme xmlns:a="http://schemas.openxmlformats.org/drawingml/2006/main" name="2015 CRISMA dca template_revis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CRISMA dca template_revised(1)</Template>
  <TotalTime>6699</TotalTime>
  <Words>1430</Words>
  <Application>Microsoft Office PowerPoint</Application>
  <PresentationFormat>On-screen Show (16:9)</PresentationFormat>
  <Paragraphs>356</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Malgun Gothic</vt:lpstr>
      <vt:lpstr>Arial</vt:lpstr>
      <vt:lpstr>Bookman Old Style</vt:lpstr>
      <vt:lpstr>Calibri</vt:lpstr>
      <vt:lpstr>Candara</vt:lpstr>
      <vt:lpstr>2015 CRISMA dca template_revised(1)</vt:lpstr>
      <vt:lpstr>Innovations in Clinical Trial Design</vt:lpstr>
      <vt:lpstr>Disclosures</vt:lpstr>
      <vt:lpstr>PowerPoint Presentation</vt:lpstr>
      <vt:lpstr>PowerPoint Presentation</vt:lpstr>
      <vt:lpstr>Levels of evidence</vt:lpstr>
      <vt:lpstr>Levels of Primary Original Research</vt:lpstr>
      <vt:lpstr>PowerPoint Presentation</vt:lpstr>
      <vt:lpstr>PowerPoint Presentation</vt:lpstr>
      <vt:lpstr>Bias</vt:lpstr>
      <vt:lpstr>Selection Bias</vt:lpstr>
      <vt:lpstr>Information Bias</vt:lpstr>
      <vt:lpstr>PowerPoint Presentation</vt:lpstr>
      <vt:lpstr>PowerPoint Presentation</vt:lpstr>
      <vt:lpstr>Randomization in Clinical Trials</vt:lpstr>
      <vt:lpstr>PowerPoint Presentation</vt:lpstr>
      <vt:lpstr>PowerPoint Presentation</vt:lpstr>
      <vt:lpstr>Benefits of Randomization</vt:lpstr>
      <vt:lpstr>PowerPoint Presentation</vt:lpstr>
      <vt:lpstr>Effect of Hydroxychloroquine</vt:lpstr>
      <vt:lpstr>Patient/Participant Experience</vt:lpstr>
      <vt:lpstr>PowerPoint Presentation</vt:lpstr>
      <vt:lpstr>Major Challenges in RCTs</vt:lpstr>
      <vt:lpstr>Solutions</vt:lpstr>
      <vt:lpstr>         REMAP-CAP Executive Summary</vt:lpstr>
      <vt:lpstr>Adaptive Platform Trials</vt:lpstr>
      <vt:lpstr>PowerPoint Presentation</vt:lpstr>
      <vt:lpstr>PowerPoint Presentation</vt:lpstr>
      <vt:lpstr>A planned trial of A vs. B in 400 patients</vt:lpstr>
      <vt:lpstr>After 80 patients …</vt:lpstr>
      <vt:lpstr>Caveats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2 of 8 regimens are best</vt:lpstr>
      <vt:lpstr>Scenario: 2 of 8 regimens are best</vt:lpstr>
      <vt:lpstr>REMAP designs …</vt:lpstr>
      <vt:lpstr>REMAP elements</vt:lpstr>
      <vt:lpstr>PowerPoint Presentation</vt:lpstr>
      <vt:lpstr>PowerPoint Presentation</vt:lpstr>
      <vt:lpstr>PowerPoint Presentation</vt:lpstr>
      <vt:lpstr>Pragmatic Trials</vt:lpstr>
      <vt:lpstr>PowerPoint Presentation</vt:lpstr>
      <vt:lpstr>Pragmatic Patient-Level Randomized Trial</vt:lpstr>
      <vt:lpstr>Pragmatic Patient-Level Randomized Trial</vt:lpstr>
      <vt:lpstr>Cluster Randomized Trial</vt:lpstr>
      <vt:lpstr>Cluster Randomized Trial</vt:lpstr>
      <vt:lpstr>Cluster Randomized Trial</vt:lpstr>
      <vt:lpstr>Stepped-Wedge Cluster Randomized Trial</vt:lpstr>
      <vt:lpstr>Stepped-Wedge Cluster Randomized Trial</vt:lpstr>
      <vt:lpstr>PowerPoint Presentation</vt:lpstr>
    </vt:vector>
  </TitlesOfParts>
  <Company>UPMC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Lennox, Ethan</dc:creator>
  <cp:lastModifiedBy>Ruck, Kristen Marie</cp:lastModifiedBy>
  <cp:revision>412</cp:revision>
  <dcterms:created xsi:type="dcterms:W3CDTF">2015-04-08T14:47:28Z</dcterms:created>
  <dcterms:modified xsi:type="dcterms:W3CDTF">2022-11-12T22:22:20Z</dcterms:modified>
</cp:coreProperties>
</file>