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 id="2147483706" r:id="rId6"/>
  </p:sldMasterIdLst>
  <p:notesMasterIdLst>
    <p:notesMasterId r:id="rId81"/>
  </p:notesMasterIdLst>
  <p:sldIdLst>
    <p:sldId id="2145706595" r:id="rId7"/>
    <p:sldId id="289" r:id="rId8"/>
    <p:sldId id="388" r:id="rId9"/>
    <p:sldId id="2145706620" r:id="rId10"/>
    <p:sldId id="2145706621" r:id="rId11"/>
    <p:sldId id="2145706638" r:id="rId12"/>
    <p:sldId id="2145706586" r:id="rId13"/>
    <p:sldId id="2145706622" r:id="rId14"/>
    <p:sldId id="300" r:id="rId15"/>
    <p:sldId id="340" r:id="rId16"/>
    <p:sldId id="2145706634" r:id="rId17"/>
    <p:sldId id="2145706635" r:id="rId18"/>
    <p:sldId id="2145706628" r:id="rId19"/>
    <p:sldId id="1737" r:id="rId20"/>
    <p:sldId id="1741" r:id="rId21"/>
    <p:sldId id="1746" r:id="rId22"/>
    <p:sldId id="1748" r:id="rId23"/>
    <p:sldId id="2145706546" r:id="rId24"/>
    <p:sldId id="2145706555" r:id="rId25"/>
    <p:sldId id="369" r:id="rId26"/>
    <p:sldId id="375" r:id="rId27"/>
    <p:sldId id="296" r:id="rId28"/>
    <p:sldId id="341" r:id="rId29"/>
    <p:sldId id="2145706549" r:id="rId30"/>
    <p:sldId id="1765" r:id="rId31"/>
    <p:sldId id="2145706548" r:id="rId32"/>
    <p:sldId id="2145706553" r:id="rId33"/>
    <p:sldId id="330" r:id="rId34"/>
    <p:sldId id="380" r:id="rId35"/>
    <p:sldId id="1771" r:id="rId36"/>
    <p:sldId id="1772" r:id="rId37"/>
    <p:sldId id="1755" r:id="rId38"/>
    <p:sldId id="658" r:id="rId39"/>
    <p:sldId id="659" r:id="rId40"/>
    <p:sldId id="661" r:id="rId41"/>
    <p:sldId id="2145706605" r:id="rId42"/>
    <p:sldId id="2145706606" r:id="rId43"/>
    <p:sldId id="1776" r:id="rId44"/>
    <p:sldId id="2145706530" r:id="rId45"/>
    <p:sldId id="2145706539" r:id="rId46"/>
    <p:sldId id="2145706560" r:id="rId47"/>
    <p:sldId id="2145706561" r:id="rId48"/>
    <p:sldId id="2145706562" r:id="rId49"/>
    <p:sldId id="2145706542" r:id="rId50"/>
    <p:sldId id="2145706543" r:id="rId51"/>
    <p:sldId id="326" r:id="rId52"/>
    <p:sldId id="2145706532" r:id="rId53"/>
    <p:sldId id="2145706535" r:id="rId54"/>
    <p:sldId id="2145706536" r:id="rId55"/>
    <p:sldId id="2145706538" r:id="rId56"/>
    <p:sldId id="2145706571" r:id="rId57"/>
    <p:sldId id="2145706575" r:id="rId58"/>
    <p:sldId id="2145706579" r:id="rId59"/>
    <p:sldId id="2145706580" r:id="rId60"/>
    <p:sldId id="2145706631" r:id="rId61"/>
    <p:sldId id="2145706515" r:id="rId62"/>
    <p:sldId id="2145706524" r:id="rId63"/>
    <p:sldId id="677" r:id="rId64"/>
    <p:sldId id="2145706511" r:id="rId65"/>
    <p:sldId id="2145706581" r:id="rId66"/>
    <p:sldId id="2145706636" r:id="rId67"/>
    <p:sldId id="2145706590" r:id="rId68"/>
    <p:sldId id="2145706591" r:id="rId69"/>
    <p:sldId id="2145706633" r:id="rId70"/>
    <p:sldId id="699" r:id="rId71"/>
    <p:sldId id="2145706626" r:id="rId72"/>
    <p:sldId id="2145706630" r:id="rId73"/>
    <p:sldId id="2145706594" r:id="rId74"/>
    <p:sldId id="2145706624" r:id="rId75"/>
    <p:sldId id="2145706637" r:id="rId76"/>
    <p:sldId id="259" r:id="rId77"/>
    <p:sldId id="2145706641" r:id="rId78"/>
    <p:sldId id="2145706639" r:id="rId79"/>
    <p:sldId id="2145706640"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jatro Chakladar" initials="SC" lastIdx="4" clrIdx="0">
    <p:extLst>
      <p:ext uri="{19B8F6BF-5375-455C-9EA6-DF929625EA0E}">
        <p15:presenceInfo xmlns:p15="http://schemas.microsoft.com/office/powerpoint/2012/main" userId="S::chakladar_sujatro@lilly.com::5646eafe-2eba-436b-9d5e-302cfdc7d74e" providerId="AD"/>
      </p:ext>
    </p:extLst>
  </p:cmAuthor>
  <p:cmAuthor id="2" name="Cynthia Elise Kartman" initials="CEK" lastIdx="59" clrIdx="1">
    <p:extLst>
      <p:ext uri="{19B8F6BF-5375-455C-9EA6-DF929625EA0E}">
        <p15:presenceInfo xmlns:p15="http://schemas.microsoft.com/office/powerpoint/2012/main" userId="S::kartman_cynthia@lilly.com::7122ef8c-546b-4947-b1a2-cb244551c8f3" providerId="AD"/>
      </p:ext>
    </p:extLst>
  </p:cmAuthor>
  <p:cmAuthor id="3" name="Stephanie de Bono" initials="SdB" lastIdx="16" clrIdx="2">
    <p:extLst>
      <p:ext uri="{19B8F6BF-5375-455C-9EA6-DF929625EA0E}">
        <p15:presenceInfo xmlns:p15="http://schemas.microsoft.com/office/powerpoint/2012/main" userId="S::de_bono_stephanie@lilly.com::e55223f5-1533-425b-aa30-ea2f39c4db14" providerId="AD"/>
      </p:ext>
    </p:extLst>
  </p:cmAuthor>
  <p:cmAuthor id="4" name="Brenda J Crowe" initials="BJC" lastIdx="3" clrIdx="3">
    <p:extLst>
      <p:ext uri="{19B8F6BF-5375-455C-9EA6-DF929625EA0E}">
        <p15:presenceInfo xmlns:p15="http://schemas.microsoft.com/office/powerpoint/2012/main" userId="S::crowe_brenda_j@lilly.com::adf448ca-dd47-4d8d-b1a3-de12b1ca435f" providerId="AD"/>
      </p:ext>
    </p:extLst>
  </p:cmAuthor>
  <p:cmAuthor id="5" name="Seth Kiehl" initials="SK" lastIdx="1" clrIdx="4">
    <p:extLst>
      <p:ext uri="{19B8F6BF-5375-455C-9EA6-DF929625EA0E}">
        <p15:presenceInfo xmlns:p15="http://schemas.microsoft.com/office/powerpoint/2012/main" userId="S::skiehl@fbctn.org::0ca83766-299d-4c92-a8ca-39ace46ab2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487"/>
    <a:srgbClr val="103675"/>
    <a:srgbClr val="15499D"/>
    <a:srgbClr val="E7E6E6"/>
    <a:srgbClr val="D29480"/>
    <a:srgbClr val="CC8262"/>
    <a:srgbClr val="882C62"/>
    <a:srgbClr val="8D445C"/>
    <a:srgbClr val="765474"/>
    <a:srgbClr val="6EB2B2"/>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24" autoAdjust="0"/>
    <p:restoredTop sz="82721" autoAdjust="0"/>
  </p:normalViewPr>
  <p:slideViewPr>
    <p:cSldViewPr snapToGrid="0">
      <p:cViewPr varScale="1">
        <p:scale>
          <a:sx n="94" d="100"/>
          <a:sy n="94" d="100"/>
        </p:scale>
        <p:origin x="1536" y="9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commentAuthors" Target="commentAuthor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B70917-4CC0-40DF-A5E9-585A21909AE4}" type="datetimeFigureOut">
              <a:rPr lang="en-US" smtClean="0"/>
              <a:t>11/1/2022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2A88B1-B8EA-4FD3-A9CD-9CD73D0E654B}" type="slidenum">
              <a:rPr lang="en-US" smtClean="0"/>
              <a:t>‹#›</a:t>
            </a:fld>
            <a:endParaRPr lang="en-US"/>
          </a:p>
        </p:txBody>
      </p:sp>
    </p:spTree>
    <p:extLst>
      <p:ext uri="{BB962C8B-B14F-4D97-AF65-F5344CB8AC3E}">
        <p14:creationId xmlns:p14="http://schemas.microsoft.com/office/powerpoint/2010/main" val="288599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17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81000" y="685800"/>
            <a:ext cx="6096000" cy="3429000"/>
          </a:xfrm>
          <a:ln/>
        </p:spPr>
      </p:sp>
      <p:sp>
        <p:nvSpPr>
          <p:cNvPr id="73731" name="Notes Placeholder 2"/>
          <p:cNvSpPr>
            <a:spLocks noGrp="1"/>
          </p:cNvSpPr>
          <p:nvPr>
            <p:ph type="body" idx="1"/>
          </p:nvPr>
        </p:nvSpPr>
        <p:spPr>
          <a:noFill/>
          <a:ln/>
        </p:spPr>
        <p:txBody>
          <a:bodyPr/>
          <a:lstStyle/>
          <a:p>
            <a:pPr eaLnBrk="1" hangingPunct="1"/>
            <a:endParaRPr lang="en-US">
              <a:latin typeface="Arial" charset="0"/>
              <a:ea typeface="ＭＳ Ｐゴシック" pitchFamily="34" charset="-128"/>
            </a:endParaRPr>
          </a:p>
        </p:txBody>
      </p:sp>
      <p:sp>
        <p:nvSpPr>
          <p:cNvPr id="7373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3701E-3406-471A-887C-47E4B44A7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99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62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08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Arial" pitchFamily="-110" charset="-52"/>
                <a:ea typeface="ＭＳ Ｐゴシック" pitchFamily="-110" charset="-128"/>
                <a:cs typeface="ＭＳ Ｐゴシック" pitchFamily="-110" charset="-128"/>
              </a:rPr>
              <a:t>Figure 2. Representative example of lateral ventricle size in 46-yr-old female and 42-yr-old female intensive care unit (ICU) survivors with no preexisting cognitive impairment: Axial T</a:t>
            </a:r>
            <a:r>
              <a:rPr lang="en-US" sz="1200" b="1" kern="1200" baseline="30000" dirty="0">
                <a:solidFill>
                  <a:schemeClr val="tx1"/>
                </a:solidFill>
                <a:latin typeface="Arial" pitchFamily="-110" charset="-52"/>
                <a:ea typeface="ＭＳ Ｐゴシック" pitchFamily="-110" charset="-128"/>
                <a:cs typeface="ＭＳ Ｐゴシック" pitchFamily="-110" charset="-128"/>
              </a:rPr>
              <a:t>1</a:t>
            </a:r>
            <a:r>
              <a:rPr lang="en-US" sz="1200" b="1" kern="1200" baseline="0" dirty="0">
                <a:solidFill>
                  <a:schemeClr val="tx1"/>
                </a:solidFill>
                <a:latin typeface="Arial" pitchFamily="-110" charset="-52"/>
                <a:ea typeface="ＭＳ Ｐゴシック" pitchFamily="-110" charset="-128"/>
                <a:cs typeface="ＭＳ Ｐゴシック" pitchFamily="-110" charset="-128"/>
              </a:rPr>
              <a:t>-weighted brain images in two ICU survivors. </a:t>
            </a:r>
            <a:r>
              <a:rPr lang="en-US" sz="1200" b="1" i="1" kern="1200" baseline="0" dirty="0">
                <a:solidFill>
                  <a:schemeClr val="tx1"/>
                </a:solidFill>
                <a:latin typeface="Arial" pitchFamily="-110" charset="-52"/>
                <a:ea typeface="ＭＳ Ｐゴシック" pitchFamily="-110" charset="-128"/>
                <a:cs typeface="ＭＳ Ｐゴシック" pitchFamily="-110" charset="-128"/>
              </a:rPr>
              <a:t>A, Relatively normal ventricular volume (see arrow) in a 46-yr-old female who did not experience delirium in the ICU. Patient had a history of respiratory and heart failure. She was admitted to a medical ICU due to acute respiratory distress syndrome and was subsequently intubated and managed through the ICU without ever developing delirium. B, Enlarged ventricles (see arrow) in a 42-yr-old female who did develop delirium in the ICU. Patient was admitted to the hospital after reporting fever and dyspnea with a chest radiograph and other laboratory data confirming community acquired pneumonia and acute respiratory distress syndrome. The patient was admitted to the ICU and mechanically ventilated, experiencing 12 days of delirium and then resolution. There was no preexisting history of neurological impairment, and surrogate questioning for preexisting cognitive impairment was also negative.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CC67DC-C331-46A1-BDD8-72F8829A4D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72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a:latin typeface="Times" pitchFamily="18" charset="0"/>
                <a:ea typeface="ＭＳ Ｐゴシック" pitchFamily="34" charset="-128"/>
              </a:rPr>
              <a:t>“The time I spent seems like it was in a huge, empty gray space, sort of like a monstrous underground parking garage with no cars, only me, floating or seeming to float, on something. Every once in a while I would get to an edge of something horrible and once I remember I thought, "if I just let go, then this horror will be over.””</a:t>
            </a:r>
          </a:p>
        </p:txBody>
      </p:sp>
      <p:sp>
        <p:nvSpPr>
          <p:cNvPr id="2458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EEA49-A3C3-41BE-8E71-EC5CC6368E4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76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BA28B526-F5C3-4E32-BA03-6A37868067A1}"/>
              </a:ext>
            </a:extLst>
          </p:cNvPr>
          <p:cNvSpPr>
            <a:spLocks noGrp="1" noRot="1" noChangeAspect="1" noTextEdit="1"/>
          </p:cNvSpPr>
          <p:nvPr>
            <p:ph type="sldImg"/>
          </p:nvPr>
        </p:nvSpPr>
        <p:spPr>
          <a:xfrm>
            <a:off x="457200" y="720725"/>
            <a:ext cx="6400800" cy="3600450"/>
          </a:xfrm>
          <a:ln/>
        </p:spPr>
      </p:sp>
      <p:sp>
        <p:nvSpPr>
          <p:cNvPr id="3" name="Notes Placeholder 2">
            <a:extLst>
              <a:ext uri="{FF2B5EF4-FFF2-40B4-BE49-F238E27FC236}">
                <a16:creationId xmlns:a16="http://schemas.microsoft.com/office/drawing/2014/main" id="{7C447989-48B6-4207-9ED8-CC7BF6D3FCC9}"/>
              </a:ext>
            </a:extLst>
          </p:cNvPr>
          <p:cNvSpPr>
            <a:spLocks noGrp="1"/>
          </p:cNvSpPr>
          <p:nvPr>
            <p:ph type="body" idx="1"/>
          </p:nvPr>
        </p:nvSpPr>
        <p:spPr/>
        <p:txBody>
          <a:bodyPr/>
          <a:lstStyle/>
          <a:p>
            <a:pPr>
              <a:defRPr/>
            </a:pPr>
            <a:r>
              <a:rPr lang="en-US" dirty="0"/>
              <a:t>Limitations: </a:t>
            </a:r>
          </a:p>
          <a:p>
            <a:pPr marL="241653" indent="-241653">
              <a:buFontTx/>
              <a:buAutoNum type="arabicPeriod"/>
              <a:defRPr/>
            </a:pPr>
            <a:r>
              <a:rPr lang="en-US" dirty="0"/>
              <a:t>Only survivors so mortality analysis does not uproot ours</a:t>
            </a:r>
          </a:p>
          <a:p>
            <a:pPr marL="241653" indent="-241653">
              <a:buFontTx/>
              <a:buAutoNum type="arabicPeriod"/>
              <a:defRPr/>
            </a:pPr>
            <a:r>
              <a:rPr lang="en-US" dirty="0" err="1"/>
              <a:t>Biostats</a:t>
            </a:r>
            <a:r>
              <a:rPr lang="en-US" dirty="0"/>
              <a:t> – dichotomous delirium ever/never, did use CAM-ICU twice daily but did NOT use duration of delirium (said was not possible)</a:t>
            </a:r>
          </a:p>
          <a:p>
            <a:pPr marL="241653" indent="-241653">
              <a:buFontTx/>
              <a:buAutoNum type="arabicPeriod"/>
              <a:defRPr/>
            </a:pPr>
            <a:r>
              <a:rPr lang="en-US" dirty="0"/>
              <a:t>LONG-TERM COGNITIVE IMPAIRMENT – no baseline incorporated so can’t tell is delirium was a causal factor or a marker of poor baseline.  </a:t>
            </a:r>
          </a:p>
          <a:p>
            <a:pPr marL="241653" indent="-241653">
              <a:buFontTx/>
              <a:buAutoNum type="arabicPeriod"/>
              <a:defRPr/>
            </a:pPr>
            <a:r>
              <a:rPr lang="en-US"/>
              <a:t>Used self-report </a:t>
            </a:r>
            <a:r>
              <a:rPr lang="en-US" dirty="0"/>
              <a:t>off of EQ-6D, which is a 3-level multiple choice question, which is “minimal compared to extensive neuropsychological testing.”</a:t>
            </a:r>
          </a:p>
          <a:p>
            <a:pPr marL="241653" indent="-241653">
              <a:buFontTx/>
              <a:buAutoNum type="arabicPeriod"/>
              <a:defRPr/>
            </a:pPr>
            <a:r>
              <a:rPr lang="en-US" dirty="0"/>
              <a:t>Adjustment with Cumulative SOFA interesting.  They tested sensitivity analysis and it didn’t change things. </a:t>
            </a:r>
          </a:p>
          <a:p>
            <a:pPr marL="241653" indent="-241653">
              <a:buFontTx/>
              <a:buAutoNum type="arabicPeriod"/>
              <a:defRPr/>
            </a:pPr>
            <a:r>
              <a:rPr lang="en-US" dirty="0"/>
              <a:t>Findings nicely supportive of NEJM BRAIN-ICU and also actually supportive of Lancet RM (negative with delirium not predicting HRQOL)</a:t>
            </a:r>
          </a:p>
          <a:p>
            <a:pPr marL="241653" indent="-241653">
              <a:buFontTx/>
              <a:buAutoNum type="arabicPeriod"/>
              <a:defRPr/>
            </a:pPr>
            <a:endParaRPr lang="en-US" dirty="0"/>
          </a:p>
        </p:txBody>
      </p:sp>
      <p:sp>
        <p:nvSpPr>
          <p:cNvPr id="108548" name="Slide Number Placeholder 3">
            <a:extLst>
              <a:ext uri="{FF2B5EF4-FFF2-40B4-BE49-F238E27FC236}">
                <a16:creationId xmlns:a16="http://schemas.microsoft.com/office/drawing/2014/main" id="{CE73D438-8AB8-49C3-BD56-31AE1C547D82}"/>
              </a:ext>
            </a:extLst>
          </p:cNvPr>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A486F1-43A3-43C3-B9B0-FA9895A2B0B7}"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of Mercy…diving into the chaos of another person and providing lifting and healing</a:t>
            </a:r>
          </a:p>
          <a:p>
            <a:endParaRPr lang="en-US" dirty="0"/>
          </a:p>
          <a:p>
            <a:r>
              <a:rPr lang="en-US" dirty="0"/>
              <a:t>Vs. false mercy</a:t>
            </a:r>
          </a:p>
        </p:txBody>
      </p:sp>
      <p:sp>
        <p:nvSpPr>
          <p:cNvPr id="4" name="Slide Number Placeholder 3"/>
          <p:cNvSpPr>
            <a:spLocks noGrp="1"/>
          </p:cNvSpPr>
          <p:nvPr>
            <p:ph type="sldNum" sz="quarter" idx="5"/>
          </p:nvPr>
        </p:nvSpPr>
        <p:spPr/>
        <p:txBody>
          <a:bodyPr/>
          <a:lstStyle/>
          <a:p>
            <a:fld id="{E82A88B1-B8EA-4FD3-A9CD-9CD73D0E654B}" type="slidenum">
              <a:rPr lang="en-US" smtClean="0"/>
              <a:t>39</a:t>
            </a:fld>
            <a:endParaRPr lang="en-US"/>
          </a:p>
        </p:txBody>
      </p:sp>
    </p:spTree>
    <p:extLst>
      <p:ext uri="{BB962C8B-B14F-4D97-AF65-F5344CB8AC3E}">
        <p14:creationId xmlns:p14="http://schemas.microsoft.com/office/powerpoint/2010/main" val="120294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Compliance = SAT screen was done but patient failed the safety screen. </a:t>
            </a:r>
          </a:p>
          <a:p>
            <a:r>
              <a:rPr lang="en-US" sz="1200" kern="1200" dirty="0">
                <a:solidFill>
                  <a:schemeClr val="tx1"/>
                </a:solidFill>
                <a:effectLst/>
                <a:latin typeface="+mn-lt"/>
                <a:ea typeface="+mn-ea"/>
                <a:cs typeface="+mn-cs"/>
              </a:rPr>
              <a:t>Performance = SAT was actually done.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panel shows the hazard ratios and 95% confidence intervals for the specified outcome, comparing patients with a given proportion of eligible ABCDEF bundle elements performed on a given day to patients with none of the bundle performed that day. The gray line at 1.0 indicates no association. Hazard ratios are adjusted for baseline and ICU admission characteristics as well as daily covariates, measured the same day as bundle performance. For example, assuming all other covariates are equal, a patient who had 60% of the ABCDEF bundle elements for which s/he was eligible has, on average, about 1.4 times the likelihood of being discharged from the ICU on a given day as a patient with none of the bundle elements performed. All three outcomes were significant with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value &lt; 0.0001. The covariates adjusted for include demographic variables (age, sex, race, ethnicity, body mass index, residency prior to admission, mobility restriction prior to admission); admission features (diagnosis, hospital type [community vs. teaching], and ICU type); and daily ICU characteristics on the day of bundle exposure (receipt of medications including benzodiazepines, opioids, propofol, dexmedetomidine, typical/atypical antipsychotics; comfort care order; mechanical ventilation; coma.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50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Compliance = SAT screen was done but patient failed the safety screen. </a:t>
            </a:r>
          </a:p>
          <a:p>
            <a:r>
              <a:rPr lang="en-US" sz="1200" kern="1200" dirty="0">
                <a:solidFill>
                  <a:schemeClr val="tx1"/>
                </a:solidFill>
                <a:effectLst/>
                <a:latin typeface="+mn-lt"/>
                <a:ea typeface="+mn-ea"/>
                <a:cs typeface="+mn-cs"/>
              </a:rPr>
              <a:t>Performance = SAT was actually done.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panel shows the hazard ratios and 95% confidence intervals for the specified outcome, comparing patients with a given proportion of eligible ABCDEF bundle elements performed on a given day to patients with none of the bundle performed that day. The gray line at 1.0 indicates no association. Hazard ratios are adjusted for baseline and ICU admission characteristics as well as daily covariates, measured the same day as bundle performance. For example, assuming all other covariates are equal, a patient who had 60% of the ABCDEF bundle elements for which s/he was eligible has, on average, about 1.4 times the likelihood of being discharged from the ICU on a given day as a patient with none of the bundle elements performed. All three outcomes were significant with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value &lt; 0.0001. The covariates adjusted for include demographic variables (age, sex, race, ethnicity, body mass index, residency prior to admission, mobility restriction prior to admission); admission features (diagnosis, hospital type [community vs. teaching], and ICU type); and daily ICU characteristics on the day of bundle exposure (receipt of medications including benzodiazepines, opioids, propofol, dexmedetomidine, typical/atypical antipsychotics; comfort care order; mechanical ventilation; coma.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17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3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Compliance = SAT screen was done but patient failed the safety screen. </a:t>
            </a:r>
          </a:p>
          <a:p>
            <a:r>
              <a:rPr lang="en-US" sz="1200" kern="1200" dirty="0">
                <a:solidFill>
                  <a:schemeClr val="tx1"/>
                </a:solidFill>
                <a:effectLst/>
                <a:latin typeface="+mn-lt"/>
                <a:ea typeface="+mn-ea"/>
                <a:cs typeface="+mn-cs"/>
              </a:rPr>
              <a:t>Performance = SAT was actually done.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panel shows the hazard ratios and 95% confidence intervals for the specified outcome, comparing patients with a given proportion of eligible ABCDEF bundle elements performed on a given day to patients with none of the bundle performed that day. The gray line at 1.0 indicates no association. Hazard ratios are adjusted for baseline and ICU admission characteristics as well as daily covariates, measured the same day as bundle performance. For example, assuming all other covariates are equal, a patient who had 60% of the ABCDEF bundle elements for which s/he was eligible has, on average, about 1.4 times the likelihood of being discharged from the ICU on a given day as a patient with none of the bundle elements performed. All three outcomes were significant with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value &lt; 0.0001. The covariates adjusted for include demographic variables (age, sex, race, ethnicity, body mass index, residency prior to admission, mobility restriction prior to admission); admission features (diagnosis, hospital type [community vs. teaching], and ICU type); and daily ICU characteristics on the day of bundle exposure (receipt of medications including benzodiazepines, opioids, propofol, dexmedetomidine, typical/atypical antipsychotics; comfort care order; mechanical ventilation; coma.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1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data represent the relationship between the proportion of eligible ABCDEF bundle elements performed on a given day and the probability of a daily clinical outcome the following day. For example, in Panel D the upper left-hand panel represents the relationship between proportion of eligible elements performed on a given day and the probability that the patient would be on mechanical ventilation the following day.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data represent the relationship between the proportion of eligible ABCDEF bundle elements performed on a given day and the probability of a daily clinical outcome the following day. For example, in Panel D the upper left-hand panel represents the relationship between proportion of eligible elements performed on a given day and the probability that the patient would be on mechanical ventilation the following day.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254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21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92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850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600"/>
              </a:spcAft>
              <a:buClr>
                <a:srgbClr val="58AAA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International, multicenter, retrospective cohort study of &gt;2000 adult ICU COVID-19 patients from 69 sites (14 countries)</a:t>
            </a:r>
          </a:p>
          <a:p>
            <a:pPr marL="457200" marR="0" lvl="0" indent="-457200" algn="l" defTabSz="914400" rtl="0" eaLnBrk="1" fontAlgn="auto" latinLnBrk="0" hangingPunct="1">
              <a:lnSpc>
                <a:spcPct val="100000"/>
              </a:lnSpc>
              <a:spcBef>
                <a:spcPts val="0"/>
              </a:spcBef>
              <a:spcAft>
                <a:spcPts val="600"/>
              </a:spcAft>
              <a:buClr>
                <a:srgbClr val="58AAA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Prospective delirium &amp; coma assessments</a:t>
            </a:r>
          </a:p>
          <a:p>
            <a:pPr marL="457200" marR="0" lvl="0" indent="-457200" algn="l" defTabSz="914400" rtl="0" eaLnBrk="1" fontAlgn="auto" latinLnBrk="0" hangingPunct="1">
              <a:lnSpc>
                <a:spcPct val="100000"/>
              </a:lnSpc>
              <a:spcBef>
                <a:spcPts val="0"/>
              </a:spcBef>
              <a:spcAft>
                <a:spcPts val="600"/>
              </a:spcAft>
              <a:buClr>
                <a:srgbClr val="58AAA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Demographics, respiratory support, management strategies, &amp; hospital course</a:t>
            </a:r>
          </a:p>
          <a:p>
            <a:pPr marL="457200" marR="0" lvl="0" indent="-457200" algn="l" defTabSz="914400" rtl="0" eaLnBrk="1" fontAlgn="auto" latinLnBrk="0" hangingPunct="1">
              <a:lnSpc>
                <a:spcPct val="100000"/>
              </a:lnSpc>
              <a:spcBef>
                <a:spcPts val="0"/>
              </a:spcBef>
              <a:spcAft>
                <a:spcPts val="600"/>
              </a:spcAft>
              <a:buClr>
                <a:srgbClr val="58AAA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We used multivariable regression to identify delirium risk factors and predictors of days alive without delirium or coma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678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33239-0DAE-8347-AFE5-F49863B02E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2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41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told you we knew how to improve survival, reduce LOS, cut costs…and we just weren’t doing it. Or worse, we had been and we stopped. </a:t>
            </a:r>
          </a:p>
          <a:p>
            <a:endParaRPr lang="en-US" dirty="0"/>
          </a:p>
          <a:p>
            <a:r>
              <a:rPr lang="en-US" dirty="0"/>
              <a:t>I believe we are called to an encounter with our patients and colleagues, and that we are missing it. It’s hurting us and them. And the answer is the same thing we’re not doing in my statement above. It’s a way to incorporate robust science into humanism to find the person in the patient…</a:t>
            </a:r>
          </a:p>
        </p:txBody>
      </p:sp>
      <p:sp>
        <p:nvSpPr>
          <p:cNvPr id="4" name="Slide Number Placeholder 3"/>
          <p:cNvSpPr>
            <a:spLocks noGrp="1"/>
          </p:cNvSpPr>
          <p:nvPr>
            <p:ph type="sldNum" sz="quarter" idx="5"/>
          </p:nvPr>
        </p:nvSpPr>
        <p:spPr/>
        <p:txBody>
          <a:bodyPr/>
          <a:lstStyle/>
          <a:p>
            <a:fld id="{E82A88B1-B8EA-4FD3-A9CD-9CD73D0E654B}" type="slidenum">
              <a:rPr lang="en-US" smtClean="0"/>
              <a:t>6</a:t>
            </a:fld>
            <a:endParaRPr lang="en-US"/>
          </a:p>
        </p:txBody>
      </p:sp>
    </p:spTree>
    <p:extLst>
      <p:ext uri="{BB962C8B-B14F-4D97-AF65-F5344CB8AC3E}">
        <p14:creationId xmlns:p14="http://schemas.microsoft.com/office/powerpoint/2010/main" val="2915938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A88B1-B8EA-4FD3-A9CD-9CD73D0E654B}" type="slidenum">
              <a:rPr lang="en-US" smtClean="0"/>
              <a:t>65</a:t>
            </a:fld>
            <a:endParaRPr lang="en-US"/>
          </a:p>
        </p:txBody>
      </p:sp>
    </p:spTree>
    <p:extLst>
      <p:ext uri="{BB962C8B-B14F-4D97-AF65-F5344CB8AC3E}">
        <p14:creationId xmlns:p14="http://schemas.microsoft.com/office/powerpoint/2010/main" val="1984735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A88B1-B8EA-4FD3-A9CD-9CD73D0E654B}" type="slidenum">
              <a:rPr lang="en-US" smtClean="0"/>
              <a:t>68</a:t>
            </a:fld>
            <a:endParaRPr lang="en-US"/>
          </a:p>
        </p:txBody>
      </p:sp>
    </p:spTree>
    <p:extLst>
      <p:ext uri="{BB962C8B-B14F-4D97-AF65-F5344CB8AC3E}">
        <p14:creationId xmlns:p14="http://schemas.microsoft.com/office/powerpoint/2010/main" val="3107400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dirty="0">
                <a:solidFill>
                  <a:schemeClr val="bg1"/>
                </a:solidFill>
                <a:latin typeface="AGaramondPro-Regular"/>
              </a:rPr>
              <a:t>“I have to find Virginia. Where did they take her?”</a:t>
            </a:r>
          </a:p>
          <a:p>
            <a:pPr marL="0" indent="0">
              <a:lnSpc>
                <a:spcPct val="100000"/>
              </a:lnSpc>
              <a:spcBef>
                <a:spcPts val="0"/>
              </a:spcBef>
              <a:buNone/>
            </a:pPr>
            <a:endParaRPr lang="en-US" dirty="0">
              <a:solidFill>
                <a:schemeClr val="bg1"/>
              </a:solidFill>
              <a:latin typeface="AGaramondPro-Regular"/>
            </a:endParaRPr>
          </a:p>
          <a:p>
            <a:pPr marL="0" indent="0" algn="l">
              <a:buNone/>
            </a:pPr>
            <a:r>
              <a:rPr lang="en-US" dirty="0">
                <a:solidFill>
                  <a:schemeClr val="bg1"/>
                </a:solidFill>
                <a:latin typeface="AGaramondPro-Regular"/>
              </a:rPr>
              <a:t>Mary looked over at her husband, her hand reaching out to touch his wrist, bruised from blood draws, as she repeated, “Phil, I’m here. I’m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91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100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418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056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88B1-B8EA-4FD3-A9CD-9CD73D0E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43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FB9C50-FCEB-4391-9C24-D48E85284F9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AE993FE7-4069-400E-8F4D-ED8929838F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F26E526-13BC-4459-A921-C5B69A7F344C}"/>
              </a:ext>
            </a:extLst>
          </p:cNvPr>
          <p:cNvSpPr>
            <a:spLocks noGrp="1" noRot="1" noChangeAspect="1" noTextEdit="1"/>
          </p:cNvSpPr>
          <p:nvPr>
            <p:ph type="sldImg"/>
          </p:nvPr>
        </p:nvSpPr>
        <p:spPr>
          <a:xfrm>
            <a:off x="461963" y="722313"/>
            <a:ext cx="6392862" cy="3597275"/>
          </a:xfrm>
          <a:ln/>
        </p:spPr>
      </p:sp>
      <p:sp>
        <p:nvSpPr>
          <p:cNvPr id="73731" name="Rectangle 3">
            <a:extLst>
              <a:ext uri="{FF2B5EF4-FFF2-40B4-BE49-F238E27FC236}">
                <a16:creationId xmlns:a16="http://schemas.microsoft.com/office/drawing/2014/main" id="{78F9B5AF-6458-4B4E-86F2-C6972C535A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C19B3B2-A3F4-47A2-9EC4-5980EC817CB1}"/>
              </a:ext>
            </a:extLst>
          </p:cNvPr>
          <p:cNvSpPr>
            <a:spLocks noGrp="1" noRot="1" noChangeAspect="1" noChangeArrowheads="1" noTextEdit="1"/>
          </p:cNvSpPr>
          <p:nvPr>
            <p:ph type="sldImg"/>
          </p:nvPr>
        </p:nvSpPr>
        <p:spPr>
          <a:xfrm>
            <a:off x="461963" y="722313"/>
            <a:ext cx="6392862" cy="3597275"/>
          </a:xfrm>
          <a:ln/>
        </p:spPr>
      </p:sp>
      <p:sp>
        <p:nvSpPr>
          <p:cNvPr id="84995" name="Rectangle 3">
            <a:extLst>
              <a:ext uri="{FF2B5EF4-FFF2-40B4-BE49-F238E27FC236}">
                <a16:creationId xmlns:a16="http://schemas.microsoft.com/office/drawing/2014/main" id="{9C4EB5FA-0CC1-4228-94F1-E6D75711FF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2B27397-293B-4962-A9C4-9B1A7F81C01E}"/>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2AD4CBC1-F394-4DAE-B494-FD0A650D98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GABA-</a:t>
            </a:r>
            <a:r>
              <a:rPr lang="en-US" dirty="0" err="1"/>
              <a:t>Ergics</a:t>
            </a:r>
            <a:endParaRPr lang="en-US" dirty="0"/>
          </a:p>
        </p:txBody>
      </p:sp>
      <p:sp>
        <p:nvSpPr>
          <p:cNvPr id="4" name="Slide Number Placeholder 3"/>
          <p:cNvSpPr>
            <a:spLocks noGrp="1"/>
          </p:cNvSpPr>
          <p:nvPr>
            <p:ph type="sldNum" sz="quarter" idx="5"/>
          </p:nvPr>
        </p:nvSpPr>
        <p:spPr/>
        <p:txBody>
          <a:bodyPr/>
          <a:lstStyle/>
          <a:p>
            <a:fld id="{E82A88B1-B8EA-4FD3-A9CD-9CD73D0E654B}" type="slidenum">
              <a:rPr lang="en-US" smtClean="0"/>
              <a:t>20</a:t>
            </a:fld>
            <a:endParaRPr lang="en-US"/>
          </a:p>
        </p:txBody>
      </p:sp>
    </p:spTree>
    <p:extLst>
      <p:ext uri="{BB962C8B-B14F-4D97-AF65-F5344CB8AC3E}">
        <p14:creationId xmlns:p14="http://schemas.microsoft.com/office/powerpoint/2010/main" val="238621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C348114-DA7F-4DDC-B13B-93ACEA0B06B2}"/>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2B91A39C-C702-45E9-954F-532052B3DC8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C6BB9AB2-CBAE-4FC1-B6B5-B065C1C5D130}"/>
              </a:ext>
            </a:extLst>
          </p:cNvPr>
          <p:cNvSpPr>
            <a:spLocks noGrp="1"/>
          </p:cNvSpPr>
          <p:nvPr>
            <p:ph type="sldNum" sz="quarter" idx="4294967295"/>
          </p:nvPr>
        </p:nvSpPr>
        <p:spPr>
          <a:xfrm>
            <a:off x="4143375" y="9120188"/>
            <a:ext cx="3170238" cy="479425"/>
          </a:xfrm>
          <a:prstGeom prst="rect">
            <a:avLst/>
          </a:prstGeom>
        </p:spPr>
        <p:txBody>
          <a:bodyPr lIns="97612" tIns="48806" rIns="97612" bIns="48806"/>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553D2B7-D3E0-4540-A966-FEFE3D98FE23}" type="slidenum">
              <a:rPr kumimoji="0" lang="en-US" alt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8BBB-34D8-CA43-ACA9-CFF844A3E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6FE401-A985-BA4E-B175-D8B5CD52D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117C97-6E7B-274B-9DEF-97EA66B285F7}"/>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CB979CA4-375B-2547-82B9-50A9CD443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96E26-C2A8-D74B-935B-983F3F5E9AF4}"/>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40407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B1AB-192E-EA42-9A3B-D2991D8EB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D261B5-9645-C349-BE02-762240A10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9E887-1B49-1747-A034-D5BA3A4E9FEC}"/>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C6C4E775-7B9B-A844-AF05-91DC9FCB0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707F6-B799-7943-B4F4-B2D024567DA3}"/>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37384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A96FCB-EE5B-9142-A594-B73D4F278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38C14-96BF-514A-9CBD-4FF8AA4522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B7F6A-EC22-594D-B709-619BFACE443A}"/>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8E38D986-6445-DA44-88DA-1B120C052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85144-C592-E641-BA63-AA784FAC4C73}"/>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37152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FCCD49-9697-4B85-B2F4-6528D23F20C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3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8BBB-34D8-CA43-ACA9-CFF844A3E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6FE401-A985-BA4E-B175-D8B5CD52D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117C97-6E7B-274B-9DEF-97EA66B285F7}"/>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CB979CA4-375B-2547-82B9-50A9CD443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96E26-C2A8-D74B-935B-983F3F5E9AF4}"/>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62344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F085-0154-4543-B25A-0B546FD60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25D46-3EFA-964B-A331-08D3EB0E4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1E61C-5D07-A840-9F11-16A17C87F90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33C400BF-EE8D-5C4D-9EE4-FCEB87BEA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CECA3-5D6D-D440-952F-D4AFC8546075}"/>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1486213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B95C-5F4A-7047-9584-51797055D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D0BC7-16C5-CE4B-A5B5-B5F4482B0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F6A38-2BFD-B643-9D0A-18549A4E961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1058C8E6-B46C-9049-BD05-A9479C1B0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C5F11-950D-A746-8023-626E755503A9}"/>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90353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B3CF-9982-6342-9EDF-018306368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5130-EE94-CA4C-A55F-5A4F66FC6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E5CDCF-EEC6-1747-8810-A16B9D14A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2C43A-95B7-484C-AC8D-3FDB2325EDAC}"/>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44843DA7-96E0-8742-BE28-3EB501EC8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0762-C4CD-BB47-BA64-0137C99CB9F1}"/>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409496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938E-E7F9-1845-93D4-A0CCAD697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178AC-7368-5740-893A-8121A9A43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E66F7-AD68-424D-9BB2-8B7D8E7C7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1B3CCD-D1F3-6347-922F-92004E216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FACA8-1892-8847-B2BF-BE70C872E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488479-23CE-6D49-A959-51F4C7688F9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8" name="Footer Placeholder 7">
            <a:extLst>
              <a:ext uri="{FF2B5EF4-FFF2-40B4-BE49-F238E27FC236}">
                <a16:creationId xmlns:a16="http://schemas.microsoft.com/office/drawing/2014/main" id="{506D6660-AB65-7143-92A3-0771B50216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C47932-A3B0-BB4C-BAC2-E3FC64855DDA}"/>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68771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38F8-A278-D648-A86C-9E4E31FFD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C6C81-0A2B-BF4A-86ED-D4EB1D211A3F}"/>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4" name="Footer Placeholder 3">
            <a:extLst>
              <a:ext uri="{FF2B5EF4-FFF2-40B4-BE49-F238E27FC236}">
                <a16:creationId xmlns:a16="http://schemas.microsoft.com/office/drawing/2014/main" id="{4C6A4C9A-51D0-5B4E-9C00-1A1B4CA53D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37D476-A29E-BF45-9B94-6C0AEE0B1E9F}"/>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24624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5BBA-9E06-9142-B3BD-048D578E414A}"/>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3" name="Footer Placeholder 2">
            <a:extLst>
              <a:ext uri="{FF2B5EF4-FFF2-40B4-BE49-F238E27FC236}">
                <a16:creationId xmlns:a16="http://schemas.microsoft.com/office/drawing/2014/main" id="{4E5CCEE1-8836-784C-B040-58D87A288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673E7A-304E-A448-9AC4-F1AA4EB2490A}"/>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08295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F085-0154-4543-B25A-0B546FD60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25D46-3EFA-964B-A331-08D3EB0E4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1E61C-5D07-A840-9F11-16A17C87F90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33C400BF-EE8D-5C4D-9EE4-FCEB87BEA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CECA3-5D6D-D440-952F-D4AFC8546075}"/>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771063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364A-93D7-5B48-BE6C-A5688DA8C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8FA634-FAF2-C54E-BB41-A87E87A5A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236C6D-33A1-8545-BAAF-A3AFB8A1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41C55-F9A1-8B4F-B2AF-09A20730EB69}"/>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62C822B7-369B-8348-8617-4AF60549C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49EF3-336D-7445-ADFD-484EFEF1D2F7}"/>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99896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0340-FB13-F941-A776-5F9870D1B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ECC5CC-4FF4-5C49-A1DC-2C1BCC648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6C579-874F-5A46-A26B-65FC0663A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A91EF-66B2-E248-9D2A-E7B9347ACDD2}"/>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41DCB22E-BA31-1C4D-9F83-533CDF87C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09315-D46B-694C-8C91-55EBABBC24F6}"/>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800862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B1AB-192E-EA42-9A3B-D2991D8EB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D261B5-9645-C349-BE02-762240A10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9E887-1B49-1747-A034-D5BA3A4E9FEC}"/>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C6C4E775-7B9B-A844-AF05-91DC9FCB0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707F6-B799-7943-B4F4-B2D024567DA3}"/>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171823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A96FCB-EE5B-9142-A594-B73D4F278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38C14-96BF-514A-9CBD-4FF8AA4522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B7F6A-EC22-594D-B709-619BFACE443A}"/>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8E38D986-6445-DA44-88DA-1B120C052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85144-C592-E641-BA63-AA784FAC4C73}"/>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3436299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492878"/>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itchFamily="34" charset="0"/>
              </a:defRPr>
            </a:lvl1pPr>
          </a:lstStyle>
          <a:p>
            <a:pPr>
              <a:defRPr/>
            </a:pPr>
            <a:fld id="{60D19402-37A1-4F66-81A4-F7D9A3F5A2DD}" type="datetime1">
              <a:rPr lang="en-US"/>
              <a:pPr>
                <a:defRPr/>
              </a:pPr>
              <a:t>11/1/2022</a:t>
            </a:fld>
            <a:endParaRPr lang="en-US"/>
          </a:p>
        </p:txBody>
      </p:sp>
      <p:sp>
        <p:nvSpPr>
          <p:cNvPr id="5" name="Footer Placeholder 4"/>
          <p:cNvSpPr>
            <a:spLocks noGrp="1"/>
          </p:cNvSpPr>
          <p:nvPr>
            <p:ph type="ftr" sz="quarter" idx="11"/>
          </p:nvPr>
        </p:nvSpPr>
        <p:spPr/>
        <p:txBody>
          <a:bodyPr/>
          <a:lstStyle>
            <a:lvl1pPr eaLnBrk="0" hangingPunct="0">
              <a:defRPr>
                <a:latin typeface="Calibri" pitchFamily="-108"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lvl1pPr>
          </a:lstStyle>
          <a:p>
            <a:pPr>
              <a:defRPr/>
            </a:pPr>
            <a:fld id="{19EB7054-8AC4-4DA8-9163-E0A91C4D42E1}" type="slidenum">
              <a:rPr lang="en-US"/>
              <a:pPr>
                <a:defRPr/>
              </a:pPr>
              <a:t>‹#›</a:t>
            </a:fld>
            <a:endParaRPr lang="en-US"/>
          </a:p>
        </p:txBody>
      </p:sp>
    </p:spTree>
    <p:extLst>
      <p:ext uri="{BB962C8B-B14F-4D97-AF65-F5344CB8AC3E}">
        <p14:creationId xmlns:p14="http://schemas.microsoft.com/office/powerpoint/2010/main" val="264673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313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457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803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B95C-5F4A-7047-9584-51797055D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D0BC7-16C5-CE4B-A5B5-B5F4482B0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F6A38-2BFD-B643-9D0A-18549A4E961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1058C8E6-B46C-9049-BD05-A9479C1B0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C5F11-950D-A746-8023-626E755503A9}"/>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95061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B3CF-9982-6342-9EDF-018306368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5130-EE94-CA4C-A55F-5A4F66FC6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E5CDCF-EEC6-1747-8810-A16B9D14A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2C43A-95B7-484C-AC8D-3FDB2325EDAC}"/>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44843DA7-96E0-8742-BE28-3EB501EC8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0762-C4CD-BB47-BA64-0137C99CB9F1}"/>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93015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938E-E7F9-1845-93D4-A0CCAD697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178AC-7368-5740-893A-8121A9A43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E66F7-AD68-424D-9BB2-8B7D8E7C7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1B3CCD-D1F3-6347-922F-92004E216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FACA8-1892-8847-B2BF-BE70C872E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488479-23CE-6D49-A959-51F4C7688F95}"/>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8" name="Footer Placeholder 7">
            <a:extLst>
              <a:ext uri="{FF2B5EF4-FFF2-40B4-BE49-F238E27FC236}">
                <a16:creationId xmlns:a16="http://schemas.microsoft.com/office/drawing/2014/main" id="{506D6660-AB65-7143-92A3-0771B50216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C47932-A3B0-BB4C-BAC2-E3FC64855DDA}"/>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51937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38F8-A278-D648-A86C-9E4E31FFD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C6C81-0A2B-BF4A-86ED-D4EB1D211A3F}"/>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4" name="Footer Placeholder 3">
            <a:extLst>
              <a:ext uri="{FF2B5EF4-FFF2-40B4-BE49-F238E27FC236}">
                <a16:creationId xmlns:a16="http://schemas.microsoft.com/office/drawing/2014/main" id="{4C6A4C9A-51D0-5B4E-9C00-1A1B4CA53D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37D476-A29E-BF45-9B94-6C0AEE0B1E9F}"/>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72399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5BBA-9E06-9142-B3BD-048D578E414A}"/>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3" name="Footer Placeholder 2">
            <a:extLst>
              <a:ext uri="{FF2B5EF4-FFF2-40B4-BE49-F238E27FC236}">
                <a16:creationId xmlns:a16="http://schemas.microsoft.com/office/drawing/2014/main" id="{4E5CCEE1-8836-784C-B040-58D87A288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673E7A-304E-A448-9AC4-F1AA4EB2490A}"/>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249770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364A-93D7-5B48-BE6C-A5688DA8C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8FA634-FAF2-C54E-BB41-A87E87A5A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236C6D-33A1-8545-BAAF-A3AFB8A1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41C55-F9A1-8B4F-B2AF-09A20730EB69}"/>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62C822B7-369B-8348-8617-4AF60549C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49EF3-336D-7445-ADFD-484EFEF1D2F7}"/>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6772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0340-FB13-F941-A776-5F9870D1B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ECC5CC-4FF4-5C49-A1DC-2C1BCC648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6C579-874F-5A46-A26B-65FC0663A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A91EF-66B2-E248-9D2A-E7B9347ACDD2}"/>
              </a:ext>
            </a:extLst>
          </p:cNvPr>
          <p:cNvSpPr>
            <a:spLocks noGrp="1"/>
          </p:cNvSpPr>
          <p:nvPr>
            <p:ph type="dt" sz="half" idx="10"/>
          </p:nvPr>
        </p:nvSpPr>
        <p:spPr/>
        <p:txBody>
          <a:bodyPr/>
          <a:lstStyle/>
          <a:p>
            <a:fld id="{179ED993-D69A-324F-8ADD-D2C0ADEACAEE}" type="datetimeFigureOut">
              <a:rPr lang="en-US" smtClean="0"/>
              <a:t>11/1/2022</a:t>
            </a:fld>
            <a:endParaRPr lang="en-US"/>
          </a:p>
        </p:txBody>
      </p:sp>
      <p:sp>
        <p:nvSpPr>
          <p:cNvPr id="6" name="Footer Placeholder 5">
            <a:extLst>
              <a:ext uri="{FF2B5EF4-FFF2-40B4-BE49-F238E27FC236}">
                <a16:creationId xmlns:a16="http://schemas.microsoft.com/office/drawing/2014/main" id="{41DCB22E-BA31-1C4D-9F83-533CDF87C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09315-D46B-694C-8C91-55EBABBC24F6}"/>
              </a:ext>
            </a:extLst>
          </p:cNvPr>
          <p:cNvSpPr>
            <a:spLocks noGrp="1"/>
          </p:cNvSpPr>
          <p:nvPr>
            <p:ph type="sldNum" sz="quarter" idx="12"/>
          </p:nvPr>
        </p:nvSpPr>
        <p:spPr/>
        <p:txBody>
          <a:bodyPr/>
          <a:lstStyle/>
          <a:p>
            <a:fld id="{120E6A87-D814-104A-B205-CD269794598B}" type="slidenum">
              <a:rPr lang="en-US" smtClean="0"/>
              <a:t>‹#›</a:t>
            </a:fld>
            <a:endParaRPr lang="en-US"/>
          </a:p>
        </p:txBody>
      </p:sp>
    </p:spTree>
    <p:extLst>
      <p:ext uri="{BB962C8B-B14F-4D97-AF65-F5344CB8AC3E}">
        <p14:creationId xmlns:p14="http://schemas.microsoft.com/office/powerpoint/2010/main" val="427323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3EA55-E730-5246-9BF5-2AAC552FD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4F69A-2AC1-224E-AFA5-DBFA02D94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DDD16-E22C-6F47-806A-B0FE21EDC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EE517D6F-692A-8B4A-A844-6C0187013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7D8D71-01F8-BC48-AF4D-28958ECC7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6A87-D814-104A-B205-CD269794598B}" type="slidenum">
              <a:rPr lang="en-US" smtClean="0"/>
              <a:t>‹#›</a:t>
            </a:fld>
            <a:endParaRPr lang="en-US"/>
          </a:p>
        </p:txBody>
      </p:sp>
    </p:spTree>
    <p:extLst>
      <p:ext uri="{BB962C8B-B14F-4D97-AF65-F5344CB8AC3E}">
        <p14:creationId xmlns:p14="http://schemas.microsoft.com/office/powerpoint/2010/main" val="14088870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3EA55-E730-5246-9BF5-2AAC552FD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4F69A-2AC1-224E-AFA5-DBFA02D94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DDD16-E22C-6F47-806A-B0FE21EDC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ED993-D69A-324F-8ADD-D2C0ADEACAEE}" type="datetimeFigureOut">
              <a:rPr lang="en-US" smtClean="0"/>
              <a:t>11/1/2022</a:t>
            </a:fld>
            <a:endParaRPr lang="en-US"/>
          </a:p>
        </p:txBody>
      </p:sp>
      <p:sp>
        <p:nvSpPr>
          <p:cNvPr id="5" name="Footer Placeholder 4">
            <a:extLst>
              <a:ext uri="{FF2B5EF4-FFF2-40B4-BE49-F238E27FC236}">
                <a16:creationId xmlns:a16="http://schemas.microsoft.com/office/drawing/2014/main" id="{EE517D6F-692A-8B4A-A844-6C0187013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7D8D71-01F8-BC48-AF4D-28958ECC7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6A87-D814-104A-B205-CD269794598B}" type="slidenum">
              <a:rPr lang="en-US" smtClean="0"/>
              <a:t>‹#›</a:t>
            </a:fld>
            <a:endParaRPr lang="en-US"/>
          </a:p>
        </p:txBody>
      </p:sp>
    </p:spTree>
    <p:extLst>
      <p:ext uri="{BB962C8B-B14F-4D97-AF65-F5344CB8AC3E}">
        <p14:creationId xmlns:p14="http://schemas.microsoft.com/office/powerpoint/2010/main" val="13962592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216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4673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fld id="{AB89D3FC-7F45-4520-B514-7E397CA60BF6}" type="slidenum">
              <a:rPr lang="en-US"/>
              <a:pPr>
                <a:defRPr/>
              </a:pPr>
              <a:t>‹#›</a:t>
            </a:fld>
            <a:endParaRPr lang="en-US"/>
          </a:p>
        </p:txBody>
      </p:sp>
    </p:spTree>
    <p:extLst>
      <p:ext uri="{BB962C8B-B14F-4D97-AF65-F5344CB8AC3E}">
        <p14:creationId xmlns:p14="http://schemas.microsoft.com/office/powerpoint/2010/main" val="6188048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9.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6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7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03AAD-1E3E-EF4C-85C9-152E9A948A97}"/>
              </a:ext>
            </a:extLst>
          </p:cNvPr>
          <p:cNvSpPr/>
          <p:nvPr/>
        </p:nvSpPr>
        <p:spPr>
          <a:xfrm>
            <a:off x="0" y="5453149"/>
            <a:ext cx="12192000" cy="1404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8A26A9C-754C-414B-A344-903F57A97052}"/>
              </a:ext>
            </a:extLst>
          </p:cNvPr>
          <p:cNvSpPr>
            <a:spLocks noGrp="1"/>
          </p:cNvSpPr>
          <p:nvPr>
            <p:ph type="subTitle" idx="1"/>
          </p:nvPr>
        </p:nvSpPr>
        <p:spPr>
          <a:xfrm>
            <a:off x="1524000" y="3294813"/>
            <a:ext cx="9144000" cy="1655762"/>
          </a:xfrm>
        </p:spPr>
        <p:txBody>
          <a:bodyPr>
            <a:noAutofit/>
          </a:bodyPr>
          <a:lstStyle/>
          <a:p>
            <a:pPr>
              <a:lnSpc>
                <a:spcPct val="100000"/>
              </a:lnSpc>
              <a:spcBef>
                <a:spcPts val="600"/>
              </a:spcBef>
              <a:defRPr/>
            </a:pPr>
            <a:r>
              <a:rPr lang="en-US" sz="2800" b="1" dirty="0">
                <a:solidFill>
                  <a:schemeClr val="bg1"/>
                </a:solidFill>
                <a:latin typeface="Helvetica" pitchFamily="2" charset="0"/>
                <a:ea typeface="ＭＳ Ｐゴシック" charset="0"/>
              </a:rPr>
              <a:t>E. Wesley Ely, MD, MPH</a:t>
            </a:r>
          </a:p>
          <a:p>
            <a:pPr>
              <a:lnSpc>
                <a:spcPct val="100000"/>
              </a:lnSpc>
              <a:spcBef>
                <a:spcPts val="600"/>
              </a:spcBef>
              <a:defRPr/>
            </a:pPr>
            <a:r>
              <a:rPr lang="en-US" sz="2200" dirty="0">
                <a:solidFill>
                  <a:schemeClr val="bg1"/>
                </a:solidFill>
                <a:latin typeface="Helvetica" pitchFamily="2" charset="0"/>
                <a:ea typeface="ＭＳ Ｐゴシック" charset="0"/>
              </a:rPr>
              <a:t>Professor of Medicine and Critical Care</a:t>
            </a:r>
          </a:p>
          <a:p>
            <a:pPr>
              <a:lnSpc>
                <a:spcPct val="100000"/>
              </a:lnSpc>
              <a:spcBef>
                <a:spcPts val="600"/>
              </a:spcBef>
              <a:spcAft>
                <a:spcPts val="1200"/>
              </a:spcAft>
              <a:defRPr/>
            </a:pPr>
            <a:r>
              <a:rPr lang="en-US" sz="2200" dirty="0">
                <a:solidFill>
                  <a:schemeClr val="bg1"/>
                </a:solidFill>
                <a:latin typeface="Helvetica" pitchFamily="2" charset="0"/>
                <a:ea typeface="ＭＳ Ｐゴシック" charset="0"/>
              </a:rPr>
              <a:t>CIBS Center, Vanderbilt and Nashville VA GRECC </a:t>
            </a:r>
          </a:p>
          <a:p>
            <a:pPr>
              <a:spcBef>
                <a:spcPct val="10000"/>
              </a:spcBef>
              <a:defRPr/>
            </a:pPr>
            <a:r>
              <a:rPr lang="en-US" sz="2200" dirty="0">
                <a:solidFill>
                  <a:schemeClr val="bg1"/>
                </a:solidFill>
                <a:latin typeface="Helvetica" pitchFamily="2" charset="0"/>
                <a:ea typeface="ＭＳ Ｐゴシック" charset="0"/>
              </a:rPr>
              <a:t>     @WesElyMD</a:t>
            </a:r>
          </a:p>
        </p:txBody>
      </p:sp>
      <p:pic>
        <p:nvPicPr>
          <p:cNvPr id="5" name="Picture 4">
            <a:extLst>
              <a:ext uri="{FF2B5EF4-FFF2-40B4-BE49-F238E27FC236}">
                <a16:creationId xmlns:a16="http://schemas.microsoft.com/office/drawing/2014/main" id="{C024C847-F874-C641-9542-23676B6B10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54183" y="5879239"/>
            <a:ext cx="3160805" cy="551114"/>
          </a:xfrm>
          <a:prstGeom prst="rect">
            <a:avLst/>
          </a:prstGeom>
        </p:spPr>
      </p:pic>
      <p:pic>
        <p:nvPicPr>
          <p:cNvPr id="7" name="Picture 6">
            <a:extLst>
              <a:ext uri="{FF2B5EF4-FFF2-40B4-BE49-F238E27FC236}">
                <a16:creationId xmlns:a16="http://schemas.microsoft.com/office/drawing/2014/main" id="{CFB46647-666F-4348-8EC9-F5D93100BCC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53029" y="5266840"/>
            <a:ext cx="3251140" cy="1775912"/>
          </a:xfrm>
          <a:prstGeom prst="rect">
            <a:avLst/>
          </a:prstGeom>
        </p:spPr>
      </p:pic>
      <p:cxnSp>
        <p:nvCxnSpPr>
          <p:cNvPr id="11" name="Straight Connector 10">
            <a:extLst>
              <a:ext uri="{FF2B5EF4-FFF2-40B4-BE49-F238E27FC236}">
                <a16:creationId xmlns:a16="http://schemas.microsoft.com/office/drawing/2014/main" id="{E6EC45D8-C55D-924B-9B5A-25009D25DC57}"/>
              </a:ext>
            </a:extLst>
          </p:cNvPr>
          <p:cNvCxnSpPr>
            <a:cxnSpLocks/>
          </p:cNvCxnSpPr>
          <p:nvPr/>
        </p:nvCxnSpPr>
        <p:spPr>
          <a:xfrm>
            <a:off x="5734395" y="2923599"/>
            <a:ext cx="723207" cy="0"/>
          </a:xfrm>
          <a:prstGeom prst="line">
            <a:avLst/>
          </a:prstGeom>
          <a:ln w="44450">
            <a:solidFill>
              <a:srgbClr val="E1C488"/>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3C5D1E3-1F25-A047-A7D0-BE9F4D59B05F}"/>
              </a:ext>
            </a:extLst>
          </p:cNvPr>
          <p:cNvSpPr txBox="1">
            <a:spLocks/>
          </p:cNvSpPr>
          <p:nvPr/>
        </p:nvSpPr>
        <p:spPr>
          <a:xfrm>
            <a:off x="906855" y="788982"/>
            <a:ext cx="10668000" cy="2129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6" name="Picture 5" descr="A close up of a clock&#10;&#10;Description automatically generated">
            <a:extLst>
              <a:ext uri="{FF2B5EF4-FFF2-40B4-BE49-F238E27FC236}">
                <a16:creationId xmlns:a16="http://schemas.microsoft.com/office/drawing/2014/main" id="{7D2BE367-09DA-8743-878D-D1E32C8EAF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9924" y="5833599"/>
            <a:ext cx="2096219" cy="611551"/>
          </a:xfrm>
          <a:prstGeom prst="rect">
            <a:avLst/>
          </a:prstGeom>
        </p:spPr>
      </p:pic>
      <p:pic>
        <p:nvPicPr>
          <p:cNvPr id="10" name="Picture 9">
            <a:extLst>
              <a:ext uri="{FF2B5EF4-FFF2-40B4-BE49-F238E27FC236}">
                <a16:creationId xmlns:a16="http://schemas.microsoft.com/office/drawing/2014/main" id="{D271C7AA-F300-7644-8DC5-E752DAA9A2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5792" y="4847512"/>
            <a:ext cx="237592" cy="195439"/>
          </a:xfrm>
          <a:prstGeom prst="rect">
            <a:avLst/>
          </a:prstGeom>
        </p:spPr>
      </p:pic>
      <p:sp>
        <p:nvSpPr>
          <p:cNvPr id="12" name="Title 11">
            <a:extLst>
              <a:ext uri="{FF2B5EF4-FFF2-40B4-BE49-F238E27FC236}">
                <a16:creationId xmlns:a16="http://schemas.microsoft.com/office/drawing/2014/main" id="{6822AE25-6B18-DB17-2E86-71C8156564C4}"/>
              </a:ext>
            </a:extLst>
          </p:cNvPr>
          <p:cNvSpPr>
            <a:spLocks noGrp="1"/>
          </p:cNvSpPr>
          <p:nvPr>
            <p:ph type="ctrTitle"/>
          </p:nvPr>
        </p:nvSpPr>
        <p:spPr>
          <a:xfrm>
            <a:off x="325120" y="453589"/>
            <a:ext cx="11541759" cy="1903393"/>
          </a:xfrm>
        </p:spPr>
        <p:txBody>
          <a:bodyPr>
            <a:normAutofit/>
          </a:bodyPr>
          <a:lstStyle/>
          <a:p>
            <a:r>
              <a:rPr lang="en-US" sz="5400" b="1" dirty="0">
                <a:solidFill>
                  <a:schemeClr val="bg1"/>
                </a:solidFill>
                <a:latin typeface="+mn-lt"/>
              </a:rPr>
              <a:t>Reclaiming What COVID Took </a:t>
            </a:r>
            <a:br>
              <a:rPr lang="en-US" sz="5400" b="1" dirty="0">
                <a:solidFill>
                  <a:schemeClr val="bg1"/>
                </a:solidFill>
                <a:latin typeface="+mn-lt"/>
              </a:rPr>
            </a:br>
            <a:r>
              <a:rPr lang="en-US" sz="4800" b="1" dirty="0">
                <a:solidFill>
                  <a:schemeClr val="bg1"/>
                </a:solidFill>
                <a:latin typeface="+mn-lt"/>
              </a:rPr>
              <a:t>using Humanism &amp; Science</a:t>
            </a:r>
            <a:endParaRPr lang="en-US" sz="5400" b="1" dirty="0">
              <a:solidFill>
                <a:schemeClr val="bg1"/>
              </a:solidFill>
              <a:latin typeface="+mn-lt"/>
            </a:endParaRPr>
          </a:p>
        </p:txBody>
      </p:sp>
    </p:spTree>
    <p:extLst>
      <p:ext uri="{BB962C8B-B14F-4D97-AF65-F5344CB8AC3E}">
        <p14:creationId xmlns:p14="http://schemas.microsoft.com/office/powerpoint/2010/main" val="380912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814" y="2130624"/>
            <a:ext cx="8310372" cy="1940633"/>
          </a:xfrm>
        </p:spPr>
        <p:txBody>
          <a:bodyPr anchor="ctr">
            <a:noAutofit/>
          </a:bodyPr>
          <a:lstStyle/>
          <a:p>
            <a:pPr marL="0" indent="0" algn="ctr">
              <a:lnSpc>
                <a:spcPct val="100000"/>
              </a:lnSpc>
              <a:buNone/>
            </a:pPr>
            <a:r>
              <a:rPr lang="en-US" dirty="0">
                <a:solidFill>
                  <a:schemeClr val="bg1"/>
                </a:solidFill>
                <a:latin typeface="Helvetica" pitchFamily="2" charset="0"/>
              </a:rPr>
              <a:t>…</a:t>
            </a:r>
            <a:r>
              <a:rPr lang="en-US" b="1" dirty="0">
                <a:solidFill>
                  <a:schemeClr val="bg1"/>
                </a:solidFill>
                <a:latin typeface="Helvetica" pitchFamily="2" charset="0"/>
              </a:rPr>
              <a:t>in science: </a:t>
            </a:r>
            <a:r>
              <a:rPr lang="en-US" b="1" dirty="0">
                <a:solidFill>
                  <a:schemeClr val="accent5"/>
                </a:solidFill>
                <a:latin typeface="Helvetica" pitchFamily="2" charset="0"/>
              </a:rPr>
              <a:t>Never be so focused on what you are looking for that you overlook the thing you actually find.</a:t>
            </a:r>
          </a:p>
        </p:txBody>
      </p:sp>
      <p:cxnSp>
        <p:nvCxnSpPr>
          <p:cNvPr id="2" name="Straight Connector 1">
            <a:extLst>
              <a:ext uri="{FF2B5EF4-FFF2-40B4-BE49-F238E27FC236}">
                <a16:creationId xmlns:a16="http://schemas.microsoft.com/office/drawing/2014/main" id="{62E1FC2A-8218-0128-249B-05760C9CB51A}"/>
              </a:ext>
            </a:extLst>
          </p:cNvPr>
          <p:cNvCxnSpPr>
            <a:cxnSpLocks/>
          </p:cNvCxnSpPr>
          <p:nvPr/>
        </p:nvCxnSpPr>
        <p:spPr>
          <a:xfrm flipH="1">
            <a:off x="5458968" y="4466120"/>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D67953-A307-B93D-BBAC-BF47E2FB2F24}"/>
              </a:ext>
            </a:extLst>
          </p:cNvPr>
          <p:cNvSpPr txBox="1"/>
          <p:nvPr/>
        </p:nvSpPr>
        <p:spPr>
          <a:xfrm>
            <a:off x="3048000" y="4929439"/>
            <a:ext cx="6096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Helvetica" pitchFamily="2" charset="0"/>
                <a:ea typeface="+mn-ea"/>
                <a:cs typeface="+mn-cs"/>
              </a:rPr>
              <a:t>Ann Patchett – 2011, State of Wonder</a:t>
            </a:r>
            <a:endParaRPr kumimoji="0" lang="en-US" sz="20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5" name="Picture 4" descr="Logo&#10;&#10;Description automatically generated">
            <a:extLst>
              <a:ext uri="{FF2B5EF4-FFF2-40B4-BE49-F238E27FC236}">
                <a16:creationId xmlns:a16="http://schemas.microsoft.com/office/drawing/2014/main" id="{854D3131-71C1-C496-FCB2-D6BDF891A4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565" y="1224435"/>
            <a:ext cx="658870" cy="658870"/>
          </a:xfrm>
          <a:prstGeom prst="rect">
            <a:avLst/>
          </a:prstGeom>
        </p:spPr>
      </p:pic>
    </p:spTree>
    <p:extLst>
      <p:ext uri="{BB962C8B-B14F-4D97-AF65-F5344CB8AC3E}">
        <p14:creationId xmlns:p14="http://schemas.microsoft.com/office/powerpoint/2010/main" val="393935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45FE4-5242-3AA5-AA37-00F6BF5BB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640" y="1019478"/>
            <a:ext cx="7914640" cy="2640294"/>
          </a:xfrm>
          <a:prstGeom prst="rect">
            <a:avLst/>
          </a:prstGeom>
        </p:spPr>
      </p:pic>
      <p:sp>
        <p:nvSpPr>
          <p:cNvPr id="6" name="TextBox 5">
            <a:extLst>
              <a:ext uri="{FF2B5EF4-FFF2-40B4-BE49-F238E27FC236}">
                <a16:creationId xmlns:a16="http://schemas.microsoft.com/office/drawing/2014/main" id="{6BBC9AA9-9160-D2D1-CECB-E9EF66E169D7}"/>
              </a:ext>
            </a:extLst>
          </p:cNvPr>
          <p:cNvSpPr txBox="1"/>
          <p:nvPr/>
        </p:nvSpPr>
        <p:spPr>
          <a:xfrm>
            <a:off x="7223760" y="5921459"/>
            <a:ext cx="4470968" cy="707886"/>
          </a:xfrm>
          <a:prstGeom prst="rect">
            <a:avLst/>
          </a:prstGeom>
          <a:noFill/>
        </p:spPr>
        <p:txBody>
          <a:bodyPr wrap="none" rtlCol="0">
            <a:spAutoFit/>
          </a:bodyPr>
          <a:lstStyle/>
          <a:p>
            <a:r>
              <a:rPr lang="en-US" sz="2000" dirty="0">
                <a:solidFill>
                  <a:schemeClr val="bg1"/>
                </a:solidFill>
              </a:rPr>
              <a:t>Ely EW, Ann Intern Med 1999;131:96-104</a:t>
            </a:r>
          </a:p>
          <a:p>
            <a:r>
              <a:rPr lang="en-US" sz="2000" dirty="0">
                <a:solidFill>
                  <a:schemeClr val="bg1"/>
                </a:solidFill>
              </a:rPr>
              <a:t>Ely EW, Ann Intern Med 2002;136:25-36</a:t>
            </a:r>
          </a:p>
        </p:txBody>
      </p:sp>
      <p:pic>
        <p:nvPicPr>
          <p:cNvPr id="8" name="Picture 7">
            <a:extLst>
              <a:ext uri="{FF2B5EF4-FFF2-40B4-BE49-F238E27FC236}">
                <a16:creationId xmlns:a16="http://schemas.microsoft.com/office/drawing/2014/main" id="{C72C4BEB-D718-91CF-87D3-B000E46BE470}"/>
              </a:ext>
            </a:extLst>
          </p:cNvPr>
          <p:cNvPicPr>
            <a:picLocks noChangeAspect="1"/>
          </p:cNvPicPr>
          <p:nvPr/>
        </p:nvPicPr>
        <p:blipFill>
          <a:blip r:embed="rId3"/>
          <a:stretch>
            <a:fillRect/>
          </a:stretch>
        </p:blipFill>
        <p:spPr>
          <a:xfrm>
            <a:off x="3627161" y="3157957"/>
            <a:ext cx="8067567" cy="2640294"/>
          </a:xfrm>
          <a:prstGeom prst="rect">
            <a:avLst/>
          </a:prstGeom>
        </p:spPr>
      </p:pic>
      <p:pic>
        <p:nvPicPr>
          <p:cNvPr id="2050" name="Picture 2" descr="Annals of Internal Medicine - Photos | Facebook">
            <a:extLst>
              <a:ext uri="{FF2B5EF4-FFF2-40B4-BE49-F238E27FC236}">
                <a16:creationId xmlns:a16="http://schemas.microsoft.com/office/drawing/2014/main" id="{7FF5338A-A07B-528F-DF93-CA7D82A0D1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64918" y="315278"/>
            <a:ext cx="255492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7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C9AA9-9160-D2D1-CECB-E9EF66E169D7}"/>
              </a:ext>
            </a:extLst>
          </p:cNvPr>
          <p:cNvSpPr txBox="1"/>
          <p:nvPr/>
        </p:nvSpPr>
        <p:spPr>
          <a:xfrm>
            <a:off x="7264400" y="5962099"/>
            <a:ext cx="44709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Ely EW, Ann Intern Med 1999;131:96-104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Ely EW, Ann Intern Med 2002;136:25-36</a:t>
            </a:r>
          </a:p>
        </p:txBody>
      </p:sp>
      <p:pic>
        <p:nvPicPr>
          <p:cNvPr id="3" name="Picture 2">
            <a:extLst>
              <a:ext uri="{FF2B5EF4-FFF2-40B4-BE49-F238E27FC236}">
                <a16:creationId xmlns:a16="http://schemas.microsoft.com/office/drawing/2014/main" id="{A4805972-EEB4-1042-B3A8-C5547A98B465}"/>
              </a:ext>
            </a:extLst>
          </p:cNvPr>
          <p:cNvPicPr>
            <a:picLocks noChangeAspect="1"/>
          </p:cNvPicPr>
          <p:nvPr/>
        </p:nvPicPr>
        <p:blipFill>
          <a:blip r:embed="rId2"/>
          <a:stretch>
            <a:fillRect/>
          </a:stretch>
        </p:blipFill>
        <p:spPr>
          <a:xfrm>
            <a:off x="6543153" y="721360"/>
            <a:ext cx="5294142" cy="5073552"/>
          </a:xfrm>
          <a:prstGeom prst="rect">
            <a:avLst/>
          </a:prstGeom>
        </p:spPr>
      </p:pic>
      <p:pic>
        <p:nvPicPr>
          <p:cNvPr id="7" name="Picture 6">
            <a:extLst>
              <a:ext uri="{FF2B5EF4-FFF2-40B4-BE49-F238E27FC236}">
                <a16:creationId xmlns:a16="http://schemas.microsoft.com/office/drawing/2014/main" id="{721F6A51-AF5A-E6FA-123C-220A933A15A9}"/>
              </a:ext>
            </a:extLst>
          </p:cNvPr>
          <p:cNvPicPr>
            <a:picLocks noChangeAspect="1"/>
          </p:cNvPicPr>
          <p:nvPr/>
        </p:nvPicPr>
        <p:blipFill>
          <a:blip r:embed="rId3"/>
          <a:stretch>
            <a:fillRect/>
          </a:stretch>
        </p:blipFill>
        <p:spPr>
          <a:xfrm>
            <a:off x="914400" y="721360"/>
            <a:ext cx="5365135" cy="5073552"/>
          </a:xfrm>
          <a:prstGeom prst="rect">
            <a:avLst/>
          </a:prstGeom>
        </p:spPr>
      </p:pic>
      <p:sp>
        <p:nvSpPr>
          <p:cNvPr id="9" name="TextBox 8">
            <a:extLst>
              <a:ext uri="{FF2B5EF4-FFF2-40B4-BE49-F238E27FC236}">
                <a16:creationId xmlns:a16="http://schemas.microsoft.com/office/drawing/2014/main" id="{E5BFF352-F8B8-A16A-7CF8-FEE18FC76D5A}"/>
              </a:ext>
            </a:extLst>
          </p:cNvPr>
          <p:cNvSpPr txBox="1"/>
          <p:nvPr/>
        </p:nvSpPr>
        <p:spPr>
          <a:xfrm flipH="1">
            <a:off x="4262118" y="1209040"/>
            <a:ext cx="1051561" cy="369332"/>
          </a:xfrm>
          <a:prstGeom prst="rect">
            <a:avLst/>
          </a:prstGeom>
          <a:noFill/>
        </p:spPr>
        <p:txBody>
          <a:bodyPr wrap="square" rtlCol="0">
            <a:spAutoFit/>
          </a:bodyPr>
          <a:lstStyle/>
          <a:p>
            <a:r>
              <a:rPr lang="en-US" u="sng" dirty="0"/>
              <a:t>&gt;</a:t>
            </a:r>
            <a:r>
              <a:rPr lang="en-US" dirty="0"/>
              <a:t>75 y/o</a:t>
            </a:r>
          </a:p>
        </p:txBody>
      </p:sp>
      <p:sp>
        <p:nvSpPr>
          <p:cNvPr id="11" name="TextBox 10">
            <a:extLst>
              <a:ext uri="{FF2B5EF4-FFF2-40B4-BE49-F238E27FC236}">
                <a16:creationId xmlns:a16="http://schemas.microsoft.com/office/drawing/2014/main" id="{720FFD10-A580-9804-504C-53FD0B10F9F8}"/>
              </a:ext>
            </a:extLst>
          </p:cNvPr>
          <p:cNvSpPr txBox="1"/>
          <p:nvPr/>
        </p:nvSpPr>
        <p:spPr>
          <a:xfrm>
            <a:off x="4262118" y="2214880"/>
            <a:ext cx="898836" cy="369332"/>
          </a:xfrm>
          <a:prstGeom prst="rect">
            <a:avLst/>
          </a:prstGeom>
          <a:noFill/>
        </p:spPr>
        <p:txBody>
          <a:bodyPr wrap="none" rtlCol="0">
            <a:spAutoFit/>
          </a:bodyPr>
          <a:lstStyle/>
          <a:p>
            <a:r>
              <a:rPr lang="en-US" dirty="0"/>
              <a:t>&lt;75 y/o</a:t>
            </a:r>
          </a:p>
        </p:txBody>
      </p:sp>
    </p:spTree>
    <p:extLst>
      <p:ext uri="{BB962C8B-B14F-4D97-AF65-F5344CB8AC3E}">
        <p14:creationId xmlns:p14="http://schemas.microsoft.com/office/powerpoint/2010/main" val="259092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0935B0-BECE-0225-B8B0-2713763D4F5D}"/>
              </a:ext>
            </a:extLst>
          </p:cNvPr>
          <p:cNvGrpSpPr/>
          <p:nvPr/>
        </p:nvGrpSpPr>
        <p:grpSpPr>
          <a:xfrm>
            <a:off x="-1" y="272144"/>
            <a:ext cx="12192001" cy="6422570"/>
            <a:chOff x="-1" y="272144"/>
            <a:chExt cx="12192001" cy="6422570"/>
          </a:xfrm>
        </p:grpSpPr>
        <p:pic>
          <p:nvPicPr>
            <p:cNvPr id="6" name="Picture 5">
              <a:extLst>
                <a:ext uri="{FF2B5EF4-FFF2-40B4-BE49-F238E27FC236}">
                  <a16:creationId xmlns:a16="http://schemas.microsoft.com/office/drawing/2014/main" id="{F0BBA150-E43A-CC66-D8ED-80EFDE7F6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0171" y="272144"/>
              <a:ext cx="5921829" cy="6291941"/>
            </a:xfrm>
            <a:prstGeom prst="rect">
              <a:avLst/>
            </a:prstGeom>
          </p:spPr>
        </p:pic>
        <p:pic>
          <p:nvPicPr>
            <p:cNvPr id="2050" name="Picture 2">
              <a:extLst>
                <a:ext uri="{FF2B5EF4-FFF2-40B4-BE49-F238E27FC236}">
                  <a16:creationId xmlns:a16="http://schemas.microsoft.com/office/drawing/2014/main" id="{B77D941C-0084-967F-5710-F667096E62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72145"/>
              <a:ext cx="6270172" cy="627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6C71270-DA57-B67F-49C7-615397301E8B}"/>
                </a:ext>
              </a:extLst>
            </p:cNvPr>
            <p:cNvSpPr/>
            <p:nvPr/>
          </p:nvSpPr>
          <p:spPr>
            <a:xfrm>
              <a:off x="-1" y="6542317"/>
              <a:ext cx="12192001" cy="1523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2832749-2F7C-CC34-845E-9FBD23DE04D4}"/>
              </a:ext>
            </a:extLst>
          </p:cNvPr>
          <p:cNvSpPr txBox="1"/>
          <p:nvPr/>
        </p:nvSpPr>
        <p:spPr>
          <a:xfrm>
            <a:off x="9875520" y="6010088"/>
            <a:ext cx="1890774" cy="369332"/>
          </a:xfrm>
          <a:prstGeom prst="rect">
            <a:avLst/>
          </a:prstGeom>
          <a:noFill/>
        </p:spPr>
        <p:txBody>
          <a:bodyPr wrap="none" rtlCol="0">
            <a:spAutoFit/>
          </a:bodyPr>
          <a:lstStyle/>
          <a:p>
            <a:r>
              <a:rPr lang="en-US" dirty="0"/>
              <a:t>@TomMorrowMD</a:t>
            </a:r>
          </a:p>
        </p:txBody>
      </p:sp>
    </p:spTree>
    <p:extLst>
      <p:ext uri="{BB962C8B-B14F-4D97-AF65-F5344CB8AC3E}">
        <p14:creationId xmlns:p14="http://schemas.microsoft.com/office/powerpoint/2010/main" val="226130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E40D12-1464-4615-079E-BFCEE6A2E734}"/>
              </a:ext>
            </a:extLst>
          </p:cNvPr>
          <p:cNvSpPr txBox="1"/>
          <p:nvPr/>
        </p:nvSpPr>
        <p:spPr>
          <a:xfrm>
            <a:off x="6377078" y="6363771"/>
            <a:ext cx="5707588"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Ely</a:t>
            </a:r>
            <a:r>
              <a:rPr lang="en-US" dirty="0">
                <a:solidFill>
                  <a:srgbClr val="000000"/>
                </a:solidFill>
                <a:latin typeface="Helvetica" pitchFamily="2" charset="0"/>
              </a:rPr>
              <a:t>, Inouye, Bernard, </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Dittus. JAMA 2001;286:2703-10 </a:t>
            </a:r>
          </a:p>
        </p:txBody>
      </p:sp>
      <p:pic>
        <p:nvPicPr>
          <p:cNvPr id="64516" name="Picture 2" descr="jama bright">
            <a:extLst>
              <a:ext uri="{FF2B5EF4-FFF2-40B4-BE49-F238E27FC236}">
                <a16:creationId xmlns:a16="http://schemas.microsoft.com/office/drawing/2014/main" id="{FF89A92D-8C95-48B0-80EC-16D1FADA14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7190" y="1781518"/>
            <a:ext cx="6134100" cy="4371803"/>
          </a:xfrm>
          <a:prstGeom prst="rect">
            <a:avLst/>
          </a:prstGeom>
          <a:noFill/>
          <a:ln>
            <a:noFill/>
          </a:ln>
          <a:effectLst>
            <a:outerShdw blurRad="584935" dist="38100" dir="5400000" algn="t" rotWithShape="0">
              <a:prstClr val="black">
                <a:alpha val="31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2B0D9C8-A33E-4862-B273-4AC7CEE91517}"/>
              </a:ext>
            </a:extLst>
          </p:cNvPr>
          <p:cNvSpPr txBox="1"/>
          <p:nvPr/>
        </p:nvSpPr>
        <p:spPr>
          <a:xfrm>
            <a:off x="7222416" y="4145280"/>
            <a:ext cx="4720010" cy="1661993"/>
          </a:xfrm>
          <a:prstGeom prst="rect">
            <a:avLst/>
          </a:prstGeom>
          <a:solidFill>
            <a:schemeClr val="bg1"/>
          </a:solidFill>
          <a:ln w="31750">
            <a:noFill/>
          </a:ln>
          <a:effectLst/>
        </p:spPr>
        <p:txBody>
          <a:bodyPr wrap="square" lIns="274320" tIns="91440" rIns="274320" bIns="9144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5489C"/>
                </a:solidFill>
                <a:effectLst/>
                <a:uLnTx/>
                <a:uFillTx/>
                <a:latin typeface="Helvetica" pitchFamily="2" charset="0"/>
                <a:ea typeface="+mn-ea"/>
                <a:cs typeface="+mn-cs"/>
              </a:rPr>
              <a:t>Pooled Test Characteristics: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vetica" pitchFamily="2" charset="0"/>
                <a:ea typeface="+mn-ea"/>
                <a:cs typeface="+mn-cs"/>
              </a:rPr>
              <a:t>Sensitivity 80%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vetica" pitchFamily="2" charset="0"/>
                <a:ea typeface="+mn-ea"/>
                <a:cs typeface="+mn-cs"/>
              </a:rPr>
              <a:t>Specificity 96%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vetica" pitchFamily="2" charset="0"/>
                <a:ea typeface="+mn-ea"/>
                <a:cs typeface="+mn-cs"/>
                <a:sym typeface="Symbol"/>
              </a:rPr>
              <a:t> &gt; 0.91</a:t>
            </a:r>
            <a:endParaRPr kumimoji="0" lang="en-US" sz="2400" b="0" i="0" u="none" strike="noStrike" kern="0" cap="none" spc="0" normalizeH="0" baseline="0" noProof="0" dirty="0">
              <a:ln>
                <a:noFill/>
              </a:ln>
              <a:solidFill>
                <a:srgbClr val="000000"/>
              </a:solidFill>
              <a:effectLst/>
              <a:uLnTx/>
              <a:uFillTx/>
              <a:latin typeface="Helvetica" pitchFamily="2" charset="0"/>
              <a:ea typeface="+mn-ea"/>
              <a:cs typeface="+mn-cs"/>
            </a:endParaRPr>
          </a:p>
        </p:txBody>
      </p:sp>
      <p:grpSp>
        <p:nvGrpSpPr>
          <p:cNvPr id="4" name="Group 3">
            <a:extLst>
              <a:ext uri="{FF2B5EF4-FFF2-40B4-BE49-F238E27FC236}">
                <a16:creationId xmlns:a16="http://schemas.microsoft.com/office/drawing/2014/main" id="{1F65A47B-90B4-C29F-FB68-0998ABB9D7DF}"/>
              </a:ext>
            </a:extLst>
          </p:cNvPr>
          <p:cNvGrpSpPr/>
          <p:nvPr/>
        </p:nvGrpSpPr>
        <p:grpSpPr>
          <a:xfrm>
            <a:off x="537190" y="237172"/>
            <a:ext cx="6134100" cy="1544346"/>
            <a:chOff x="249574" y="1385011"/>
            <a:chExt cx="6134100" cy="1544346"/>
          </a:xfrm>
        </p:grpSpPr>
        <p:pic>
          <p:nvPicPr>
            <p:cNvPr id="9" name="Picture 8" descr="Graphical user interface, text, application&#10;&#10;Description automatically generated">
              <a:extLst>
                <a:ext uri="{FF2B5EF4-FFF2-40B4-BE49-F238E27FC236}">
                  <a16:creationId xmlns:a16="http://schemas.microsoft.com/office/drawing/2014/main" id="{7C533FD5-C992-2FD0-E20A-8D54B5F8BA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9574" y="1385011"/>
              <a:ext cx="6134100" cy="654050"/>
            </a:xfrm>
            <a:prstGeom prst="rect">
              <a:avLst/>
            </a:prstGeom>
          </p:spPr>
        </p:pic>
        <p:pic>
          <p:nvPicPr>
            <p:cNvPr id="11" name="Picture 10">
              <a:extLst>
                <a:ext uri="{FF2B5EF4-FFF2-40B4-BE49-F238E27FC236}">
                  <a16:creationId xmlns:a16="http://schemas.microsoft.com/office/drawing/2014/main" id="{7339AA96-F596-CEF2-EA94-3645E7CC9F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9574" y="1972807"/>
              <a:ext cx="6134100" cy="956550"/>
            </a:xfrm>
            <a:prstGeom prst="rect">
              <a:avLst/>
            </a:prstGeom>
          </p:spPr>
        </p:pic>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2709" name="TextBox 1">
            <a:extLst>
              <a:ext uri="{FF2B5EF4-FFF2-40B4-BE49-F238E27FC236}">
                <a16:creationId xmlns:a16="http://schemas.microsoft.com/office/drawing/2014/main" id="{B8C745D7-F6E0-4B54-BE48-3A77C74A3A03}"/>
              </a:ext>
            </a:extLst>
          </p:cNvPr>
          <p:cNvSpPr txBox="1">
            <a:spLocks noChangeArrowheads="1"/>
          </p:cNvSpPr>
          <p:nvPr/>
        </p:nvSpPr>
        <p:spPr bwMode="auto">
          <a:xfrm>
            <a:off x="5286756" y="3362436"/>
            <a:ext cx="4495800" cy="1815882"/>
          </a:xfrm>
          <a:prstGeom prst="rect">
            <a:avLst/>
          </a:prstGeom>
          <a:solidFill>
            <a:schemeClr val="accent4"/>
          </a:solidFill>
          <a:ln w="9525">
            <a:noFill/>
            <a:miter lim="800000"/>
            <a:headEnd/>
            <a:tailEnd/>
          </a:ln>
          <a:effectLst>
            <a:outerShdw blurRad="756161" dist="38100" dir="5400000" algn="t" rotWithShape="0">
              <a:prstClr val="black">
                <a:alpha val="40000"/>
              </a:prstClr>
            </a:outerShdw>
          </a:effectLst>
        </p:spPr>
        <p:txBody>
          <a:bodyPr lIns="274320" tIns="274320" rIns="274320" bIns="274320" anchor="ctr" anchorCtr="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Inter-rater reliability: </a:t>
            </a:r>
            <a:r>
              <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&gt;0.90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Excellent criterion, construct &amp; face validity </a:t>
            </a:r>
          </a:p>
        </p:txBody>
      </p:sp>
      <p:sp>
        <p:nvSpPr>
          <p:cNvPr id="4" name="Rectangle 3">
            <a:extLst>
              <a:ext uri="{FF2B5EF4-FFF2-40B4-BE49-F238E27FC236}">
                <a16:creationId xmlns:a16="http://schemas.microsoft.com/office/drawing/2014/main" id="{8095ED76-14DE-BA73-5EB7-2204C01E4802}"/>
              </a:ext>
            </a:extLst>
          </p:cNvPr>
          <p:cNvSpPr/>
          <p:nvPr/>
        </p:nvSpPr>
        <p:spPr>
          <a:xfrm>
            <a:off x="5286756" y="662098"/>
            <a:ext cx="6477000" cy="2903538"/>
          </a:xfrm>
          <a:prstGeom prst="rect">
            <a:avLst/>
          </a:prstGeom>
          <a:solidFill>
            <a:schemeClr val="bg1"/>
          </a:solidFill>
          <a:ln>
            <a:noFill/>
          </a:ln>
          <a:effectLst>
            <a:outerShdw blurRad="571036"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2707" name="Object 2">
            <a:extLst>
              <a:ext uri="{FF2B5EF4-FFF2-40B4-BE49-F238E27FC236}">
                <a16:creationId xmlns:a16="http://schemas.microsoft.com/office/drawing/2014/main" id="{EDF8C62A-68E0-4273-820D-6FA41D4CB607}"/>
              </a:ext>
            </a:extLst>
          </p:cNvPr>
          <p:cNvGraphicFramePr>
            <a:graphicFrameLocks noGrp="1" noChangeAspect="1"/>
          </p:cNvGraphicFramePr>
          <p:nvPr>
            <p:ph sz="half" idx="4294967295"/>
            <p:extLst>
              <p:ext uri="{D42A27DB-BD31-4B8C-83A1-F6EECF244321}">
                <p14:modId xmlns:p14="http://schemas.microsoft.com/office/powerpoint/2010/main" val="3725464846"/>
              </p:ext>
            </p:extLst>
          </p:nvPr>
        </p:nvGraphicFramePr>
        <p:xfrm>
          <a:off x="5286756" y="458898"/>
          <a:ext cx="6477000" cy="2903538"/>
        </p:xfrm>
        <a:graphic>
          <a:graphicData uri="http://schemas.openxmlformats.org/presentationml/2006/ole">
            <mc:AlternateContent xmlns:mc="http://schemas.openxmlformats.org/markup-compatibility/2006">
              <mc:Choice xmlns:v="urn:schemas-microsoft-com:vml" Requires="v">
                <p:oleObj spid="_x0000_s1026" name="Bitmap Image" r:id="rId4" imgW="19885714" imgH="7992591" progId="PBrush">
                  <p:embed/>
                </p:oleObj>
              </mc:Choice>
              <mc:Fallback>
                <p:oleObj name="Bitmap Image" r:id="rId4" imgW="19885714" imgH="7992591" progId="PBrush">
                  <p:embed/>
                  <p:pic>
                    <p:nvPicPr>
                      <p:cNvPr id="72707" name="Object 2">
                        <a:extLst>
                          <a:ext uri="{FF2B5EF4-FFF2-40B4-BE49-F238E27FC236}">
                            <a16:creationId xmlns:a16="http://schemas.microsoft.com/office/drawing/2014/main" id="{EDF8C62A-68E0-4273-820D-6FA41D4CB607}"/>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756" y="458898"/>
                        <a:ext cx="6477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706" name="Picture 2" descr="咘Ե咠ԵÈ">
            <a:extLst>
              <a:ext uri="{FF2B5EF4-FFF2-40B4-BE49-F238E27FC236}">
                <a16:creationId xmlns:a16="http://schemas.microsoft.com/office/drawing/2014/main" id="{2ED4E2A3-695E-46AE-9D15-218DA1DB847F}"/>
              </a:ext>
            </a:extLst>
          </p:cNvPr>
          <p:cNvPicPr>
            <a:picLocks noGrp="1" noChangeAspect="1" noChangeArrowheads="1"/>
          </p:cNvPicPr>
          <p:nvPr>
            <p:ph sz="half" idx="4294967295"/>
          </p:nvPr>
        </p:nvPicPr>
        <p:blipFill>
          <a:blip r:embed="rId6">
            <a:extLst>
              <a:ext uri="{28A0092B-C50C-407E-A947-70E740481C1C}">
                <a14:useLocalDpi xmlns:a14="http://schemas.microsoft.com/office/drawing/2010/main"/>
              </a:ext>
            </a:extLst>
          </a:blip>
          <a:srcRect/>
          <a:stretch>
            <a:fillRect/>
          </a:stretch>
        </p:blipFill>
        <p:spPr>
          <a:xfrm>
            <a:off x="1059243" y="458898"/>
            <a:ext cx="4227513" cy="6257925"/>
          </a:xfrm>
          <a:effectLst>
            <a:outerShdw blurRad="484480" dist="38100" dir="5400000" algn="t" rotWithShape="0">
              <a:prstClr val="black">
                <a:alpha val="28626"/>
              </a:prstClr>
            </a:outerShdw>
          </a:effectLst>
        </p:spPr>
      </p:pic>
      <p:sp>
        <p:nvSpPr>
          <p:cNvPr id="3" name="TextBox 2">
            <a:extLst>
              <a:ext uri="{FF2B5EF4-FFF2-40B4-BE49-F238E27FC236}">
                <a16:creationId xmlns:a16="http://schemas.microsoft.com/office/drawing/2014/main" id="{2D2F302E-84C1-A3B9-1B27-68DB1A2B3C32}"/>
              </a:ext>
            </a:extLst>
          </p:cNvPr>
          <p:cNvSpPr txBox="1"/>
          <p:nvPr/>
        </p:nvSpPr>
        <p:spPr>
          <a:xfrm>
            <a:off x="5453374" y="5896642"/>
            <a:ext cx="6310382"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Ely</a:t>
            </a:r>
            <a:r>
              <a:rPr lang="en-US" dirty="0">
                <a:solidFill>
                  <a:srgbClr val="000000"/>
                </a:solidFill>
                <a:latin typeface="Helvetica" pitchFamily="2" charset="0"/>
              </a:rPr>
              <a:t>, Pun, Sessler, </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Dittus, Bernard. JAMA 2003;289:2983-91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E695C-7F2A-8C92-D8C7-9E4B67391219}"/>
              </a:ext>
            </a:extLst>
          </p:cNvPr>
          <p:cNvSpPr/>
          <p:nvPr/>
        </p:nvSpPr>
        <p:spPr>
          <a:xfrm>
            <a:off x="4719955" y="540525"/>
            <a:ext cx="6621526" cy="1842397"/>
          </a:xfrm>
          <a:prstGeom prst="rect">
            <a:avLst/>
          </a:prstGeom>
          <a:solidFill>
            <a:schemeClr val="bg1"/>
          </a:solidFill>
          <a:ln>
            <a:noFill/>
          </a:ln>
          <a:effectLst>
            <a:outerShdw blurRad="495244"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3970" name="Picture 2" descr="ԭԭÈ">
            <a:extLst>
              <a:ext uri="{FF2B5EF4-FFF2-40B4-BE49-F238E27FC236}">
                <a16:creationId xmlns:a16="http://schemas.microsoft.com/office/drawing/2014/main" id="{4986D327-DEBC-4659-A090-677030598C0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42519" y="515527"/>
            <a:ext cx="4097782" cy="5385161"/>
          </a:xfrm>
          <a:effectLst>
            <a:outerShdw blurRad="545858" dist="38100" dir="5400000" algn="t" rotWithShape="0">
              <a:prstClr val="black">
                <a:alpha val="40000"/>
              </a:prstClr>
            </a:outerShdw>
          </a:effectLst>
        </p:spPr>
      </p:pic>
      <p:pic>
        <p:nvPicPr>
          <p:cNvPr id="83971" name="Picture 3">
            <a:extLst>
              <a:ext uri="{FF2B5EF4-FFF2-40B4-BE49-F238E27FC236}">
                <a16:creationId xmlns:a16="http://schemas.microsoft.com/office/drawing/2014/main" id="{33D29A57-70F3-402F-ACCC-836274AA4E54}"/>
              </a:ext>
            </a:extLst>
          </p:cNvPr>
          <p:cNvPicPr>
            <a:picLocks noGrp="1" noChangeAspect="1" noChangeArrowheads="1"/>
          </p:cNvPicPr>
          <p:nvPr>
            <p:ph sz="half" idx="1"/>
          </p:nvPr>
        </p:nvPicPr>
        <p:blipFill rotWithShape="1">
          <a:blip r:embed="rId4" cstate="email">
            <a:extLst>
              <a:ext uri="{28A0092B-C50C-407E-A947-70E740481C1C}">
                <a14:useLocalDpi xmlns:a14="http://schemas.microsoft.com/office/drawing/2010/main"/>
              </a:ext>
            </a:extLst>
          </a:blip>
          <a:srcRect b="79954"/>
          <a:stretch/>
        </p:blipFill>
        <p:spPr>
          <a:xfrm>
            <a:off x="4719955" y="564909"/>
            <a:ext cx="6621526" cy="554169"/>
          </a:xfrm>
        </p:spPr>
      </p:pic>
      <p:pic>
        <p:nvPicPr>
          <p:cNvPr id="2" name="Picture 3">
            <a:extLst>
              <a:ext uri="{FF2B5EF4-FFF2-40B4-BE49-F238E27FC236}">
                <a16:creationId xmlns:a16="http://schemas.microsoft.com/office/drawing/2014/main" id="{F635ADFE-F432-F374-07F0-690C45A4C5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54875"/>
          <a:stretch/>
        </p:blipFill>
        <p:spPr>
          <a:xfrm>
            <a:off x="4719955" y="1051008"/>
            <a:ext cx="6621526" cy="1247480"/>
          </a:xfrm>
          <a:prstGeom prst="rect">
            <a:avLst/>
          </a:prstGeom>
        </p:spPr>
      </p:pic>
      <p:sp>
        <p:nvSpPr>
          <p:cNvPr id="3" name="Rectangle 2">
            <a:extLst>
              <a:ext uri="{FF2B5EF4-FFF2-40B4-BE49-F238E27FC236}">
                <a16:creationId xmlns:a16="http://schemas.microsoft.com/office/drawing/2014/main" id="{ECD8B528-92E7-3498-F48B-2AB155E4DAAC}"/>
              </a:ext>
            </a:extLst>
          </p:cNvPr>
          <p:cNvSpPr/>
          <p:nvPr/>
        </p:nvSpPr>
        <p:spPr>
          <a:xfrm>
            <a:off x="3410585" y="3077809"/>
            <a:ext cx="8388096" cy="2816352"/>
          </a:xfrm>
          <a:prstGeom prst="rect">
            <a:avLst/>
          </a:prstGeom>
          <a:solidFill>
            <a:schemeClr val="bg1"/>
          </a:solidFill>
          <a:ln>
            <a:noFill/>
          </a:ln>
          <a:effectLst>
            <a:outerShdw blurRad="530367"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A7DC57D3-BFF4-0DCA-1630-BB3B3AED03A1}"/>
              </a:ext>
            </a:extLst>
          </p:cNvPr>
          <p:cNvGraphicFramePr>
            <a:graphicFrameLocks noGrp="1"/>
          </p:cNvGraphicFramePr>
          <p:nvPr>
            <p:extLst>
              <p:ext uri="{D42A27DB-BD31-4B8C-83A1-F6EECF244321}">
                <p14:modId xmlns:p14="http://schemas.microsoft.com/office/powerpoint/2010/main" val="810734554"/>
              </p:ext>
            </p:extLst>
          </p:nvPr>
        </p:nvGraphicFramePr>
        <p:xfrm>
          <a:off x="3520312" y="3186819"/>
          <a:ext cx="8159368" cy="2598332"/>
        </p:xfrm>
        <a:graphic>
          <a:graphicData uri="http://schemas.openxmlformats.org/drawingml/2006/table">
            <a:tbl>
              <a:tblPr firstRow="1" bandRow="1">
                <a:tableStyleId>{00A15C55-8517-42AA-B614-E9B94910E393}</a:tableStyleId>
              </a:tblPr>
              <a:tblGrid>
                <a:gridCol w="2039842">
                  <a:extLst>
                    <a:ext uri="{9D8B030D-6E8A-4147-A177-3AD203B41FA5}">
                      <a16:colId xmlns:a16="http://schemas.microsoft.com/office/drawing/2014/main" val="2990065442"/>
                    </a:ext>
                  </a:extLst>
                </a:gridCol>
                <a:gridCol w="2039842">
                  <a:extLst>
                    <a:ext uri="{9D8B030D-6E8A-4147-A177-3AD203B41FA5}">
                      <a16:colId xmlns:a16="http://schemas.microsoft.com/office/drawing/2014/main" val="3452651064"/>
                    </a:ext>
                  </a:extLst>
                </a:gridCol>
                <a:gridCol w="2039842">
                  <a:extLst>
                    <a:ext uri="{9D8B030D-6E8A-4147-A177-3AD203B41FA5}">
                      <a16:colId xmlns:a16="http://schemas.microsoft.com/office/drawing/2014/main" val="939712912"/>
                    </a:ext>
                  </a:extLst>
                </a:gridCol>
                <a:gridCol w="2039842">
                  <a:extLst>
                    <a:ext uri="{9D8B030D-6E8A-4147-A177-3AD203B41FA5}">
                      <a16:colId xmlns:a16="http://schemas.microsoft.com/office/drawing/2014/main" val="3114874124"/>
                    </a:ext>
                  </a:extLst>
                </a:gridCol>
              </a:tblGrid>
              <a:tr h="649583">
                <a:tc>
                  <a:txBody>
                    <a:bodyPr/>
                    <a:lstStyle/>
                    <a:p>
                      <a:pPr algn="ctr"/>
                      <a:r>
                        <a:rPr lang="en-US" sz="2000" dirty="0">
                          <a:latin typeface="Helvetica" pitchFamily="2" charset="0"/>
                        </a:rPr>
                        <a:t>Delirium</a:t>
                      </a:r>
                    </a:p>
                  </a:txBody>
                  <a:tcPr anchor="ctr"/>
                </a:tc>
                <a:tc>
                  <a:txBody>
                    <a:bodyPr/>
                    <a:lstStyle/>
                    <a:p>
                      <a:pPr algn="ctr"/>
                      <a:r>
                        <a:rPr lang="en-US" sz="2000" dirty="0">
                          <a:latin typeface="Helvetica" pitchFamily="2" charset="0"/>
                        </a:rPr>
                        <a:t>Never Delirium</a:t>
                      </a:r>
                    </a:p>
                  </a:txBody>
                  <a:tcPr anchor="ctr"/>
                </a:tc>
                <a:tc>
                  <a:txBody>
                    <a:bodyPr/>
                    <a:lstStyle/>
                    <a:p>
                      <a:pPr algn="ctr"/>
                      <a:r>
                        <a:rPr lang="en-US" sz="2000" dirty="0">
                          <a:latin typeface="Helvetica" pitchFamily="2" charset="0"/>
                        </a:rPr>
                        <a:t>Ever Delirium</a:t>
                      </a:r>
                    </a:p>
                  </a:txBody>
                  <a:tcPr anchor="ctr"/>
                </a:tc>
                <a:tc>
                  <a:txBody>
                    <a:bodyPr/>
                    <a:lstStyle/>
                    <a:p>
                      <a:pPr algn="ctr"/>
                      <a:r>
                        <a:rPr lang="en-US" sz="2000" dirty="0">
                          <a:latin typeface="Helvetica" pitchFamily="2" charset="0"/>
                        </a:rPr>
                        <a:t>RR (CI)</a:t>
                      </a:r>
                    </a:p>
                  </a:txBody>
                  <a:tcPr anchor="ctr"/>
                </a:tc>
                <a:extLst>
                  <a:ext uri="{0D108BD9-81ED-4DB2-BD59-A6C34878D82A}">
                    <a16:rowId xmlns:a16="http://schemas.microsoft.com/office/drawing/2014/main" val="663823872"/>
                  </a:ext>
                </a:extLst>
              </a:tr>
              <a:tr h="649583">
                <a:tc>
                  <a:txBody>
                    <a:bodyPr/>
                    <a:lstStyle/>
                    <a:p>
                      <a:pPr algn="ctr"/>
                      <a:r>
                        <a:rPr lang="en-US" sz="2000" b="1" dirty="0">
                          <a:solidFill>
                            <a:srgbClr val="C00000"/>
                          </a:solidFill>
                          <a:latin typeface="Helvetica" pitchFamily="2" charset="0"/>
                        </a:rPr>
                        <a:t>6-mo mortality</a:t>
                      </a:r>
                    </a:p>
                  </a:txBody>
                  <a:tcPr anchor="ctr"/>
                </a:tc>
                <a:tc>
                  <a:txBody>
                    <a:bodyPr/>
                    <a:lstStyle/>
                    <a:p>
                      <a:pPr algn="ctr"/>
                      <a:r>
                        <a:rPr lang="en-US" sz="2000" b="1" dirty="0">
                          <a:solidFill>
                            <a:srgbClr val="C00000"/>
                          </a:solidFill>
                          <a:latin typeface="Helvetica" pitchFamily="2" charset="0"/>
                        </a:rPr>
                        <a:t>15%</a:t>
                      </a:r>
                    </a:p>
                  </a:txBody>
                  <a:tcPr anchor="ctr"/>
                </a:tc>
                <a:tc>
                  <a:txBody>
                    <a:bodyPr/>
                    <a:lstStyle/>
                    <a:p>
                      <a:pPr algn="ctr"/>
                      <a:r>
                        <a:rPr lang="en-US" sz="2000" b="1" dirty="0">
                          <a:solidFill>
                            <a:srgbClr val="C00000"/>
                          </a:solidFill>
                          <a:latin typeface="Helvetica" pitchFamily="2" charset="0"/>
                        </a:rPr>
                        <a:t>34%</a:t>
                      </a:r>
                    </a:p>
                  </a:txBody>
                  <a:tcPr anchor="ctr"/>
                </a:tc>
                <a:tc>
                  <a:txBody>
                    <a:bodyPr/>
                    <a:lstStyle/>
                    <a:p>
                      <a:pPr algn="ctr"/>
                      <a:r>
                        <a:rPr lang="en-US" sz="2000" b="1" dirty="0">
                          <a:solidFill>
                            <a:srgbClr val="C00000"/>
                          </a:solidFill>
                          <a:latin typeface="Helvetica" pitchFamily="2" charset="0"/>
                        </a:rPr>
                        <a:t>3.2 (1.4-7.7)</a:t>
                      </a:r>
                    </a:p>
                  </a:txBody>
                  <a:tcPr anchor="ctr"/>
                </a:tc>
                <a:extLst>
                  <a:ext uri="{0D108BD9-81ED-4DB2-BD59-A6C34878D82A}">
                    <a16:rowId xmlns:a16="http://schemas.microsoft.com/office/drawing/2014/main" val="123865616"/>
                  </a:ext>
                </a:extLst>
              </a:tr>
              <a:tr h="649583">
                <a:tc>
                  <a:txBody>
                    <a:bodyPr/>
                    <a:lstStyle/>
                    <a:p>
                      <a:pPr algn="ctr"/>
                      <a:r>
                        <a:rPr lang="en-US" sz="2000" dirty="0">
                          <a:latin typeface="Helvetica" pitchFamily="2" charset="0"/>
                        </a:rPr>
                        <a:t>LOS in ICU</a:t>
                      </a:r>
                    </a:p>
                  </a:txBody>
                  <a:tcPr anchor="ctr"/>
                </a:tc>
                <a:tc>
                  <a:txBody>
                    <a:bodyPr/>
                    <a:lstStyle/>
                    <a:p>
                      <a:pPr algn="ctr"/>
                      <a:r>
                        <a:rPr lang="en-US" sz="2000" dirty="0">
                          <a:latin typeface="Helvetica" pitchFamily="2" charset="0"/>
                        </a:rPr>
                        <a:t>5.0 (4-6)</a:t>
                      </a:r>
                    </a:p>
                  </a:txBody>
                  <a:tcPr anchor="ctr"/>
                </a:tc>
                <a:tc>
                  <a:txBody>
                    <a:bodyPr/>
                    <a:lstStyle/>
                    <a:p>
                      <a:pPr algn="ctr"/>
                      <a:r>
                        <a:rPr lang="en-US" sz="2000" dirty="0">
                          <a:latin typeface="Helvetica" pitchFamily="2" charset="0"/>
                        </a:rPr>
                        <a:t>8.0 (7-9)</a:t>
                      </a:r>
                    </a:p>
                  </a:txBody>
                  <a:tcPr anchor="ctr"/>
                </a:tc>
                <a:tc>
                  <a:txBody>
                    <a:bodyPr/>
                    <a:lstStyle/>
                    <a:p>
                      <a:pPr algn="ctr"/>
                      <a:r>
                        <a:rPr lang="en-US" sz="2000" dirty="0">
                          <a:latin typeface="Helvetica" pitchFamily="2" charset="0"/>
                        </a:rPr>
                        <a:t>2.0 (1.4-3.0)</a:t>
                      </a:r>
                    </a:p>
                  </a:txBody>
                  <a:tcPr anchor="ctr"/>
                </a:tc>
                <a:extLst>
                  <a:ext uri="{0D108BD9-81ED-4DB2-BD59-A6C34878D82A}">
                    <a16:rowId xmlns:a16="http://schemas.microsoft.com/office/drawing/2014/main" val="3429628658"/>
                  </a:ext>
                </a:extLst>
              </a:tr>
              <a:tr h="649583">
                <a:tc>
                  <a:txBody>
                    <a:bodyPr/>
                    <a:lstStyle/>
                    <a:p>
                      <a:pPr algn="ctr"/>
                      <a:r>
                        <a:rPr lang="en-US" sz="2000" dirty="0">
                          <a:latin typeface="Helvetica" pitchFamily="2" charset="0"/>
                        </a:rPr>
                        <a:t>LOS on Floor</a:t>
                      </a:r>
                    </a:p>
                  </a:txBody>
                  <a:tcPr anchor="ctr"/>
                </a:tc>
                <a:tc>
                  <a:txBody>
                    <a:bodyPr/>
                    <a:lstStyle/>
                    <a:p>
                      <a:pPr algn="ctr"/>
                      <a:r>
                        <a:rPr lang="en-US" sz="2000" dirty="0">
                          <a:latin typeface="Helvetica" pitchFamily="2" charset="0"/>
                        </a:rPr>
                        <a:t>4.5 (3-6)</a:t>
                      </a:r>
                    </a:p>
                  </a:txBody>
                  <a:tcPr anchor="ctr"/>
                </a:tc>
                <a:tc>
                  <a:txBody>
                    <a:bodyPr/>
                    <a:lstStyle/>
                    <a:p>
                      <a:pPr algn="ctr"/>
                      <a:r>
                        <a:rPr lang="en-US" sz="2000" dirty="0">
                          <a:latin typeface="Helvetica" pitchFamily="2" charset="0"/>
                        </a:rPr>
                        <a:t>8.0 (6-11)</a:t>
                      </a:r>
                    </a:p>
                  </a:txBody>
                  <a:tcPr anchor="ctr"/>
                </a:tc>
                <a:tc>
                  <a:txBody>
                    <a:bodyPr/>
                    <a:lstStyle/>
                    <a:p>
                      <a:pPr algn="ctr"/>
                      <a:r>
                        <a:rPr lang="en-US" sz="2000" dirty="0">
                          <a:latin typeface="Helvetica" pitchFamily="2" charset="0"/>
                        </a:rPr>
                        <a:t>1.8 (1.1-2.3)</a:t>
                      </a:r>
                    </a:p>
                  </a:txBody>
                  <a:tcPr anchor="ctr"/>
                </a:tc>
                <a:extLst>
                  <a:ext uri="{0D108BD9-81ED-4DB2-BD59-A6C34878D82A}">
                    <a16:rowId xmlns:a16="http://schemas.microsoft.com/office/drawing/2014/main" val="3219660051"/>
                  </a:ext>
                </a:extLst>
              </a:tr>
            </a:tbl>
          </a:graphicData>
        </a:graphic>
      </p:graphicFrame>
      <p:sp>
        <p:nvSpPr>
          <p:cNvPr id="6" name="TextBox 5">
            <a:extLst>
              <a:ext uri="{FF2B5EF4-FFF2-40B4-BE49-F238E27FC236}">
                <a16:creationId xmlns:a16="http://schemas.microsoft.com/office/drawing/2014/main" id="{E79F4B20-404B-9B4F-F8E2-894F84DA7000}"/>
              </a:ext>
            </a:extLst>
          </p:cNvPr>
          <p:cNvSpPr txBox="1"/>
          <p:nvPr/>
        </p:nvSpPr>
        <p:spPr>
          <a:xfrm>
            <a:off x="3787675" y="6264630"/>
            <a:ext cx="7951793"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Ely, </a:t>
            </a: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Shintani</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Pun, Harrell, Inouye, Bernard, Dittus</a:t>
            </a:r>
            <a:r>
              <a:rPr lang="en-US" dirty="0">
                <a:solidFill>
                  <a:srgbClr val="000000"/>
                </a:solidFill>
                <a:latin typeface="Helvetica" pitchFamily="2" charset="0"/>
              </a:rPr>
              <a:t>.</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JAMA 2004;291:1753-62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CC1847-E0A3-FE8D-079A-0E1B7A84F9DE}"/>
              </a:ext>
            </a:extLst>
          </p:cNvPr>
          <p:cNvGrpSpPr/>
          <p:nvPr/>
        </p:nvGrpSpPr>
        <p:grpSpPr>
          <a:xfrm>
            <a:off x="1229328" y="1212320"/>
            <a:ext cx="9231408" cy="5425852"/>
            <a:chOff x="1229328" y="1236704"/>
            <a:chExt cx="9231408" cy="5425852"/>
          </a:xfrm>
        </p:grpSpPr>
        <p:sp>
          <p:nvSpPr>
            <p:cNvPr id="1393666" name="Line 2">
              <a:extLst>
                <a:ext uri="{FF2B5EF4-FFF2-40B4-BE49-F238E27FC236}">
                  <a16:creationId xmlns:a16="http://schemas.microsoft.com/office/drawing/2014/main" id="{7AE990B0-938E-460E-B5B0-45DBB7B1E1A2}"/>
                </a:ext>
              </a:extLst>
            </p:cNvPr>
            <p:cNvSpPr>
              <a:spLocks noChangeShapeType="1"/>
            </p:cNvSpPr>
            <p:nvPr/>
          </p:nvSpPr>
          <p:spPr bwMode="auto">
            <a:xfrm flipH="1">
              <a:off x="2239345" y="5654340"/>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67" name="Line 3">
              <a:extLst>
                <a:ext uri="{FF2B5EF4-FFF2-40B4-BE49-F238E27FC236}">
                  <a16:creationId xmlns:a16="http://schemas.microsoft.com/office/drawing/2014/main" id="{AD1FF704-E5B7-4AB0-8082-B51CA8798EAF}"/>
                </a:ext>
              </a:extLst>
            </p:cNvPr>
            <p:cNvSpPr>
              <a:spLocks noChangeShapeType="1"/>
            </p:cNvSpPr>
            <p:nvPr/>
          </p:nvSpPr>
          <p:spPr bwMode="auto">
            <a:xfrm flipH="1">
              <a:off x="2239345" y="4799038"/>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68" name="Line 4">
              <a:extLst>
                <a:ext uri="{FF2B5EF4-FFF2-40B4-BE49-F238E27FC236}">
                  <a16:creationId xmlns:a16="http://schemas.microsoft.com/office/drawing/2014/main" id="{DBD3004A-9E40-4062-8957-046B01AE7D96}"/>
                </a:ext>
              </a:extLst>
            </p:cNvPr>
            <p:cNvSpPr>
              <a:spLocks noChangeShapeType="1"/>
            </p:cNvSpPr>
            <p:nvPr/>
          </p:nvSpPr>
          <p:spPr bwMode="auto">
            <a:xfrm flipH="1">
              <a:off x="2239345" y="3943736"/>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69" name="Line 5">
              <a:extLst>
                <a:ext uri="{FF2B5EF4-FFF2-40B4-BE49-F238E27FC236}">
                  <a16:creationId xmlns:a16="http://schemas.microsoft.com/office/drawing/2014/main" id="{6379B76D-935D-4295-9605-8CE20C907571}"/>
                </a:ext>
              </a:extLst>
            </p:cNvPr>
            <p:cNvSpPr>
              <a:spLocks noChangeShapeType="1"/>
            </p:cNvSpPr>
            <p:nvPr/>
          </p:nvSpPr>
          <p:spPr bwMode="auto">
            <a:xfrm flipH="1">
              <a:off x="2239345" y="3096987"/>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0" name="Line 6">
              <a:extLst>
                <a:ext uri="{FF2B5EF4-FFF2-40B4-BE49-F238E27FC236}">
                  <a16:creationId xmlns:a16="http://schemas.microsoft.com/office/drawing/2014/main" id="{9E9E5F6D-3138-48B5-AC0E-274793CA13B3}"/>
                </a:ext>
              </a:extLst>
            </p:cNvPr>
            <p:cNvSpPr>
              <a:spLocks noChangeShapeType="1"/>
            </p:cNvSpPr>
            <p:nvPr/>
          </p:nvSpPr>
          <p:spPr bwMode="auto">
            <a:xfrm flipH="1">
              <a:off x="2239345" y="2241685"/>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1" name="Line 7">
              <a:extLst>
                <a:ext uri="{FF2B5EF4-FFF2-40B4-BE49-F238E27FC236}">
                  <a16:creationId xmlns:a16="http://schemas.microsoft.com/office/drawing/2014/main" id="{B37C9C93-8229-471F-8476-28228824F310}"/>
                </a:ext>
              </a:extLst>
            </p:cNvPr>
            <p:cNvSpPr>
              <a:spLocks noChangeShapeType="1"/>
            </p:cNvSpPr>
            <p:nvPr/>
          </p:nvSpPr>
          <p:spPr bwMode="auto">
            <a:xfrm flipH="1">
              <a:off x="2239345" y="1386382"/>
              <a:ext cx="38823" cy="14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2" name="Line 8">
              <a:extLst>
                <a:ext uri="{FF2B5EF4-FFF2-40B4-BE49-F238E27FC236}">
                  <a16:creationId xmlns:a16="http://schemas.microsoft.com/office/drawing/2014/main" id="{CE9FB849-4BD8-48E1-B532-CC5A781168F0}"/>
                </a:ext>
              </a:extLst>
            </p:cNvPr>
            <p:cNvSpPr>
              <a:spLocks noChangeShapeType="1"/>
            </p:cNvSpPr>
            <p:nvPr/>
          </p:nvSpPr>
          <p:spPr bwMode="auto">
            <a:xfrm>
              <a:off x="2325616" y="5722764"/>
              <a:ext cx="2876"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3" name="Line 9">
              <a:extLst>
                <a:ext uri="{FF2B5EF4-FFF2-40B4-BE49-F238E27FC236}">
                  <a16:creationId xmlns:a16="http://schemas.microsoft.com/office/drawing/2014/main" id="{9A25269C-B8EF-45D4-B28E-4B0C90FAB549}"/>
                </a:ext>
              </a:extLst>
            </p:cNvPr>
            <p:cNvSpPr>
              <a:spLocks noChangeShapeType="1"/>
            </p:cNvSpPr>
            <p:nvPr/>
          </p:nvSpPr>
          <p:spPr bwMode="auto">
            <a:xfrm>
              <a:off x="3665702" y="5722764"/>
              <a:ext cx="1438"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4" name="Line 10">
              <a:extLst>
                <a:ext uri="{FF2B5EF4-FFF2-40B4-BE49-F238E27FC236}">
                  <a16:creationId xmlns:a16="http://schemas.microsoft.com/office/drawing/2014/main" id="{4B5F1425-98C9-41FA-8CD7-5A5AC508BDE5}"/>
                </a:ext>
              </a:extLst>
            </p:cNvPr>
            <p:cNvSpPr>
              <a:spLocks noChangeShapeType="1"/>
            </p:cNvSpPr>
            <p:nvPr/>
          </p:nvSpPr>
          <p:spPr bwMode="auto">
            <a:xfrm>
              <a:off x="5014416" y="5722764"/>
              <a:ext cx="1438"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5" name="Line 11">
              <a:extLst>
                <a:ext uri="{FF2B5EF4-FFF2-40B4-BE49-F238E27FC236}">
                  <a16:creationId xmlns:a16="http://schemas.microsoft.com/office/drawing/2014/main" id="{46721B65-2336-490F-B798-627D22C62D6C}"/>
                </a:ext>
              </a:extLst>
            </p:cNvPr>
            <p:cNvSpPr>
              <a:spLocks noChangeShapeType="1"/>
            </p:cNvSpPr>
            <p:nvPr/>
          </p:nvSpPr>
          <p:spPr bwMode="auto">
            <a:xfrm>
              <a:off x="6354503" y="5722764"/>
              <a:ext cx="1438"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6" name="Line 12">
              <a:extLst>
                <a:ext uri="{FF2B5EF4-FFF2-40B4-BE49-F238E27FC236}">
                  <a16:creationId xmlns:a16="http://schemas.microsoft.com/office/drawing/2014/main" id="{33AE3798-74E5-420C-A67E-DD4E73E867F5}"/>
                </a:ext>
              </a:extLst>
            </p:cNvPr>
            <p:cNvSpPr>
              <a:spLocks noChangeShapeType="1"/>
            </p:cNvSpPr>
            <p:nvPr/>
          </p:nvSpPr>
          <p:spPr bwMode="auto">
            <a:xfrm>
              <a:off x="7703217" y="5722764"/>
              <a:ext cx="1438"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7" name="Line 13">
              <a:extLst>
                <a:ext uri="{FF2B5EF4-FFF2-40B4-BE49-F238E27FC236}">
                  <a16:creationId xmlns:a16="http://schemas.microsoft.com/office/drawing/2014/main" id="{237133DE-BF23-470B-AC04-3F228855B863}"/>
                </a:ext>
              </a:extLst>
            </p:cNvPr>
            <p:cNvSpPr>
              <a:spLocks noChangeShapeType="1"/>
            </p:cNvSpPr>
            <p:nvPr/>
          </p:nvSpPr>
          <p:spPr bwMode="auto">
            <a:xfrm>
              <a:off x="9041868" y="5722764"/>
              <a:ext cx="2876"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78" name="Line 14">
              <a:extLst>
                <a:ext uri="{FF2B5EF4-FFF2-40B4-BE49-F238E27FC236}">
                  <a16:creationId xmlns:a16="http://schemas.microsoft.com/office/drawing/2014/main" id="{CE7A618F-B701-4379-9C30-88C97D135EAF}"/>
                </a:ext>
              </a:extLst>
            </p:cNvPr>
            <p:cNvSpPr>
              <a:spLocks noChangeShapeType="1"/>
            </p:cNvSpPr>
            <p:nvPr/>
          </p:nvSpPr>
          <p:spPr bwMode="auto">
            <a:xfrm>
              <a:off x="10392018" y="5722764"/>
              <a:ext cx="1438" cy="59871"/>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031" name="Rectangle 15">
              <a:extLst>
                <a:ext uri="{FF2B5EF4-FFF2-40B4-BE49-F238E27FC236}">
                  <a16:creationId xmlns:a16="http://schemas.microsoft.com/office/drawing/2014/main" id="{6C991767-34E1-4407-8C3F-C1C427DF7ACF}"/>
                </a:ext>
              </a:extLst>
            </p:cNvPr>
            <p:cNvSpPr>
              <a:spLocks noChangeArrowheads="1"/>
            </p:cNvSpPr>
            <p:nvPr/>
          </p:nvSpPr>
          <p:spPr bwMode="auto">
            <a:xfrm>
              <a:off x="2278166"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2" name="Rectangle 16">
              <a:extLst>
                <a:ext uri="{FF2B5EF4-FFF2-40B4-BE49-F238E27FC236}">
                  <a16:creationId xmlns:a16="http://schemas.microsoft.com/office/drawing/2014/main" id="{7BD58778-F19D-4404-AFB2-E315EA44D851}"/>
                </a:ext>
              </a:extLst>
            </p:cNvPr>
            <p:cNvSpPr>
              <a:spLocks noChangeArrowheads="1"/>
            </p:cNvSpPr>
            <p:nvPr/>
          </p:nvSpPr>
          <p:spPr bwMode="auto">
            <a:xfrm>
              <a:off x="3626881"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1</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3" name="Rectangle 17">
              <a:extLst>
                <a:ext uri="{FF2B5EF4-FFF2-40B4-BE49-F238E27FC236}">
                  <a16:creationId xmlns:a16="http://schemas.microsoft.com/office/drawing/2014/main" id="{590839FA-0056-4737-AE1B-77D80730673E}"/>
                </a:ext>
              </a:extLst>
            </p:cNvPr>
            <p:cNvSpPr>
              <a:spLocks noChangeArrowheads="1"/>
            </p:cNvSpPr>
            <p:nvPr/>
          </p:nvSpPr>
          <p:spPr bwMode="auto">
            <a:xfrm>
              <a:off x="4965529"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2</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4" name="Rectangle 18">
              <a:extLst>
                <a:ext uri="{FF2B5EF4-FFF2-40B4-BE49-F238E27FC236}">
                  <a16:creationId xmlns:a16="http://schemas.microsoft.com/office/drawing/2014/main" id="{56829B5F-5234-403B-B5D1-566FE40E1AA8}"/>
                </a:ext>
              </a:extLst>
            </p:cNvPr>
            <p:cNvSpPr>
              <a:spLocks noChangeArrowheads="1"/>
            </p:cNvSpPr>
            <p:nvPr/>
          </p:nvSpPr>
          <p:spPr bwMode="auto">
            <a:xfrm>
              <a:off x="6315682"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3</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5" name="Rectangle 19">
              <a:extLst>
                <a:ext uri="{FF2B5EF4-FFF2-40B4-BE49-F238E27FC236}">
                  <a16:creationId xmlns:a16="http://schemas.microsoft.com/office/drawing/2014/main" id="{9DEAC9CC-CC73-4969-BFE1-D3F1361C5C10}"/>
                </a:ext>
              </a:extLst>
            </p:cNvPr>
            <p:cNvSpPr>
              <a:spLocks noChangeArrowheads="1"/>
            </p:cNvSpPr>
            <p:nvPr/>
          </p:nvSpPr>
          <p:spPr bwMode="auto">
            <a:xfrm>
              <a:off x="7654330"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4</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6" name="Rectangle 20">
              <a:extLst>
                <a:ext uri="{FF2B5EF4-FFF2-40B4-BE49-F238E27FC236}">
                  <a16:creationId xmlns:a16="http://schemas.microsoft.com/office/drawing/2014/main" id="{203EC362-46AF-45A4-B8C1-EAB69DE6669B}"/>
                </a:ext>
              </a:extLst>
            </p:cNvPr>
            <p:cNvSpPr>
              <a:spLocks noChangeArrowheads="1"/>
            </p:cNvSpPr>
            <p:nvPr/>
          </p:nvSpPr>
          <p:spPr bwMode="auto">
            <a:xfrm>
              <a:off x="9003044"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5</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37" name="Rectangle 21">
              <a:extLst>
                <a:ext uri="{FF2B5EF4-FFF2-40B4-BE49-F238E27FC236}">
                  <a16:creationId xmlns:a16="http://schemas.microsoft.com/office/drawing/2014/main" id="{EACD1B16-B5E6-470F-B286-78EDE9EE0009}"/>
                </a:ext>
              </a:extLst>
            </p:cNvPr>
            <p:cNvSpPr>
              <a:spLocks noChangeArrowheads="1"/>
            </p:cNvSpPr>
            <p:nvPr/>
          </p:nvSpPr>
          <p:spPr bwMode="auto">
            <a:xfrm>
              <a:off x="10343131" y="5876719"/>
              <a:ext cx="117605"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6</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393686" name="Rectangle 22">
              <a:extLst>
                <a:ext uri="{FF2B5EF4-FFF2-40B4-BE49-F238E27FC236}">
                  <a16:creationId xmlns:a16="http://schemas.microsoft.com/office/drawing/2014/main" id="{5BAEE184-2EA9-455A-B701-8E5D94759269}"/>
                </a:ext>
              </a:extLst>
            </p:cNvPr>
            <p:cNvSpPr>
              <a:spLocks noChangeArrowheads="1"/>
            </p:cNvSpPr>
            <p:nvPr/>
          </p:nvSpPr>
          <p:spPr bwMode="auto">
            <a:xfrm>
              <a:off x="2325616" y="1377829"/>
              <a:ext cx="204176" cy="25659"/>
            </a:xfrm>
            <a:prstGeom prst="rect">
              <a:avLst/>
            </a:prstGeom>
            <a:solidFill>
              <a:srgbClr val="00000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87" name="Rectangle 23">
              <a:extLst>
                <a:ext uri="{FF2B5EF4-FFF2-40B4-BE49-F238E27FC236}">
                  <a16:creationId xmlns:a16="http://schemas.microsoft.com/office/drawing/2014/main" id="{7FD23D12-606F-4F81-9776-7F083F44BA78}"/>
                </a:ext>
              </a:extLst>
            </p:cNvPr>
            <p:cNvSpPr>
              <a:spLocks noChangeArrowheads="1"/>
            </p:cNvSpPr>
            <p:nvPr/>
          </p:nvSpPr>
          <p:spPr bwMode="auto">
            <a:xfrm>
              <a:off x="3966216" y="1660079"/>
              <a:ext cx="10065" cy="25659"/>
            </a:xfrm>
            <a:prstGeom prst="rect">
              <a:avLst/>
            </a:prstGeom>
            <a:solidFill>
              <a:srgbClr val="00000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40" name="Group 24">
              <a:extLst>
                <a:ext uri="{FF2B5EF4-FFF2-40B4-BE49-F238E27FC236}">
                  <a16:creationId xmlns:a16="http://schemas.microsoft.com/office/drawing/2014/main" id="{532867CD-8B61-48E8-8EBC-14A02CBDFC55}"/>
                </a:ext>
              </a:extLst>
            </p:cNvPr>
            <p:cNvGrpSpPr>
              <a:grpSpLocks/>
            </p:cNvGrpSpPr>
            <p:nvPr/>
          </p:nvGrpSpPr>
          <p:grpSpPr bwMode="auto">
            <a:xfrm>
              <a:off x="2617503" y="1377828"/>
              <a:ext cx="3659357" cy="855302"/>
              <a:chOff x="726" y="387"/>
              <a:chExt cx="2262" cy="600"/>
            </a:xfrm>
          </p:grpSpPr>
          <p:sp>
            <p:nvSpPr>
              <p:cNvPr id="1393689" name="Rectangle 25">
                <a:extLst>
                  <a:ext uri="{FF2B5EF4-FFF2-40B4-BE49-F238E27FC236}">
                    <a16:creationId xmlns:a16="http://schemas.microsoft.com/office/drawing/2014/main" id="{128AFFAD-0119-46D5-BE10-0C8367A18420}"/>
                  </a:ext>
                </a:extLst>
              </p:cNvPr>
              <p:cNvSpPr>
                <a:spLocks noChangeArrowheads="1"/>
              </p:cNvSpPr>
              <p:nvPr/>
            </p:nvSpPr>
            <p:spPr bwMode="auto">
              <a:xfrm>
                <a:off x="726" y="387"/>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0" name="Rectangle 26">
                <a:extLst>
                  <a:ext uri="{FF2B5EF4-FFF2-40B4-BE49-F238E27FC236}">
                    <a16:creationId xmlns:a16="http://schemas.microsoft.com/office/drawing/2014/main" id="{99248296-6418-468E-829B-8E0C1018E281}"/>
                  </a:ext>
                </a:extLst>
              </p:cNvPr>
              <p:cNvSpPr>
                <a:spLocks noChangeArrowheads="1"/>
              </p:cNvSpPr>
              <p:nvPr/>
            </p:nvSpPr>
            <p:spPr bwMode="auto">
              <a:xfrm>
                <a:off x="906" y="387"/>
                <a:ext cx="124"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1" name="Rectangle 27">
                <a:extLst>
                  <a:ext uri="{FF2B5EF4-FFF2-40B4-BE49-F238E27FC236}">
                    <a16:creationId xmlns:a16="http://schemas.microsoft.com/office/drawing/2014/main" id="{49D34728-DBEB-4DB7-A6A9-FC863C2FF897}"/>
                  </a:ext>
                </a:extLst>
              </p:cNvPr>
              <p:cNvSpPr>
                <a:spLocks noChangeArrowheads="1"/>
              </p:cNvSpPr>
              <p:nvPr/>
            </p:nvSpPr>
            <p:spPr bwMode="auto">
              <a:xfrm>
                <a:off x="1086" y="387"/>
                <a:ext cx="132"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2" name="Rectangle 28">
                <a:extLst>
                  <a:ext uri="{FF2B5EF4-FFF2-40B4-BE49-F238E27FC236}">
                    <a16:creationId xmlns:a16="http://schemas.microsoft.com/office/drawing/2014/main" id="{B0264C0E-89D9-445F-9DFB-9EAD3DE49BB4}"/>
                  </a:ext>
                </a:extLst>
              </p:cNvPr>
              <p:cNvSpPr>
                <a:spLocks noChangeArrowheads="1"/>
              </p:cNvSpPr>
              <p:nvPr/>
            </p:nvSpPr>
            <p:spPr bwMode="auto">
              <a:xfrm>
                <a:off x="1272" y="387"/>
                <a:ext cx="102"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3" name="Rectangle 29">
                <a:extLst>
                  <a:ext uri="{FF2B5EF4-FFF2-40B4-BE49-F238E27FC236}">
                    <a16:creationId xmlns:a16="http://schemas.microsoft.com/office/drawing/2014/main" id="{A29B49F5-3605-4397-AC46-02A1F49E427C}"/>
                  </a:ext>
                </a:extLst>
              </p:cNvPr>
              <p:cNvSpPr>
                <a:spLocks noChangeArrowheads="1"/>
              </p:cNvSpPr>
              <p:nvPr/>
            </p:nvSpPr>
            <p:spPr bwMode="auto">
              <a:xfrm>
                <a:off x="1368" y="393"/>
                <a:ext cx="20"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4" name="Rectangle 30">
                <a:extLst>
                  <a:ext uri="{FF2B5EF4-FFF2-40B4-BE49-F238E27FC236}">
                    <a16:creationId xmlns:a16="http://schemas.microsoft.com/office/drawing/2014/main" id="{E520D58C-E867-4332-ADB2-CA2D4A30596C}"/>
                  </a:ext>
                </a:extLst>
              </p:cNvPr>
              <p:cNvSpPr>
                <a:spLocks noChangeArrowheads="1"/>
              </p:cNvSpPr>
              <p:nvPr/>
            </p:nvSpPr>
            <p:spPr bwMode="auto">
              <a:xfrm>
                <a:off x="1368" y="459"/>
                <a:ext cx="20" cy="96"/>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5" name="Rectangle 31">
                <a:extLst>
                  <a:ext uri="{FF2B5EF4-FFF2-40B4-BE49-F238E27FC236}">
                    <a16:creationId xmlns:a16="http://schemas.microsoft.com/office/drawing/2014/main" id="{0D1ED809-9C6C-4A0B-8C8C-D1C4E8CDD8B0}"/>
                  </a:ext>
                </a:extLst>
              </p:cNvPr>
              <p:cNvSpPr>
                <a:spLocks noChangeArrowheads="1"/>
              </p:cNvSpPr>
              <p:nvPr/>
            </p:nvSpPr>
            <p:spPr bwMode="auto">
              <a:xfrm>
                <a:off x="1380" y="585"/>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6" name="Rectangle 32">
                <a:extLst>
                  <a:ext uri="{FF2B5EF4-FFF2-40B4-BE49-F238E27FC236}">
                    <a16:creationId xmlns:a16="http://schemas.microsoft.com/office/drawing/2014/main" id="{00C95213-41BA-4820-81DD-8DD3F8D3621B}"/>
                  </a:ext>
                </a:extLst>
              </p:cNvPr>
              <p:cNvSpPr>
                <a:spLocks noChangeArrowheads="1"/>
              </p:cNvSpPr>
              <p:nvPr/>
            </p:nvSpPr>
            <p:spPr bwMode="auto">
              <a:xfrm>
                <a:off x="1560" y="597"/>
                <a:ext cx="20" cy="7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7" name="Rectangle 33">
                <a:extLst>
                  <a:ext uri="{FF2B5EF4-FFF2-40B4-BE49-F238E27FC236}">
                    <a16:creationId xmlns:a16="http://schemas.microsoft.com/office/drawing/2014/main" id="{025E2835-8A57-4885-A6B1-ABC34C0D3669}"/>
                  </a:ext>
                </a:extLst>
              </p:cNvPr>
              <p:cNvSpPr>
                <a:spLocks noChangeArrowheads="1"/>
              </p:cNvSpPr>
              <p:nvPr/>
            </p:nvSpPr>
            <p:spPr bwMode="auto">
              <a:xfrm>
                <a:off x="1560" y="723"/>
                <a:ext cx="20" cy="72"/>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8" name="Rectangle 34">
                <a:extLst>
                  <a:ext uri="{FF2B5EF4-FFF2-40B4-BE49-F238E27FC236}">
                    <a16:creationId xmlns:a16="http://schemas.microsoft.com/office/drawing/2014/main" id="{F2909EF1-D86C-4FEA-BF8E-914E61BA6C69}"/>
                  </a:ext>
                </a:extLst>
              </p:cNvPr>
              <p:cNvSpPr>
                <a:spLocks noChangeArrowheads="1"/>
              </p:cNvSpPr>
              <p:nvPr/>
            </p:nvSpPr>
            <p:spPr bwMode="auto">
              <a:xfrm>
                <a:off x="1566" y="783"/>
                <a:ext cx="3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699" name="Rectangle 35">
                <a:extLst>
                  <a:ext uri="{FF2B5EF4-FFF2-40B4-BE49-F238E27FC236}">
                    <a16:creationId xmlns:a16="http://schemas.microsoft.com/office/drawing/2014/main" id="{E7EA4385-4DE3-4987-A4B1-0F73EA78C230}"/>
                  </a:ext>
                </a:extLst>
              </p:cNvPr>
              <p:cNvSpPr>
                <a:spLocks noChangeArrowheads="1"/>
              </p:cNvSpPr>
              <p:nvPr/>
            </p:nvSpPr>
            <p:spPr bwMode="auto">
              <a:xfrm>
                <a:off x="1656" y="783"/>
                <a:ext cx="132"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0" name="Rectangle 36">
                <a:extLst>
                  <a:ext uri="{FF2B5EF4-FFF2-40B4-BE49-F238E27FC236}">
                    <a16:creationId xmlns:a16="http://schemas.microsoft.com/office/drawing/2014/main" id="{C54A669C-BBE2-476B-A11A-96F4159A366D}"/>
                  </a:ext>
                </a:extLst>
              </p:cNvPr>
              <p:cNvSpPr>
                <a:spLocks noChangeArrowheads="1"/>
              </p:cNvSpPr>
              <p:nvPr/>
            </p:nvSpPr>
            <p:spPr bwMode="auto">
              <a:xfrm>
                <a:off x="1842" y="783"/>
                <a:ext cx="124"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1" name="Rectangle 37">
                <a:extLst>
                  <a:ext uri="{FF2B5EF4-FFF2-40B4-BE49-F238E27FC236}">
                    <a16:creationId xmlns:a16="http://schemas.microsoft.com/office/drawing/2014/main" id="{C1022CBC-C641-4582-AF14-60C37BE96941}"/>
                  </a:ext>
                </a:extLst>
              </p:cNvPr>
              <p:cNvSpPr>
                <a:spLocks noChangeArrowheads="1"/>
              </p:cNvSpPr>
              <p:nvPr/>
            </p:nvSpPr>
            <p:spPr bwMode="auto">
              <a:xfrm>
                <a:off x="2022" y="783"/>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2" name="Rectangle 38">
                <a:extLst>
                  <a:ext uri="{FF2B5EF4-FFF2-40B4-BE49-F238E27FC236}">
                    <a16:creationId xmlns:a16="http://schemas.microsoft.com/office/drawing/2014/main" id="{89F0A43E-C18C-40DE-A61A-FE673014DE7A}"/>
                  </a:ext>
                </a:extLst>
              </p:cNvPr>
              <p:cNvSpPr>
                <a:spLocks noChangeArrowheads="1"/>
              </p:cNvSpPr>
              <p:nvPr/>
            </p:nvSpPr>
            <p:spPr bwMode="auto">
              <a:xfrm>
                <a:off x="2202" y="783"/>
                <a:ext cx="132"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3" name="Rectangle 39">
                <a:extLst>
                  <a:ext uri="{FF2B5EF4-FFF2-40B4-BE49-F238E27FC236}">
                    <a16:creationId xmlns:a16="http://schemas.microsoft.com/office/drawing/2014/main" id="{41C0E8DC-4A0A-42F3-A528-36DF7974A63A}"/>
                  </a:ext>
                </a:extLst>
              </p:cNvPr>
              <p:cNvSpPr>
                <a:spLocks noChangeArrowheads="1"/>
              </p:cNvSpPr>
              <p:nvPr/>
            </p:nvSpPr>
            <p:spPr bwMode="auto">
              <a:xfrm>
                <a:off x="2388" y="783"/>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4" name="Rectangle 40">
                <a:extLst>
                  <a:ext uri="{FF2B5EF4-FFF2-40B4-BE49-F238E27FC236}">
                    <a16:creationId xmlns:a16="http://schemas.microsoft.com/office/drawing/2014/main" id="{676D7491-A8E4-410B-9057-2C8D91E85485}"/>
                  </a:ext>
                </a:extLst>
              </p:cNvPr>
              <p:cNvSpPr>
                <a:spLocks noChangeArrowheads="1"/>
              </p:cNvSpPr>
              <p:nvPr/>
            </p:nvSpPr>
            <p:spPr bwMode="auto">
              <a:xfrm>
                <a:off x="2568" y="783"/>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5" name="Rectangle 41">
                <a:extLst>
                  <a:ext uri="{FF2B5EF4-FFF2-40B4-BE49-F238E27FC236}">
                    <a16:creationId xmlns:a16="http://schemas.microsoft.com/office/drawing/2014/main" id="{6F75C000-8F31-49E5-BBD5-08B770641BEC}"/>
                  </a:ext>
                </a:extLst>
              </p:cNvPr>
              <p:cNvSpPr>
                <a:spLocks noChangeArrowheads="1"/>
              </p:cNvSpPr>
              <p:nvPr/>
            </p:nvSpPr>
            <p:spPr bwMode="auto">
              <a:xfrm>
                <a:off x="2748" y="783"/>
                <a:ext cx="126"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6" name="Rectangle 42">
                <a:extLst>
                  <a:ext uri="{FF2B5EF4-FFF2-40B4-BE49-F238E27FC236}">
                    <a16:creationId xmlns:a16="http://schemas.microsoft.com/office/drawing/2014/main" id="{045136F1-8BF0-4632-A1E0-CF98377C0497}"/>
                  </a:ext>
                </a:extLst>
              </p:cNvPr>
              <p:cNvSpPr>
                <a:spLocks noChangeArrowheads="1"/>
              </p:cNvSpPr>
              <p:nvPr/>
            </p:nvSpPr>
            <p:spPr bwMode="auto">
              <a:xfrm>
                <a:off x="2928" y="783"/>
                <a:ext cx="54" cy="18"/>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7" name="Rectangle 43">
                <a:extLst>
                  <a:ext uri="{FF2B5EF4-FFF2-40B4-BE49-F238E27FC236}">
                    <a16:creationId xmlns:a16="http://schemas.microsoft.com/office/drawing/2014/main" id="{BD21F145-3A24-494F-A846-088A8A212D5F}"/>
                  </a:ext>
                </a:extLst>
              </p:cNvPr>
              <p:cNvSpPr>
                <a:spLocks noChangeArrowheads="1"/>
              </p:cNvSpPr>
              <p:nvPr/>
            </p:nvSpPr>
            <p:spPr bwMode="auto">
              <a:xfrm>
                <a:off x="2970" y="795"/>
                <a:ext cx="18" cy="54"/>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08" name="Rectangle 44">
                <a:extLst>
                  <a:ext uri="{FF2B5EF4-FFF2-40B4-BE49-F238E27FC236}">
                    <a16:creationId xmlns:a16="http://schemas.microsoft.com/office/drawing/2014/main" id="{9CDB9A92-1E0B-41FB-A84A-5CA2F2DCDB84}"/>
                  </a:ext>
                </a:extLst>
              </p:cNvPr>
              <p:cNvSpPr>
                <a:spLocks noChangeArrowheads="1"/>
              </p:cNvSpPr>
              <p:nvPr/>
            </p:nvSpPr>
            <p:spPr bwMode="auto">
              <a:xfrm>
                <a:off x="2970" y="891"/>
                <a:ext cx="18" cy="96"/>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709" name="Freeform 45">
              <a:extLst>
                <a:ext uri="{FF2B5EF4-FFF2-40B4-BE49-F238E27FC236}">
                  <a16:creationId xmlns:a16="http://schemas.microsoft.com/office/drawing/2014/main" id="{B64B8F9F-B5B0-43B4-A700-0E39B65391E7}"/>
                </a:ext>
              </a:extLst>
            </p:cNvPr>
            <p:cNvSpPr>
              <a:spLocks noEditPoints="1"/>
            </p:cNvSpPr>
            <p:nvPr/>
          </p:nvSpPr>
          <p:spPr bwMode="auto">
            <a:xfrm>
              <a:off x="2325616" y="1377829"/>
              <a:ext cx="5571714" cy="1086234"/>
            </a:xfrm>
            <a:custGeom>
              <a:avLst/>
              <a:gdLst>
                <a:gd name="T0" fmla="*/ 48 w 3444"/>
                <a:gd name="T1" fmla="*/ 18 h 762"/>
                <a:gd name="T2" fmla="*/ 102 w 3444"/>
                <a:gd name="T3" fmla="*/ 6 h 762"/>
                <a:gd name="T4" fmla="*/ 120 w 3444"/>
                <a:gd name="T5" fmla="*/ 42 h 762"/>
                <a:gd name="T6" fmla="*/ 102 w 3444"/>
                <a:gd name="T7" fmla="*/ 54 h 762"/>
                <a:gd name="T8" fmla="*/ 168 w 3444"/>
                <a:gd name="T9" fmla="*/ 66 h 762"/>
                <a:gd name="T10" fmla="*/ 264 w 3444"/>
                <a:gd name="T11" fmla="*/ 66 h 762"/>
                <a:gd name="T12" fmla="*/ 360 w 3444"/>
                <a:gd name="T13" fmla="*/ 66 h 762"/>
                <a:gd name="T14" fmla="*/ 378 w 3444"/>
                <a:gd name="T15" fmla="*/ 126 h 762"/>
                <a:gd name="T16" fmla="*/ 456 w 3444"/>
                <a:gd name="T17" fmla="*/ 162 h 762"/>
                <a:gd name="T18" fmla="*/ 516 w 3444"/>
                <a:gd name="T19" fmla="*/ 180 h 762"/>
                <a:gd name="T20" fmla="*/ 600 w 3444"/>
                <a:gd name="T21" fmla="*/ 210 h 762"/>
                <a:gd name="T22" fmla="*/ 696 w 3444"/>
                <a:gd name="T23" fmla="*/ 210 h 762"/>
                <a:gd name="T24" fmla="*/ 792 w 3444"/>
                <a:gd name="T25" fmla="*/ 210 h 762"/>
                <a:gd name="T26" fmla="*/ 888 w 3444"/>
                <a:gd name="T27" fmla="*/ 210 h 762"/>
                <a:gd name="T28" fmla="*/ 984 w 3444"/>
                <a:gd name="T29" fmla="*/ 210 h 762"/>
                <a:gd name="T30" fmla="*/ 1032 w 3444"/>
                <a:gd name="T31" fmla="*/ 258 h 762"/>
                <a:gd name="T32" fmla="*/ 1056 w 3444"/>
                <a:gd name="T33" fmla="*/ 258 h 762"/>
                <a:gd name="T34" fmla="*/ 1074 w 3444"/>
                <a:gd name="T35" fmla="*/ 270 h 762"/>
                <a:gd name="T36" fmla="*/ 1080 w 3444"/>
                <a:gd name="T37" fmla="*/ 348 h 762"/>
                <a:gd name="T38" fmla="*/ 1080 w 3444"/>
                <a:gd name="T39" fmla="*/ 336 h 762"/>
                <a:gd name="T40" fmla="*/ 1176 w 3444"/>
                <a:gd name="T41" fmla="*/ 336 h 762"/>
                <a:gd name="T42" fmla="*/ 1272 w 3444"/>
                <a:gd name="T43" fmla="*/ 336 h 762"/>
                <a:gd name="T44" fmla="*/ 1368 w 3444"/>
                <a:gd name="T45" fmla="*/ 336 h 762"/>
                <a:gd name="T46" fmla="*/ 1410 w 3444"/>
                <a:gd name="T47" fmla="*/ 354 h 762"/>
                <a:gd name="T48" fmla="*/ 1404 w 3444"/>
                <a:gd name="T49" fmla="*/ 342 h 762"/>
                <a:gd name="T50" fmla="*/ 1410 w 3444"/>
                <a:gd name="T51" fmla="*/ 402 h 762"/>
                <a:gd name="T52" fmla="*/ 1440 w 3444"/>
                <a:gd name="T53" fmla="*/ 384 h 762"/>
                <a:gd name="T54" fmla="*/ 1536 w 3444"/>
                <a:gd name="T55" fmla="*/ 384 h 762"/>
                <a:gd name="T56" fmla="*/ 1608 w 3444"/>
                <a:gd name="T57" fmla="*/ 396 h 762"/>
                <a:gd name="T58" fmla="*/ 1596 w 3444"/>
                <a:gd name="T59" fmla="*/ 396 h 762"/>
                <a:gd name="T60" fmla="*/ 1596 w 3444"/>
                <a:gd name="T61" fmla="*/ 420 h 762"/>
                <a:gd name="T62" fmla="*/ 1626 w 3444"/>
                <a:gd name="T63" fmla="*/ 456 h 762"/>
                <a:gd name="T64" fmla="*/ 1626 w 3444"/>
                <a:gd name="T65" fmla="*/ 438 h 762"/>
                <a:gd name="T66" fmla="*/ 1644 w 3444"/>
                <a:gd name="T67" fmla="*/ 492 h 762"/>
                <a:gd name="T68" fmla="*/ 1626 w 3444"/>
                <a:gd name="T69" fmla="*/ 492 h 762"/>
                <a:gd name="T70" fmla="*/ 1674 w 3444"/>
                <a:gd name="T71" fmla="*/ 504 h 762"/>
                <a:gd name="T72" fmla="*/ 1770 w 3444"/>
                <a:gd name="T73" fmla="*/ 504 h 762"/>
                <a:gd name="T74" fmla="*/ 1866 w 3444"/>
                <a:gd name="T75" fmla="*/ 504 h 762"/>
                <a:gd name="T76" fmla="*/ 1962 w 3444"/>
                <a:gd name="T77" fmla="*/ 504 h 762"/>
                <a:gd name="T78" fmla="*/ 2040 w 3444"/>
                <a:gd name="T79" fmla="*/ 504 h 762"/>
                <a:gd name="T80" fmla="*/ 2106 w 3444"/>
                <a:gd name="T81" fmla="*/ 552 h 762"/>
                <a:gd name="T82" fmla="*/ 2202 w 3444"/>
                <a:gd name="T83" fmla="*/ 552 h 762"/>
                <a:gd name="T84" fmla="*/ 2298 w 3444"/>
                <a:gd name="T85" fmla="*/ 552 h 762"/>
                <a:gd name="T86" fmla="*/ 2394 w 3444"/>
                <a:gd name="T87" fmla="*/ 552 h 762"/>
                <a:gd name="T88" fmla="*/ 2490 w 3444"/>
                <a:gd name="T89" fmla="*/ 552 h 762"/>
                <a:gd name="T90" fmla="*/ 2586 w 3444"/>
                <a:gd name="T91" fmla="*/ 552 h 762"/>
                <a:gd name="T92" fmla="*/ 2652 w 3444"/>
                <a:gd name="T93" fmla="*/ 540 h 762"/>
                <a:gd name="T94" fmla="*/ 2670 w 3444"/>
                <a:gd name="T95" fmla="*/ 564 h 762"/>
                <a:gd name="T96" fmla="*/ 2724 w 3444"/>
                <a:gd name="T97" fmla="*/ 588 h 762"/>
                <a:gd name="T98" fmla="*/ 2772 w 3444"/>
                <a:gd name="T99" fmla="*/ 636 h 762"/>
                <a:gd name="T100" fmla="*/ 2868 w 3444"/>
                <a:gd name="T101" fmla="*/ 636 h 762"/>
                <a:gd name="T102" fmla="*/ 2964 w 3444"/>
                <a:gd name="T103" fmla="*/ 636 h 762"/>
                <a:gd name="T104" fmla="*/ 3060 w 3444"/>
                <a:gd name="T105" fmla="*/ 636 h 762"/>
                <a:gd name="T106" fmla="*/ 3156 w 3444"/>
                <a:gd name="T107" fmla="*/ 636 h 762"/>
                <a:gd name="T108" fmla="*/ 3252 w 3444"/>
                <a:gd name="T109" fmla="*/ 636 h 762"/>
                <a:gd name="T110" fmla="*/ 3294 w 3444"/>
                <a:gd name="T111" fmla="*/ 690 h 762"/>
                <a:gd name="T112" fmla="*/ 3390 w 3444"/>
                <a:gd name="T113" fmla="*/ 690 h 762"/>
                <a:gd name="T114" fmla="*/ 3432 w 3444"/>
                <a:gd name="T115" fmla="*/ 74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4" h="762">
                  <a:moveTo>
                    <a:pt x="0" y="18"/>
                  </a:moveTo>
                  <a:lnTo>
                    <a:pt x="0" y="0"/>
                  </a:lnTo>
                  <a:lnTo>
                    <a:pt x="24" y="0"/>
                  </a:lnTo>
                  <a:lnTo>
                    <a:pt x="24" y="18"/>
                  </a:lnTo>
                  <a:lnTo>
                    <a:pt x="0" y="18"/>
                  </a:lnTo>
                  <a:close/>
                  <a:moveTo>
                    <a:pt x="48" y="18"/>
                  </a:moveTo>
                  <a:lnTo>
                    <a:pt x="48" y="0"/>
                  </a:lnTo>
                  <a:lnTo>
                    <a:pt x="72" y="0"/>
                  </a:lnTo>
                  <a:lnTo>
                    <a:pt x="72" y="18"/>
                  </a:lnTo>
                  <a:lnTo>
                    <a:pt x="48" y="18"/>
                  </a:lnTo>
                  <a:close/>
                  <a:moveTo>
                    <a:pt x="96" y="18"/>
                  </a:moveTo>
                  <a:lnTo>
                    <a:pt x="96" y="0"/>
                  </a:lnTo>
                  <a:lnTo>
                    <a:pt x="108" y="0"/>
                  </a:lnTo>
                  <a:lnTo>
                    <a:pt x="114" y="0"/>
                  </a:lnTo>
                  <a:lnTo>
                    <a:pt x="114" y="6"/>
                  </a:lnTo>
                  <a:lnTo>
                    <a:pt x="114" y="6"/>
                  </a:lnTo>
                  <a:lnTo>
                    <a:pt x="114" y="12"/>
                  </a:lnTo>
                  <a:lnTo>
                    <a:pt x="108" y="18"/>
                  </a:lnTo>
                  <a:lnTo>
                    <a:pt x="96" y="18"/>
                  </a:lnTo>
                  <a:close/>
                  <a:moveTo>
                    <a:pt x="102" y="6"/>
                  </a:moveTo>
                  <a:lnTo>
                    <a:pt x="102" y="0"/>
                  </a:lnTo>
                  <a:lnTo>
                    <a:pt x="108" y="0"/>
                  </a:lnTo>
                  <a:lnTo>
                    <a:pt x="108" y="0"/>
                  </a:lnTo>
                  <a:lnTo>
                    <a:pt x="114" y="0"/>
                  </a:lnTo>
                  <a:lnTo>
                    <a:pt x="120" y="6"/>
                  </a:lnTo>
                  <a:lnTo>
                    <a:pt x="120" y="18"/>
                  </a:lnTo>
                  <a:lnTo>
                    <a:pt x="102" y="18"/>
                  </a:lnTo>
                  <a:lnTo>
                    <a:pt x="102" y="6"/>
                  </a:lnTo>
                  <a:close/>
                  <a:moveTo>
                    <a:pt x="102" y="42"/>
                  </a:moveTo>
                  <a:lnTo>
                    <a:pt x="120" y="42"/>
                  </a:lnTo>
                  <a:lnTo>
                    <a:pt x="120" y="54"/>
                  </a:lnTo>
                  <a:lnTo>
                    <a:pt x="114" y="60"/>
                  </a:lnTo>
                  <a:lnTo>
                    <a:pt x="108" y="60"/>
                  </a:lnTo>
                  <a:lnTo>
                    <a:pt x="108" y="60"/>
                  </a:lnTo>
                  <a:lnTo>
                    <a:pt x="102" y="60"/>
                  </a:lnTo>
                  <a:lnTo>
                    <a:pt x="102" y="54"/>
                  </a:lnTo>
                  <a:lnTo>
                    <a:pt x="102" y="42"/>
                  </a:lnTo>
                  <a:close/>
                  <a:moveTo>
                    <a:pt x="108" y="66"/>
                  </a:moveTo>
                  <a:lnTo>
                    <a:pt x="102" y="60"/>
                  </a:lnTo>
                  <a:lnTo>
                    <a:pt x="102" y="54"/>
                  </a:lnTo>
                  <a:lnTo>
                    <a:pt x="102" y="54"/>
                  </a:lnTo>
                  <a:lnTo>
                    <a:pt x="102" y="48"/>
                  </a:lnTo>
                  <a:lnTo>
                    <a:pt x="108" y="48"/>
                  </a:lnTo>
                  <a:lnTo>
                    <a:pt x="120" y="48"/>
                  </a:lnTo>
                  <a:lnTo>
                    <a:pt x="120" y="66"/>
                  </a:lnTo>
                  <a:lnTo>
                    <a:pt x="108" y="66"/>
                  </a:lnTo>
                  <a:close/>
                  <a:moveTo>
                    <a:pt x="144" y="66"/>
                  </a:moveTo>
                  <a:lnTo>
                    <a:pt x="144" y="48"/>
                  </a:lnTo>
                  <a:lnTo>
                    <a:pt x="168" y="48"/>
                  </a:lnTo>
                  <a:lnTo>
                    <a:pt x="168" y="66"/>
                  </a:lnTo>
                  <a:lnTo>
                    <a:pt x="144" y="66"/>
                  </a:lnTo>
                  <a:close/>
                  <a:moveTo>
                    <a:pt x="192" y="66"/>
                  </a:moveTo>
                  <a:lnTo>
                    <a:pt x="192" y="48"/>
                  </a:lnTo>
                  <a:lnTo>
                    <a:pt x="216" y="48"/>
                  </a:lnTo>
                  <a:lnTo>
                    <a:pt x="216" y="66"/>
                  </a:lnTo>
                  <a:lnTo>
                    <a:pt x="192" y="66"/>
                  </a:lnTo>
                  <a:close/>
                  <a:moveTo>
                    <a:pt x="240" y="66"/>
                  </a:moveTo>
                  <a:lnTo>
                    <a:pt x="240" y="48"/>
                  </a:lnTo>
                  <a:lnTo>
                    <a:pt x="264" y="48"/>
                  </a:lnTo>
                  <a:lnTo>
                    <a:pt x="264" y="66"/>
                  </a:lnTo>
                  <a:lnTo>
                    <a:pt x="240" y="66"/>
                  </a:lnTo>
                  <a:close/>
                  <a:moveTo>
                    <a:pt x="288" y="66"/>
                  </a:moveTo>
                  <a:lnTo>
                    <a:pt x="288" y="48"/>
                  </a:lnTo>
                  <a:lnTo>
                    <a:pt x="312" y="48"/>
                  </a:lnTo>
                  <a:lnTo>
                    <a:pt x="312" y="66"/>
                  </a:lnTo>
                  <a:lnTo>
                    <a:pt x="288" y="66"/>
                  </a:lnTo>
                  <a:close/>
                  <a:moveTo>
                    <a:pt x="336" y="66"/>
                  </a:moveTo>
                  <a:lnTo>
                    <a:pt x="336" y="48"/>
                  </a:lnTo>
                  <a:lnTo>
                    <a:pt x="360" y="48"/>
                  </a:lnTo>
                  <a:lnTo>
                    <a:pt x="360" y="66"/>
                  </a:lnTo>
                  <a:lnTo>
                    <a:pt x="336" y="66"/>
                  </a:lnTo>
                  <a:close/>
                  <a:moveTo>
                    <a:pt x="378" y="54"/>
                  </a:moveTo>
                  <a:lnTo>
                    <a:pt x="396" y="54"/>
                  </a:lnTo>
                  <a:lnTo>
                    <a:pt x="396" y="78"/>
                  </a:lnTo>
                  <a:lnTo>
                    <a:pt x="378" y="78"/>
                  </a:lnTo>
                  <a:lnTo>
                    <a:pt x="378" y="54"/>
                  </a:lnTo>
                  <a:close/>
                  <a:moveTo>
                    <a:pt x="378" y="102"/>
                  </a:moveTo>
                  <a:lnTo>
                    <a:pt x="396" y="102"/>
                  </a:lnTo>
                  <a:lnTo>
                    <a:pt x="396" y="126"/>
                  </a:lnTo>
                  <a:lnTo>
                    <a:pt x="378" y="126"/>
                  </a:lnTo>
                  <a:lnTo>
                    <a:pt x="378" y="102"/>
                  </a:lnTo>
                  <a:close/>
                  <a:moveTo>
                    <a:pt x="384" y="162"/>
                  </a:moveTo>
                  <a:lnTo>
                    <a:pt x="384" y="144"/>
                  </a:lnTo>
                  <a:lnTo>
                    <a:pt x="408" y="144"/>
                  </a:lnTo>
                  <a:lnTo>
                    <a:pt x="408" y="162"/>
                  </a:lnTo>
                  <a:lnTo>
                    <a:pt x="384" y="162"/>
                  </a:lnTo>
                  <a:close/>
                  <a:moveTo>
                    <a:pt x="432" y="162"/>
                  </a:moveTo>
                  <a:lnTo>
                    <a:pt x="432" y="144"/>
                  </a:lnTo>
                  <a:lnTo>
                    <a:pt x="456" y="144"/>
                  </a:lnTo>
                  <a:lnTo>
                    <a:pt x="456" y="162"/>
                  </a:lnTo>
                  <a:lnTo>
                    <a:pt x="432" y="162"/>
                  </a:lnTo>
                  <a:close/>
                  <a:moveTo>
                    <a:pt x="480" y="162"/>
                  </a:moveTo>
                  <a:lnTo>
                    <a:pt x="480" y="144"/>
                  </a:lnTo>
                  <a:lnTo>
                    <a:pt x="504" y="144"/>
                  </a:lnTo>
                  <a:lnTo>
                    <a:pt x="504" y="162"/>
                  </a:lnTo>
                  <a:lnTo>
                    <a:pt x="480" y="162"/>
                  </a:lnTo>
                  <a:close/>
                  <a:moveTo>
                    <a:pt x="516" y="156"/>
                  </a:moveTo>
                  <a:lnTo>
                    <a:pt x="534" y="156"/>
                  </a:lnTo>
                  <a:lnTo>
                    <a:pt x="534" y="180"/>
                  </a:lnTo>
                  <a:lnTo>
                    <a:pt x="516" y="180"/>
                  </a:lnTo>
                  <a:lnTo>
                    <a:pt x="516" y="156"/>
                  </a:lnTo>
                  <a:close/>
                  <a:moveTo>
                    <a:pt x="528" y="210"/>
                  </a:moveTo>
                  <a:lnTo>
                    <a:pt x="528" y="192"/>
                  </a:lnTo>
                  <a:lnTo>
                    <a:pt x="552" y="192"/>
                  </a:lnTo>
                  <a:lnTo>
                    <a:pt x="552" y="210"/>
                  </a:lnTo>
                  <a:lnTo>
                    <a:pt x="528" y="210"/>
                  </a:lnTo>
                  <a:close/>
                  <a:moveTo>
                    <a:pt x="576" y="210"/>
                  </a:moveTo>
                  <a:lnTo>
                    <a:pt x="576" y="192"/>
                  </a:lnTo>
                  <a:lnTo>
                    <a:pt x="600" y="192"/>
                  </a:lnTo>
                  <a:lnTo>
                    <a:pt x="600" y="210"/>
                  </a:lnTo>
                  <a:lnTo>
                    <a:pt x="576" y="210"/>
                  </a:lnTo>
                  <a:close/>
                  <a:moveTo>
                    <a:pt x="624" y="210"/>
                  </a:moveTo>
                  <a:lnTo>
                    <a:pt x="624" y="192"/>
                  </a:lnTo>
                  <a:lnTo>
                    <a:pt x="648" y="192"/>
                  </a:lnTo>
                  <a:lnTo>
                    <a:pt x="648" y="210"/>
                  </a:lnTo>
                  <a:lnTo>
                    <a:pt x="624" y="210"/>
                  </a:lnTo>
                  <a:close/>
                  <a:moveTo>
                    <a:pt x="672" y="210"/>
                  </a:moveTo>
                  <a:lnTo>
                    <a:pt x="672" y="192"/>
                  </a:lnTo>
                  <a:lnTo>
                    <a:pt x="696" y="192"/>
                  </a:lnTo>
                  <a:lnTo>
                    <a:pt x="696" y="210"/>
                  </a:lnTo>
                  <a:lnTo>
                    <a:pt x="672" y="210"/>
                  </a:lnTo>
                  <a:close/>
                  <a:moveTo>
                    <a:pt x="720" y="210"/>
                  </a:moveTo>
                  <a:lnTo>
                    <a:pt x="720" y="192"/>
                  </a:lnTo>
                  <a:lnTo>
                    <a:pt x="744" y="192"/>
                  </a:lnTo>
                  <a:lnTo>
                    <a:pt x="744" y="210"/>
                  </a:lnTo>
                  <a:lnTo>
                    <a:pt x="720" y="210"/>
                  </a:lnTo>
                  <a:close/>
                  <a:moveTo>
                    <a:pt x="768" y="210"/>
                  </a:moveTo>
                  <a:lnTo>
                    <a:pt x="768" y="192"/>
                  </a:lnTo>
                  <a:lnTo>
                    <a:pt x="792" y="192"/>
                  </a:lnTo>
                  <a:lnTo>
                    <a:pt x="792" y="210"/>
                  </a:lnTo>
                  <a:lnTo>
                    <a:pt x="768" y="210"/>
                  </a:lnTo>
                  <a:close/>
                  <a:moveTo>
                    <a:pt x="816" y="210"/>
                  </a:moveTo>
                  <a:lnTo>
                    <a:pt x="816" y="192"/>
                  </a:lnTo>
                  <a:lnTo>
                    <a:pt x="840" y="192"/>
                  </a:lnTo>
                  <a:lnTo>
                    <a:pt x="840" y="210"/>
                  </a:lnTo>
                  <a:lnTo>
                    <a:pt x="816" y="210"/>
                  </a:lnTo>
                  <a:close/>
                  <a:moveTo>
                    <a:pt x="864" y="210"/>
                  </a:moveTo>
                  <a:lnTo>
                    <a:pt x="864" y="192"/>
                  </a:lnTo>
                  <a:lnTo>
                    <a:pt x="888" y="192"/>
                  </a:lnTo>
                  <a:lnTo>
                    <a:pt x="888" y="210"/>
                  </a:lnTo>
                  <a:lnTo>
                    <a:pt x="864" y="210"/>
                  </a:lnTo>
                  <a:close/>
                  <a:moveTo>
                    <a:pt x="912" y="210"/>
                  </a:moveTo>
                  <a:lnTo>
                    <a:pt x="912" y="192"/>
                  </a:lnTo>
                  <a:lnTo>
                    <a:pt x="936" y="192"/>
                  </a:lnTo>
                  <a:lnTo>
                    <a:pt x="936" y="210"/>
                  </a:lnTo>
                  <a:lnTo>
                    <a:pt x="912" y="210"/>
                  </a:lnTo>
                  <a:close/>
                  <a:moveTo>
                    <a:pt x="960" y="210"/>
                  </a:moveTo>
                  <a:lnTo>
                    <a:pt x="960" y="192"/>
                  </a:lnTo>
                  <a:lnTo>
                    <a:pt x="984" y="192"/>
                  </a:lnTo>
                  <a:lnTo>
                    <a:pt x="984" y="210"/>
                  </a:lnTo>
                  <a:lnTo>
                    <a:pt x="960" y="210"/>
                  </a:lnTo>
                  <a:close/>
                  <a:moveTo>
                    <a:pt x="990" y="210"/>
                  </a:moveTo>
                  <a:lnTo>
                    <a:pt x="1008" y="210"/>
                  </a:lnTo>
                  <a:lnTo>
                    <a:pt x="1008" y="234"/>
                  </a:lnTo>
                  <a:lnTo>
                    <a:pt x="990" y="234"/>
                  </a:lnTo>
                  <a:lnTo>
                    <a:pt x="990" y="210"/>
                  </a:lnTo>
                  <a:close/>
                  <a:moveTo>
                    <a:pt x="1008" y="258"/>
                  </a:moveTo>
                  <a:lnTo>
                    <a:pt x="1008" y="240"/>
                  </a:lnTo>
                  <a:lnTo>
                    <a:pt x="1032" y="240"/>
                  </a:lnTo>
                  <a:lnTo>
                    <a:pt x="1032" y="258"/>
                  </a:lnTo>
                  <a:lnTo>
                    <a:pt x="1008" y="258"/>
                  </a:lnTo>
                  <a:close/>
                  <a:moveTo>
                    <a:pt x="1056" y="258"/>
                  </a:moveTo>
                  <a:lnTo>
                    <a:pt x="1056" y="240"/>
                  </a:lnTo>
                  <a:lnTo>
                    <a:pt x="1080" y="240"/>
                  </a:lnTo>
                  <a:lnTo>
                    <a:pt x="1086" y="240"/>
                  </a:lnTo>
                  <a:lnTo>
                    <a:pt x="1086" y="246"/>
                  </a:lnTo>
                  <a:lnTo>
                    <a:pt x="1086" y="246"/>
                  </a:lnTo>
                  <a:lnTo>
                    <a:pt x="1086" y="252"/>
                  </a:lnTo>
                  <a:lnTo>
                    <a:pt x="1080" y="258"/>
                  </a:lnTo>
                  <a:lnTo>
                    <a:pt x="1056" y="258"/>
                  </a:lnTo>
                  <a:close/>
                  <a:moveTo>
                    <a:pt x="1074" y="246"/>
                  </a:moveTo>
                  <a:lnTo>
                    <a:pt x="1074" y="240"/>
                  </a:lnTo>
                  <a:lnTo>
                    <a:pt x="1080" y="240"/>
                  </a:lnTo>
                  <a:lnTo>
                    <a:pt x="1080" y="240"/>
                  </a:lnTo>
                  <a:lnTo>
                    <a:pt x="1086" y="240"/>
                  </a:lnTo>
                  <a:lnTo>
                    <a:pt x="1092" y="246"/>
                  </a:lnTo>
                  <a:lnTo>
                    <a:pt x="1092" y="246"/>
                  </a:lnTo>
                  <a:lnTo>
                    <a:pt x="1074" y="246"/>
                  </a:lnTo>
                  <a:lnTo>
                    <a:pt x="1074" y="246"/>
                  </a:lnTo>
                  <a:close/>
                  <a:moveTo>
                    <a:pt x="1074" y="270"/>
                  </a:moveTo>
                  <a:lnTo>
                    <a:pt x="1092" y="270"/>
                  </a:lnTo>
                  <a:lnTo>
                    <a:pt x="1092" y="294"/>
                  </a:lnTo>
                  <a:lnTo>
                    <a:pt x="1074" y="294"/>
                  </a:lnTo>
                  <a:lnTo>
                    <a:pt x="1074" y="270"/>
                  </a:lnTo>
                  <a:close/>
                  <a:moveTo>
                    <a:pt x="1074" y="318"/>
                  </a:moveTo>
                  <a:lnTo>
                    <a:pt x="1092" y="318"/>
                  </a:lnTo>
                  <a:lnTo>
                    <a:pt x="1092" y="342"/>
                  </a:lnTo>
                  <a:lnTo>
                    <a:pt x="1086" y="348"/>
                  </a:lnTo>
                  <a:lnTo>
                    <a:pt x="1080" y="348"/>
                  </a:lnTo>
                  <a:lnTo>
                    <a:pt x="1080" y="348"/>
                  </a:lnTo>
                  <a:lnTo>
                    <a:pt x="1074" y="348"/>
                  </a:lnTo>
                  <a:lnTo>
                    <a:pt x="1074" y="342"/>
                  </a:lnTo>
                  <a:lnTo>
                    <a:pt x="1074" y="318"/>
                  </a:lnTo>
                  <a:close/>
                  <a:moveTo>
                    <a:pt x="1080" y="354"/>
                  </a:moveTo>
                  <a:lnTo>
                    <a:pt x="1074" y="348"/>
                  </a:lnTo>
                  <a:lnTo>
                    <a:pt x="1074" y="342"/>
                  </a:lnTo>
                  <a:lnTo>
                    <a:pt x="1074" y="342"/>
                  </a:lnTo>
                  <a:lnTo>
                    <a:pt x="1074" y="336"/>
                  </a:lnTo>
                  <a:lnTo>
                    <a:pt x="1080" y="336"/>
                  </a:lnTo>
                  <a:lnTo>
                    <a:pt x="1080" y="336"/>
                  </a:lnTo>
                  <a:lnTo>
                    <a:pt x="1080" y="354"/>
                  </a:lnTo>
                  <a:lnTo>
                    <a:pt x="1080" y="354"/>
                  </a:lnTo>
                  <a:close/>
                  <a:moveTo>
                    <a:pt x="1104" y="354"/>
                  </a:moveTo>
                  <a:lnTo>
                    <a:pt x="1104" y="336"/>
                  </a:lnTo>
                  <a:lnTo>
                    <a:pt x="1128" y="336"/>
                  </a:lnTo>
                  <a:lnTo>
                    <a:pt x="1128" y="354"/>
                  </a:lnTo>
                  <a:lnTo>
                    <a:pt x="1104" y="354"/>
                  </a:lnTo>
                  <a:close/>
                  <a:moveTo>
                    <a:pt x="1152" y="354"/>
                  </a:moveTo>
                  <a:lnTo>
                    <a:pt x="1152" y="336"/>
                  </a:lnTo>
                  <a:lnTo>
                    <a:pt x="1176" y="336"/>
                  </a:lnTo>
                  <a:lnTo>
                    <a:pt x="1176" y="354"/>
                  </a:lnTo>
                  <a:lnTo>
                    <a:pt x="1152" y="354"/>
                  </a:lnTo>
                  <a:close/>
                  <a:moveTo>
                    <a:pt x="1200" y="354"/>
                  </a:moveTo>
                  <a:lnTo>
                    <a:pt x="1200" y="336"/>
                  </a:lnTo>
                  <a:lnTo>
                    <a:pt x="1224" y="336"/>
                  </a:lnTo>
                  <a:lnTo>
                    <a:pt x="1224" y="354"/>
                  </a:lnTo>
                  <a:lnTo>
                    <a:pt x="1200" y="354"/>
                  </a:lnTo>
                  <a:close/>
                  <a:moveTo>
                    <a:pt x="1248" y="354"/>
                  </a:moveTo>
                  <a:lnTo>
                    <a:pt x="1248" y="336"/>
                  </a:lnTo>
                  <a:lnTo>
                    <a:pt x="1272" y="336"/>
                  </a:lnTo>
                  <a:lnTo>
                    <a:pt x="1272" y="354"/>
                  </a:lnTo>
                  <a:lnTo>
                    <a:pt x="1248" y="354"/>
                  </a:lnTo>
                  <a:close/>
                  <a:moveTo>
                    <a:pt x="1296" y="354"/>
                  </a:moveTo>
                  <a:lnTo>
                    <a:pt x="1296" y="336"/>
                  </a:lnTo>
                  <a:lnTo>
                    <a:pt x="1320" y="336"/>
                  </a:lnTo>
                  <a:lnTo>
                    <a:pt x="1320" y="354"/>
                  </a:lnTo>
                  <a:lnTo>
                    <a:pt x="1296" y="354"/>
                  </a:lnTo>
                  <a:close/>
                  <a:moveTo>
                    <a:pt x="1344" y="354"/>
                  </a:moveTo>
                  <a:lnTo>
                    <a:pt x="1344" y="336"/>
                  </a:lnTo>
                  <a:lnTo>
                    <a:pt x="1368" y="336"/>
                  </a:lnTo>
                  <a:lnTo>
                    <a:pt x="1368" y="354"/>
                  </a:lnTo>
                  <a:lnTo>
                    <a:pt x="1344" y="354"/>
                  </a:lnTo>
                  <a:close/>
                  <a:moveTo>
                    <a:pt x="1392" y="354"/>
                  </a:moveTo>
                  <a:lnTo>
                    <a:pt x="1392" y="336"/>
                  </a:lnTo>
                  <a:lnTo>
                    <a:pt x="1410" y="336"/>
                  </a:lnTo>
                  <a:lnTo>
                    <a:pt x="1416" y="336"/>
                  </a:lnTo>
                  <a:lnTo>
                    <a:pt x="1416" y="342"/>
                  </a:lnTo>
                  <a:lnTo>
                    <a:pt x="1416" y="342"/>
                  </a:lnTo>
                  <a:lnTo>
                    <a:pt x="1416" y="348"/>
                  </a:lnTo>
                  <a:lnTo>
                    <a:pt x="1410" y="354"/>
                  </a:lnTo>
                  <a:lnTo>
                    <a:pt x="1392" y="354"/>
                  </a:lnTo>
                  <a:close/>
                  <a:moveTo>
                    <a:pt x="1404" y="342"/>
                  </a:moveTo>
                  <a:lnTo>
                    <a:pt x="1404" y="336"/>
                  </a:lnTo>
                  <a:lnTo>
                    <a:pt x="1410" y="336"/>
                  </a:lnTo>
                  <a:lnTo>
                    <a:pt x="1410" y="336"/>
                  </a:lnTo>
                  <a:lnTo>
                    <a:pt x="1416" y="336"/>
                  </a:lnTo>
                  <a:lnTo>
                    <a:pt x="1422" y="342"/>
                  </a:lnTo>
                  <a:lnTo>
                    <a:pt x="1422" y="348"/>
                  </a:lnTo>
                  <a:lnTo>
                    <a:pt x="1404" y="348"/>
                  </a:lnTo>
                  <a:lnTo>
                    <a:pt x="1404" y="342"/>
                  </a:lnTo>
                  <a:close/>
                  <a:moveTo>
                    <a:pt x="1404" y="372"/>
                  </a:moveTo>
                  <a:lnTo>
                    <a:pt x="1422" y="372"/>
                  </a:lnTo>
                  <a:lnTo>
                    <a:pt x="1422" y="390"/>
                  </a:lnTo>
                  <a:lnTo>
                    <a:pt x="1416" y="396"/>
                  </a:lnTo>
                  <a:lnTo>
                    <a:pt x="1410" y="396"/>
                  </a:lnTo>
                  <a:lnTo>
                    <a:pt x="1410" y="396"/>
                  </a:lnTo>
                  <a:lnTo>
                    <a:pt x="1404" y="396"/>
                  </a:lnTo>
                  <a:lnTo>
                    <a:pt x="1404" y="390"/>
                  </a:lnTo>
                  <a:lnTo>
                    <a:pt x="1404" y="372"/>
                  </a:lnTo>
                  <a:close/>
                  <a:moveTo>
                    <a:pt x="1410" y="402"/>
                  </a:moveTo>
                  <a:lnTo>
                    <a:pt x="1404" y="396"/>
                  </a:lnTo>
                  <a:lnTo>
                    <a:pt x="1404" y="390"/>
                  </a:lnTo>
                  <a:lnTo>
                    <a:pt x="1404" y="390"/>
                  </a:lnTo>
                  <a:lnTo>
                    <a:pt x="1404" y="384"/>
                  </a:lnTo>
                  <a:lnTo>
                    <a:pt x="1410" y="384"/>
                  </a:lnTo>
                  <a:lnTo>
                    <a:pt x="1416" y="384"/>
                  </a:lnTo>
                  <a:lnTo>
                    <a:pt x="1416" y="402"/>
                  </a:lnTo>
                  <a:lnTo>
                    <a:pt x="1410" y="402"/>
                  </a:lnTo>
                  <a:close/>
                  <a:moveTo>
                    <a:pt x="1440" y="402"/>
                  </a:moveTo>
                  <a:lnTo>
                    <a:pt x="1440" y="384"/>
                  </a:lnTo>
                  <a:lnTo>
                    <a:pt x="1464" y="384"/>
                  </a:lnTo>
                  <a:lnTo>
                    <a:pt x="1464" y="402"/>
                  </a:lnTo>
                  <a:lnTo>
                    <a:pt x="1440" y="402"/>
                  </a:lnTo>
                  <a:close/>
                  <a:moveTo>
                    <a:pt x="1488" y="402"/>
                  </a:moveTo>
                  <a:lnTo>
                    <a:pt x="1488" y="384"/>
                  </a:lnTo>
                  <a:lnTo>
                    <a:pt x="1512" y="384"/>
                  </a:lnTo>
                  <a:lnTo>
                    <a:pt x="1512" y="402"/>
                  </a:lnTo>
                  <a:lnTo>
                    <a:pt x="1488" y="402"/>
                  </a:lnTo>
                  <a:close/>
                  <a:moveTo>
                    <a:pt x="1536" y="402"/>
                  </a:moveTo>
                  <a:lnTo>
                    <a:pt x="1536" y="384"/>
                  </a:lnTo>
                  <a:lnTo>
                    <a:pt x="1560" y="384"/>
                  </a:lnTo>
                  <a:lnTo>
                    <a:pt x="1560" y="402"/>
                  </a:lnTo>
                  <a:lnTo>
                    <a:pt x="1536" y="402"/>
                  </a:lnTo>
                  <a:close/>
                  <a:moveTo>
                    <a:pt x="1584" y="402"/>
                  </a:moveTo>
                  <a:lnTo>
                    <a:pt x="1584" y="384"/>
                  </a:lnTo>
                  <a:lnTo>
                    <a:pt x="1602" y="384"/>
                  </a:lnTo>
                  <a:lnTo>
                    <a:pt x="1608" y="384"/>
                  </a:lnTo>
                  <a:lnTo>
                    <a:pt x="1608" y="390"/>
                  </a:lnTo>
                  <a:lnTo>
                    <a:pt x="1608" y="390"/>
                  </a:lnTo>
                  <a:lnTo>
                    <a:pt x="1608" y="396"/>
                  </a:lnTo>
                  <a:lnTo>
                    <a:pt x="1602" y="402"/>
                  </a:lnTo>
                  <a:lnTo>
                    <a:pt x="1584" y="402"/>
                  </a:lnTo>
                  <a:close/>
                  <a:moveTo>
                    <a:pt x="1596" y="390"/>
                  </a:moveTo>
                  <a:lnTo>
                    <a:pt x="1596" y="384"/>
                  </a:lnTo>
                  <a:lnTo>
                    <a:pt x="1602" y="384"/>
                  </a:lnTo>
                  <a:lnTo>
                    <a:pt x="1602" y="384"/>
                  </a:lnTo>
                  <a:lnTo>
                    <a:pt x="1608" y="384"/>
                  </a:lnTo>
                  <a:lnTo>
                    <a:pt x="1614" y="390"/>
                  </a:lnTo>
                  <a:lnTo>
                    <a:pt x="1614" y="396"/>
                  </a:lnTo>
                  <a:lnTo>
                    <a:pt x="1596" y="396"/>
                  </a:lnTo>
                  <a:lnTo>
                    <a:pt x="1596" y="390"/>
                  </a:lnTo>
                  <a:close/>
                  <a:moveTo>
                    <a:pt x="1596" y="420"/>
                  </a:moveTo>
                  <a:lnTo>
                    <a:pt x="1614" y="420"/>
                  </a:lnTo>
                  <a:lnTo>
                    <a:pt x="1614" y="444"/>
                  </a:lnTo>
                  <a:lnTo>
                    <a:pt x="1608" y="450"/>
                  </a:lnTo>
                  <a:lnTo>
                    <a:pt x="1602" y="450"/>
                  </a:lnTo>
                  <a:lnTo>
                    <a:pt x="1602" y="450"/>
                  </a:lnTo>
                  <a:lnTo>
                    <a:pt x="1596" y="450"/>
                  </a:lnTo>
                  <a:lnTo>
                    <a:pt x="1596" y="444"/>
                  </a:lnTo>
                  <a:lnTo>
                    <a:pt x="1596" y="420"/>
                  </a:lnTo>
                  <a:close/>
                  <a:moveTo>
                    <a:pt x="1602" y="456"/>
                  </a:moveTo>
                  <a:lnTo>
                    <a:pt x="1596" y="450"/>
                  </a:lnTo>
                  <a:lnTo>
                    <a:pt x="1596" y="444"/>
                  </a:lnTo>
                  <a:lnTo>
                    <a:pt x="1596" y="444"/>
                  </a:lnTo>
                  <a:lnTo>
                    <a:pt x="1596" y="438"/>
                  </a:lnTo>
                  <a:lnTo>
                    <a:pt x="1602" y="438"/>
                  </a:lnTo>
                  <a:lnTo>
                    <a:pt x="1602" y="438"/>
                  </a:lnTo>
                  <a:lnTo>
                    <a:pt x="1602" y="456"/>
                  </a:lnTo>
                  <a:lnTo>
                    <a:pt x="1602" y="456"/>
                  </a:lnTo>
                  <a:close/>
                  <a:moveTo>
                    <a:pt x="1626" y="456"/>
                  </a:moveTo>
                  <a:lnTo>
                    <a:pt x="1626" y="438"/>
                  </a:lnTo>
                  <a:lnTo>
                    <a:pt x="1632" y="438"/>
                  </a:lnTo>
                  <a:lnTo>
                    <a:pt x="1638" y="438"/>
                  </a:lnTo>
                  <a:lnTo>
                    <a:pt x="1638" y="444"/>
                  </a:lnTo>
                  <a:lnTo>
                    <a:pt x="1638" y="444"/>
                  </a:lnTo>
                  <a:lnTo>
                    <a:pt x="1638" y="450"/>
                  </a:lnTo>
                  <a:lnTo>
                    <a:pt x="1632" y="456"/>
                  </a:lnTo>
                  <a:lnTo>
                    <a:pt x="1626" y="456"/>
                  </a:lnTo>
                  <a:close/>
                  <a:moveTo>
                    <a:pt x="1626" y="444"/>
                  </a:moveTo>
                  <a:lnTo>
                    <a:pt x="1626" y="438"/>
                  </a:lnTo>
                  <a:lnTo>
                    <a:pt x="1632" y="438"/>
                  </a:lnTo>
                  <a:lnTo>
                    <a:pt x="1632" y="438"/>
                  </a:lnTo>
                  <a:lnTo>
                    <a:pt x="1638" y="438"/>
                  </a:lnTo>
                  <a:lnTo>
                    <a:pt x="1644" y="444"/>
                  </a:lnTo>
                  <a:lnTo>
                    <a:pt x="1644" y="462"/>
                  </a:lnTo>
                  <a:lnTo>
                    <a:pt x="1626" y="462"/>
                  </a:lnTo>
                  <a:lnTo>
                    <a:pt x="1626" y="444"/>
                  </a:lnTo>
                  <a:close/>
                  <a:moveTo>
                    <a:pt x="1626" y="486"/>
                  </a:moveTo>
                  <a:lnTo>
                    <a:pt x="1644" y="486"/>
                  </a:lnTo>
                  <a:lnTo>
                    <a:pt x="1644" y="492"/>
                  </a:lnTo>
                  <a:lnTo>
                    <a:pt x="1638" y="498"/>
                  </a:lnTo>
                  <a:lnTo>
                    <a:pt x="1632" y="498"/>
                  </a:lnTo>
                  <a:lnTo>
                    <a:pt x="1632" y="498"/>
                  </a:lnTo>
                  <a:lnTo>
                    <a:pt x="1626" y="498"/>
                  </a:lnTo>
                  <a:lnTo>
                    <a:pt x="1626" y="492"/>
                  </a:lnTo>
                  <a:lnTo>
                    <a:pt x="1626" y="486"/>
                  </a:lnTo>
                  <a:close/>
                  <a:moveTo>
                    <a:pt x="1632" y="504"/>
                  </a:moveTo>
                  <a:lnTo>
                    <a:pt x="1626" y="498"/>
                  </a:lnTo>
                  <a:lnTo>
                    <a:pt x="1626" y="492"/>
                  </a:lnTo>
                  <a:lnTo>
                    <a:pt x="1626" y="492"/>
                  </a:lnTo>
                  <a:lnTo>
                    <a:pt x="1626" y="486"/>
                  </a:lnTo>
                  <a:lnTo>
                    <a:pt x="1632" y="486"/>
                  </a:lnTo>
                  <a:lnTo>
                    <a:pt x="1650" y="486"/>
                  </a:lnTo>
                  <a:lnTo>
                    <a:pt x="1650" y="504"/>
                  </a:lnTo>
                  <a:lnTo>
                    <a:pt x="1632" y="504"/>
                  </a:lnTo>
                  <a:close/>
                  <a:moveTo>
                    <a:pt x="1674" y="504"/>
                  </a:moveTo>
                  <a:lnTo>
                    <a:pt x="1674" y="486"/>
                  </a:lnTo>
                  <a:lnTo>
                    <a:pt x="1698" y="486"/>
                  </a:lnTo>
                  <a:lnTo>
                    <a:pt x="1698" y="504"/>
                  </a:lnTo>
                  <a:lnTo>
                    <a:pt x="1674" y="504"/>
                  </a:lnTo>
                  <a:close/>
                  <a:moveTo>
                    <a:pt x="1722" y="504"/>
                  </a:moveTo>
                  <a:lnTo>
                    <a:pt x="1722" y="486"/>
                  </a:lnTo>
                  <a:lnTo>
                    <a:pt x="1746" y="486"/>
                  </a:lnTo>
                  <a:lnTo>
                    <a:pt x="1746" y="504"/>
                  </a:lnTo>
                  <a:lnTo>
                    <a:pt x="1722" y="504"/>
                  </a:lnTo>
                  <a:close/>
                  <a:moveTo>
                    <a:pt x="1770" y="504"/>
                  </a:moveTo>
                  <a:lnTo>
                    <a:pt x="1770" y="486"/>
                  </a:lnTo>
                  <a:lnTo>
                    <a:pt x="1794" y="486"/>
                  </a:lnTo>
                  <a:lnTo>
                    <a:pt x="1794" y="504"/>
                  </a:lnTo>
                  <a:lnTo>
                    <a:pt x="1770" y="504"/>
                  </a:lnTo>
                  <a:close/>
                  <a:moveTo>
                    <a:pt x="1818" y="504"/>
                  </a:moveTo>
                  <a:lnTo>
                    <a:pt x="1818" y="486"/>
                  </a:lnTo>
                  <a:lnTo>
                    <a:pt x="1842" y="486"/>
                  </a:lnTo>
                  <a:lnTo>
                    <a:pt x="1842" y="504"/>
                  </a:lnTo>
                  <a:lnTo>
                    <a:pt x="1818" y="504"/>
                  </a:lnTo>
                  <a:close/>
                  <a:moveTo>
                    <a:pt x="1866" y="504"/>
                  </a:moveTo>
                  <a:lnTo>
                    <a:pt x="1866" y="486"/>
                  </a:lnTo>
                  <a:lnTo>
                    <a:pt x="1890" y="486"/>
                  </a:lnTo>
                  <a:lnTo>
                    <a:pt x="1890" y="504"/>
                  </a:lnTo>
                  <a:lnTo>
                    <a:pt x="1866" y="504"/>
                  </a:lnTo>
                  <a:close/>
                  <a:moveTo>
                    <a:pt x="1914" y="504"/>
                  </a:moveTo>
                  <a:lnTo>
                    <a:pt x="1914" y="486"/>
                  </a:lnTo>
                  <a:lnTo>
                    <a:pt x="1938" y="486"/>
                  </a:lnTo>
                  <a:lnTo>
                    <a:pt x="1938" y="504"/>
                  </a:lnTo>
                  <a:lnTo>
                    <a:pt x="1914" y="504"/>
                  </a:lnTo>
                  <a:close/>
                  <a:moveTo>
                    <a:pt x="1962" y="504"/>
                  </a:moveTo>
                  <a:lnTo>
                    <a:pt x="1962" y="486"/>
                  </a:lnTo>
                  <a:lnTo>
                    <a:pt x="1986" y="486"/>
                  </a:lnTo>
                  <a:lnTo>
                    <a:pt x="1986" y="504"/>
                  </a:lnTo>
                  <a:lnTo>
                    <a:pt x="1962" y="504"/>
                  </a:lnTo>
                  <a:close/>
                  <a:moveTo>
                    <a:pt x="2010" y="504"/>
                  </a:moveTo>
                  <a:lnTo>
                    <a:pt x="2010" y="486"/>
                  </a:lnTo>
                  <a:lnTo>
                    <a:pt x="2034" y="486"/>
                  </a:lnTo>
                  <a:lnTo>
                    <a:pt x="2034" y="504"/>
                  </a:lnTo>
                  <a:lnTo>
                    <a:pt x="2010" y="504"/>
                  </a:lnTo>
                  <a:close/>
                  <a:moveTo>
                    <a:pt x="2040" y="504"/>
                  </a:moveTo>
                  <a:lnTo>
                    <a:pt x="2058" y="504"/>
                  </a:lnTo>
                  <a:lnTo>
                    <a:pt x="2058" y="528"/>
                  </a:lnTo>
                  <a:lnTo>
                    <a:pt x="2040" y="528"/>
                  </a:lnTo>
                  <a:lnTo>
                    <a:pt x="2040" y="504"/>
                  </a:lnTo>
                  <a:close/>
                  <a:moveTo>
                    <a:pt x="2058" y="552"/>
                  </a:moveTo>
                  <a:lnTo>
                    <a:pt x="2058" y="534"/>
                  </a:lnTo>
                  <a:lnTo>
                    <a:pt x="2082" y="534"/>
                  </a:lnTo>
                  <a:lnTo>
                    <a:pt x="2082" y="552"/>
                  </a:lnTo>
                  <a:lnTo>
                    <a:pt x="2058" y="552"/>
                  </a:lnTo>
                  <a:close/>
                  <a:moveTo>
                    <a:pt x="2106" y="552"/>
                  </a:moveTo>
                  <a:lnTo>
                    <a:pt x="2106" y="534"/>
                  </a:lnTo>
                  <a:lnTo>
                    <a:pt x="2130" y="534"/>
                  </a:lnTo>
                  <a:lnTo>
                    <a:pt x="2130" y="552"/>
                  </a:lnTo>
                  <a:lnTo>
                    <a:pt x="2106" y="552"/>
                  </a:lnTo>
                  <a:close/>
                  <a:moveTo>
                    <a:pt x="2154" y="552"/>
                  </a:moveTo>
                  <a:lnTo>
                    <a:pt x="2154" y="534"/>
                  </a:lnTo>
                  <a:lnTo>
                    <a:pt x="2178" y="534"/>
                  </a:lnTo>
                  <a:lnTo>
                    <a:pt x="2178" y="552"/>
                  </a:lnTo>
                  <a:lnTo>
                    <a:pt x="2154" y="552"/>
                  </a:lnTo>
                  <a:close/>
                  <a:moveTo>
                    <a:pt x="2202" y="552"/>
                  </a:moveTo>
                  <a:lnTo>
                    <a:pt x="2202" y="534"/>
                  </a:lnTo>
                  <a:lnTo>
                    <a:pt x="2226" y="534"/>
                  </a:lnTo>
                  <a:lnTo>
                    <a:pt x="2226" y="552"/>
                  </a:lnTo>
                  <a:lnTo>
                    <a:pt x="2202" y="552"/>
                  </a:lnTo>
                  <a:close/>
                  <a:moveTo>
                    <a:pt x="2250" y="552"/>
                  </a:moveTo>
                  <a:lnTo>
                    <a:pt x="2250" y="534"/>
                  </a:lnTo>
                  <a:lnTo>
                    <a:pt x="2274" y="534"/>
                  </a:lnTo>
                  <a:lnTo>
                    <a:pt x="2274" y="552"/>
                  </a:lnTo>
                  <a:lnTo>
                    <a:pt x="2250" y="552"/>
                  </a:lnTo>
                  <a:close/>
                  <a:moveTo>
                    <a:pt x="2298" y="552"/>
                  </a:moveTo>
                  <a:lnTo>
                    <a:pt x="2298" y="534"/>
                  </a:lnTo>
                  <a:lnTo>
                    <a:pt x="2322" y="534"/>
                  </a:lnTo>
                  <a:lnTo>
                    <a:pt x="2322" y="552"/>
                  </a:lnTo>
                  <a:lnTo>
                    <a:pt x="2298" y="552"/>
                  </a:lnTo>
                  <a:close/>
                  <a:moveTo>
                    <a:pt x="2346" y="552"/>
                  </a:moveTo>
                  <a:lnTo>
                    <a:pt x="2346" y="534"/>
                  </a:lnTo>
                  <a:lnTo>
                    <a:pt x="2370" y="534"/>
                  </a:lnTo>
                  <a:lnTo>
                    <a:pt x="2370" y="552"/>
                  </a:lnTo>
                  <a:lnTo>
                    <a:pt x="2346" y="552"/>
                  </a:lnTo>
                  <a:close/>
                  <a:moveTo>
                    <a:pt x="2394" y="552"/>
                  </a:moveTo>
                  <a:lnTo>
                    <a:pt x="2394" y="534"/>
                  </a:lnTo>
                  <a:lnTo>
                    <a:pt x="2418" y="534"/>
                  </a:lnTo>
                  <a:lnTo>
                    <a:pt x="2418" y="552"/>
                  </a:lnTo>
                  <a:lnTo>
                    <a:pt x="2394" y="552"/>
                  </a:lnTo>
                  <a:close/>
                  <a:moveTo>
                    <a:pt x="2442" y="552"/>
                  </a:moveTo>
                  <a:lnTo>
                    <a:pt x="2442" y="534"/>
                  </a:lnTo>
                  <a:lnTo>
                    <a:pt x="2466" y="534"/>
                  </a:lnTo>
                  <a:lnTo>
                    <a:pt x="2466" y="552"/>
                  </a:lnTo>
                  <a:lnTo>
                    <a:pt x="2442" y="552"/>
                  </a:lnTo>
                  <a:close/>
                  <a:moveTo>
                    <a:pt x="2490" y="552"/>
                  </a:moveTo>
                  <a:lnTo>
                    <a:pt x="2490" y="534"/>
                  </a:lnTo>
                  <a:lnTo>
                    <a:pt x="2514" y="534"/>
                  </a:lnTo>
                  <a:lnTo>
                    <a:pt x="2514" y="552"/>
                  </a:lnTo>
                  <a:lnTo>
                    <a:pt x="2490" y="552"/>
                  </a:lnTo>
                  <a:close/>
                  <a:moveTo>
                    <a:pt x="2538" y="552"/>
                  </a:moveTo>
                  <a:lnTo>
                    <a:pt x="2538" y="534"/>
                  </a:lnTo>
                  <a:lnTo>
                    <a:pt x="2562" y="534"/>
                  </a:lnTo>
                  <a:lnTo>
                    <a:pt x="2562" y="552"/>
                  </a:lnTo>
                  <a:lnTo>
                    <a:pt x="2538" y="552"/>
                  </a:lnTo>
                  <a:close/>
                  <a:moveTo>
                    <a:pt x="2586" y="552"/>
                  </a:moveTo>
                  <a:lnTo>
                    <a:pt x="2586" y="534"/>
                  </a:lnTo>
                  <a:lnTo>
                    <a:pt x="2610" y="534"/>
                  </a:lnTo>
                  <a:lnTo>
                    <a:pt x="2610" y="552"/>
                  </a:lnTo>
                  <a:lnTo>
                    <a:pt x="2586" y="552"/>
                  </a:lnTo>
                  <a:close/>
                  <a:moveTo>
                    <a:pt x="2634" y="552"/>
                  </a:moveTo>
                  <a:lnTo>
                    <a:pt x="2634" y="534"/>
                  </a:lnTo>
                  <a:lnTo>
                    <a:pt x="2658" y="534"/>
                  </a:lnTo>
                  <a:lnTo>
                    <a:pt x="2664" y="534"/>
                  </a:lnTo>
                  <a:lnTo>
                    <a:pt x="2664" y="540"/>
                  </a:lnTo>
                  <a:lnTo>
                    <a:pt x="2664" y="540"/>
                  </a:lnTo>
                  <a:lnTo>
                    <a:pt x="2664" y="546"/>
                  </a:lnTo>
                  <a:lnTo>
                    <a:pt x="2658" y="552"/>
                  </a:lnTo>
                  <a:lnTo>
                    <a:pt x="2634" y="552"/>
                  </a:lnTo>
                  <a:close/>
                  <a:moveTo>
                    <a:pt x="2652" y="540"/>
                  </a:moveTo>
                  <a:lnTo>
                    <a:pt x="2652" y="534"/>
                  </a:lnTo>
                  <a:lnTo>
                    <a:pt x="2658" y="534"/>
                  </a:lnTo>
                  <a:lnTo>
                    <a:pt x="2658" y="534"/>
                  </a:lnTo>
                  <a:lnTo>
                    <a:pt x="2664" y="534"/>
                  </a:lnTo>
                  <a:lnTo>
                    <a:pt x="2670" y="540"/>
                  </a:lnTo>
                  <a:lnTo>
                    <a:pt x="2670" y="540"/>
                  </a:lnTo>
                  <a:lnTo>
                    <a:pt x="2652" y="540"/>
                  </a:lnTo>
                  <a:lnTo>
                    <a:pt x="2652" y="540"/>
                  </a:lnTo>
                  <a:close/>
                  <a:moveTo>
                    <a:pt x="2652" y="564"/>
                  </a:moveTo>
                  <a:lnTo>
                    <a:pt x="2670" y="564"/>
                  </a:lnTo>
                  <a:lnTo>
                    <a:pt x="2670" y="588"/>
                  </a:lnTo>
                  <a:lnTo>
                    <a:pt x="2652" y="588"/>
                  </a:lnTo>
                  <a:lnTo>
                    <a:pt x="2652" y="564"/>
                  </a:lnTo>
                  <a:close/>
                  <a:moveTo>
                    <a:pt x="2676" y="606"/>
                  </a:moveTo>
                  <a:lnTo>
                    <a:pt x="2676" y="588"/>
                  </a:lnTo>
                  <a:lnTo>
                    <a:pt x="2700" y="588"/>
                  </a:lnTo>
                  <a:lnTo>
                    <a:pt x="2700" y="606"/>
                  </a:lnTo>
                  <a:lnTo>
                    <a:pt x="2676" y="606"/>
                  </a:lnTo>
                  <a:close/>
                  <a:moveTo>
                    <a:pt x="2724" y="606"/>
                  </a:moveTo>
                  <a:lnTo>
                    <a:pt x="2724" y="588"/>
                  </a:lnTo>
                  <a:lnTo>
                    <a:pt x="2748" y="588"/>
                  </a:lnTo>
                  <a:lnTo>
                    <a:pt x="2748" y="606"/>
                  </a:lnTo>
                  <a:lnTo>
                    <a:pt x="2724" y="606"/>
                  </a:lnTo>
                  <a:close/>
                  <a:moveTo>
                    <a:pt x="2760" y="600"/>
                  </a:moveTo>
                  <a:lnTo>
                    <a:pt x="2778" y="600"/>
                  </a:lnTo>
                  <a:lnTo>
                    <a:pt x="2778" y="624"/>
                  </a:lnTo>
                  <a:lnTo>
                    <a:pt x="2760" y="624"/>
                  </a:lnTo>
                  <a:lnTo>
                    <a:pt x="2760" y="600"/>
                  </a:lnTo>
                  <a:close/>
                  <a:moveTo>
                    <a:pt x="2772" y="654"/>
                  </a:moveTo>
                  <a:lnTo>
                    <a:pt x="2772" y="636"/>
                  </a:lnTo>
                  <a:lnTo>
                    <a:pt x="2796" y="636"/>
                  </a:lnTo>
                  <a:lnTo>
                    <a:pt x="2796" y="654"/>
                  </a:lnTo>
                  <a:lnTo>
                    <a:pt x="2772" y="654"/>
                  </a:lnTo>
                  <a:close/>
                  <a:moveTo>
                    <a:pt x="2820" y="654"/>
                  </a:moveTo>
                  <a:lnTo>
                    <a:pt x="2820" y="636"/>
                  </a:lnTo>
                  <a:lnTo>
                    <a:pt x="2844" y="636"/>
                  </a:lnTo>
                  <a:lnTo>
                    <a:pt x="2844" y="654"/>
                  </a:lnTo>
                  <a:lnTo>
                    <a:pt x="2820" y="654"/>
                  </a:lnTo>
                  <a:close/>
                  <a:moveTo>
                    <a:pt x="2868" y="654"/>
                  </a:moveTo>
                  <a:lnTo>
                    <a:pt x="2868" y="636"/>
                  </a:lnTo>
                  <a:lnTo>
                    <a:pt x="2892" y="636"/>
                  </a:lnTo>
                  <a:lnTo>
                    <a:pt x="2892" y="654"/>
                  </a:lnTo>
                  <a:lnTo>
                    <a:pt x="2868" y="654"/>
                  </a:lnTo>
                  <a:close/>
                  <a:moveTo>
                    <a:pt x="2916" y="654"/>
                  </a:moveTo>
                  <a:lnTo>
                    <a:pt x="2916" y="636"/>
                  </a:lnTo>
                  <a:lnTo>
                    <a:pt x="2940" y="636"/>
                  </a:lnTo>
                  <a:lnTo>
                    <a:pt x="2940" y="654"/>
                  </a:lnTo>
                  <a:lnTo>
                    <a:pt x="2916" y="654"/>
                  </a:lnTo>
                  <a:close/>
                  <a:moveTo>
                    <a:pt x="2964" y="654"/>
                  </a:moveTo>
                  <a:lnTo>
                    <a:pt x="2964" y="636"/>
                  </a:lnTo>
                  <a:lnTo>
                    <a:pt x="2988" y="636"/>
                  </a:lnTo>
                  <a:lnTo>
                    <a:pt x="2988" y="654"/>
                  </a:lnTo>
                  <a:lnTo>
                    <a:pt x="2964" y="654"/>
                  </a:lnTo>
                  <a:close/>
                  <a:moveTo>
                    <a:pt x="3012" y="654"/>
                  </a:moveTo>
                  <a:lnTo>
                    <a:pt x="3012" y="636"/>
                  </a:lnTo>
                  <a:lnTo>
                    <a:pt x="3036" y="636"/>
                  </a:lnTo>
                  <a:lnTo>
                    <a:pt x="3036" y="654"/>
                  </a:lnTo>
                  <a:lnTo>
                    <a:pt x="3012" y="654"/>
                  </a:lnTo>
                  <a:close/>
                  <a:moveTo>
                    <a:pt x="3060" y="654"/>
                  </a:moveTo>
                  <a:lnTo>
                    <a:pt x="3060" y="636"/>
                  </a:lnTo>
                  <a:lnTo>
                    <a:pt x="3084" y="636"/>
                  </a:lnTo>
                  <a:lnTo>
                    <a:pt x="3084" y="654"/>
                  </a:lnTo>
                  <a:lnTo>
                    <a:pt x="3060" y="654"/>
                  </a:lnTo>
                  <a:close/>
                  <a:moveTo>
                    <a:pt x="3108" y="654"/>
                  </a:moveTo>
                  <a:lnTo>
                    <a:pt x="3108" y="636"/>
                  </a:lnTo>
                  <a:lnTo>
                    <a:pt x="3132" y="636"/>
                  </a:lnTo>
                  <a:lnTo>
                    <a:pt x="3132" y="654"/>
                  </a:lnTo>
                  <a:lnTo>
                    <a:pt x="3108" y="654"/>
                  </a:lnTo>
                  <a:close/>
                  <a:moveTo>
                    <a:pt x="3156" y="654"/>
                  </a:moveTo>
                  <a:lnTo>
                    <a:pt x="3156" y="636"/>
                  </a:lnTo>
                  <a:lnTo>
                    <a:pt x="3180" y="636"/>
                  </a:lnTo>
                  <a:lnTo>
                    <a:pt x="3180" y="654"/>
                  </a:lnTo>
                  <a:lnTo>
                    <a:pt x="3156" y="654"/>
                  </a:lnTo>
                  <a:close/>
                  <a:moveTo>
                    <a:pt x="3204" y="654"/>
                  </a:moveTo>
                  <a:lnTo>
                    <a:pt x="3204" y="636"/>
                  </a:lnTo>
                  <a:lnTo>
                    <a:pt x="3228" y="636"/>
                  </a:lnTo>
                  <a:lnTo>
                    <a:pt x="3228" y="654"/>
                  </a:lnTo>
                  <a:lnTo>
                    <a:pt x="3204" y="654"/>
                  </a:lnTo>
                  <a:close/>
                  <a:moveTo>
                    <a:pt x="3252" y="654"/>
                  </a:moveTo>
                  <a:lnTo>
                    <a:pt x="3252" y="636"/>
                  </a:lnTo>
                  <a:lnTo>
                    <a:pt x="3276" y="636"/>
                  </a:lnTo>
                  <a:lnTo>
                    <a:pt x="3276" y="654"/>
                  </a:lnTo>
                  <a:lnTo>
                    <a:pt x="3252" y="654"/>
                  </a:lnTo>
                  <a:close/>
                  <a:moveTo>
                    <a:pt x="3288" y="648"/>
                  </a:moveTo>
                  <a:lnTo>
                    <a:pt x="3306" y="648"/>
                  </a:lnTo>
                  <a:lnTo>
                    <a:pt x="3306" y="672"/>
                  </a:lnTo>
                  <a:lnTo>
                    <a:pt x="3288" y="672"/>
                  </a:lnTo>
                  <a:lnTo>
                    <a:pt x="3288" y="648"/>
                  </a:lnTo>
                  <a:close/>
                  <a:moveTo>
                    <a:pt x="3294" y="708"/>
                  </a:moveTo>
                  <a:lnTo>
                    <a:pt x="3294" y="690"/>
                  </a:lnTo>
                  <a:lnTo>
                    <a:pt x="3318" y="690"/>
                  </a:lnTo>
                  <a:lnTo>
                    <a:pt x="3318" y="708"/>
                  </a:lnTo>
                  <a:lnTo>
                    <a:pt x="3294" y="708"/>
                  </a:lnTo>
                  <a:close/>
                  <a:moveTo>
                    <a:pt x="3342" y="708"/>
                  </a:moveTo>
                  <a:lnTo>
                    <a:pt x="3342" y="690"/>
                  </a:lnTo>
                  <a:lnTo>
                    <a:pt x="3366" y="690"/>
                  </a:lnTo>
                  <a:lnTo>
                    <a:pt x="3366" y="708"/>
                  </a:lnTo>
                  <a:lnTo>
                    <a:pt x="3342" y="708"/>
                  </a:lnTo>
                  <a:close/>
                  <a:moveTo>
                    <a:pt x="3390" y="708"/>
                  </a:moveTo>
                  <a:lnTo>
                    <a:pt x="3390" y="690"/>
                  </a:lnTo>
                  <a:lnTo>
                    <a:pt x="3414" y="690"/>
                  </a:lnTo>
                  <a:lnTo>
                    <a:pt x="3414" y="708"/>
                  </a:lnTo>
                  <a:lnTo>
                    <a:pt x="3390" y="708"/>
                  </a:lnTo>
                  <a:close/>
                  <a:moveTo>
                    <a:pt x="3426" y="702"/>
                  </a:moveTo>
                  <a:lnTo>
                    <a:pt x="3444" y="702"/>
                  </a:lnTo>
                  <a:lnTo>
                    <a:pt x="3444" y="726"/>
                  </a:lnTo>
                  <a:lnTo>
                    <a:pt x="3426" y="726"/>
                  </a:lnTo>
                  <a:lnTo>
                    <a:pt x="3426" y="702"/>
                  </a:lnTo>
                  <a:close/>
                  <a:moveTo>
                    <a:pt x="3432" y="762"/>
                  </a:moveTo>
                  <a:lnTo>
                    <a:pt x="3432" y="744"/>
                  </a:lnTo>
                  <a:lnTo>
                    <a:pt x="3438" y="744"/>
                  </a:lnTo>
                  <a:lnTo>
                    <a:pt x="3438" y="762"/>
                  </a:lnTo>
                  <a:lnTo>
                    <a:pt x="3432" y="762"/>
                  </a:lnTo>
                  <a:close/>
                </a:path>
              </a:pathLst>
            </a:custGeom>
            <a:solidFill>
              <a:srgbClr val="33CC33"/>
            </a:solidFill>
            <a:ln w="9525">
              <a:solidFill>
                <a:srgbClr val="33CC33"/>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10" name="Rectangle 46">
              <a:extLst>
                <a:ext uri="{FF2B5EF4-FFF2-40B4-BE49-F238E27FC236}">
                  <a16:creationId xmlns:a16="http://schemas.microsoft.com/office/drawing/2014/main" id="{C038BCDD-F047-4C73-AE3E-918F96139A09}"/>
                </a:ext>
              </a:extLst>
            </p:cNvPr>
            <p:cNvSpPr>
              <a:spLocks noChangeArrowheads="1"/>
            </p:cNvSpPr>
            <p:nvPr/>
          </p:nvSpPr>
          <p:spPr bwMode="auto">
            <a:xfrm>
              <a:off x="2325615" y="1377829"/>
              <a:ext cx="126532" cy="25659"/>
            </a:xfrm>
            <a:prstGeom prst="rect">
              <a:avLst/>
            </a:prstGeom>
            <a:solidFill>
              <a:srgbClr val="00000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11" name="Rectangle 47">
              <a:extLst>
                <a:ext uri="{FF2B5EF4-FFF2-40B4-BE49-F238E27FC236}">
                  <a16:creationId xmlns:a16="http://schemas.microsoft.com/office/drawing/2014/main" id="{CCED4016-712E-4228-A89B-53CA8ECEE7B2}"/>
                </a:ext>
              </a:extLst>
            </p:cNvPr>
            <p:cNvSpPr>
              <a:spLocks noChangeArrowheads="1"/>
            </p:cNvSpPr>
            <p:nvPr/>
          </p:nvSpPr>
          <p:spPr bwMode="auto">
            <a:xfrm>
              <a:off x="2907951" y="1754162"/>
              <a:ext cx="2876" cy="25659"/>
            </a:xfrm>
            <a:prstGeom prst="rect">
              <a:avLst/>
            </a:prstGeom>
            <a:solidFill>
              <a:srgbClr val="00000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12" name="Rectangle 48">
              <a:extLst>
                <a:ext uri="{FF2B5EF4-FFF2-40B4-BE49-F238E27FC236}">
                  <a16:creationId xmlns:a16="http://schemas.microsoft.com/office/drawing/2014/main" id="{F5E3F19F-D3A5-4F83-9856-0CB8CFB57F3E}"/>
                </a:ext>
              </a:extLst>
            </p:cNvPr>
            <p:cNvSpPr>
              <a:spLocks noChangeArrowheads="1"/>
            </p:cNvSpPr>
            <p:nvPr/>
          </p:nvSpPr>
          <p:spPr bwMode="auto">
            <a:xfrm>
              <a:off x="7635638" y="2464063"/>
              <a:ext cx="28757" cy="8553"/>
            </a:xfrm>
            <a:prstGeom prst="rect">
              <a:avLst/>
            </a:prstGeom>
            <a:solidFill>
              <a:srgbClr val="00000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45" name="Group 49">
              <a:extLst>
                <a:ext uri="{FF2B5EF4-FFF2-40B4-BE49-F238E27FC236}">
                  <a16:creationId xmlns:a16="http://schemas.microsoft.com/office/drawing/2014/main" id="{D3B6134C-9A67-4C48-B97F-21108E212EB1}"/>
                </a:ext>
              </a:extLst>
            </p:cNvPr>
            <p:cNvGrpSpPr>
              <a:grpSpLocks/>
            </p:cNvGrpSpPr>
            <p:nvPr/>
          </p:nvGrpSpPr>
          <p:grpSpPr bwMode="auto">
            <a:xfrm>
              <a:off x="2490971" y="1412041"/>
              <a:ext cx="7599098" cy="1317165"/>
              <a:chOff x="648" y="411"/>
              <a:chExt cx="4698" cy="924"/>
            </a:xfrm>
          </p:grpSpPr>
          <p:grpSp>
            <p:nvGrpSpPr>
              <p:cNvPr id="86073" name="Group 50">
                <a:extLst>
                  <a:ext uri="{FF2B5EF4-FFF2-40B4-BE49-F238E27FC236}">
                    <a16:creationId xmlns:a16="http://schemas.microsoft.com/office/drawing/2014/main" id="{08FE846F-DA26-4353-993C-B70742733BA9}"/>
                  </a:ext>
                </a:extLst>
              </p:cNvPr>
              <p:cNvGrpSpPr>
                <a:grpSpLocks/>
              </p:cNvGrpSpPr>
              <p:nvPr/>
            </p:nvGrpSpPr>
            <p:grpSpPr bwMode="auto">
              <a:xfrm>
                <a:off x="648" y="411"/>
                <a:ext cx="4698" cy="918"/>
                <a:chOff x="648" y="411"/>
                <a:chExt cx="4698" cy="918"/>
              </a:xfrm>
            </p:grpSpPr>
            <p:sp>
              <p:nvSpPr>
                <p:cNvPr id="1393715" name="Rectangle 51">
                  <a:extLst>
                    <a:ext uri="{FF2B5EF4-FFF2-40B4-BE49-F238E27FC236}">
                      <a16:creationId xmlns:a16="http://schemas.microsoft.com/office/drawing/2014/main" id="{20EC20CF-3DB1-452B-AAB2-79A07EB83F63}"/>
                    </a:ext>
                  </a:extLst>
                </p:cNvPr>
                <p:cNvSpPr>
                  <a:spLocks noChangeArrowheads="1"/>
                </p:cNvSpPr>
                <p:nvPr/>
              </p:nvSpPr>
              <p:spPr bwMode="auto">
                <a:xfrm>
                  <a:off x="1062" y="801"/>
                  <a:ext cx="18" cy="1"/>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76" name="Group 52">
                  <a:extLst>
                    <a:ext uri="{FF2B5EF4-FFF2-40B4-BE49-F238E27FC236}">
                      <a16:creationId xmlns:a16="http://schemas.microsoft.com/office/drawing/2014/main" id="{6484FE87-0634-493A-A6A0-5DCCBD4A0930}"/>
                    </a:ext>
                  </a:extLst>
                </p:cNvPr>
                <p:cNvGrpSpPr>
                  <a:grpSpLocks/>
                </p:cNvGrpSpPr>
                <p:nvPr/>
              </p:nvGrpSpPr>
              <p:grpSpPr bwMode="auto">
                <a:xfrm>
                  <a:off x="648" y="411"/>
                  <a:ext cx="4698" cy="918"/>
                  <a:chOff x="648" y="411"/>
                  <a:chExt cx="4698" cy="918"/>
                </a:xfrm>
              </p:grpSpPr>
              <p:sp>
                <p:nvSpPr>
                  <p:cNvPr id="1393717" name="Rectangle 53">
                    <a:extLst>
                      <a:ext uri="{FF2B5EF4-FFF2-40B4-BE49-F238E27FC236}">
                        <a16:creationId xmlns:a16="http://schemas.microsoft.com/office/drawing/2014/main" id="{C4620F82-0B84-4A09-9A46-458B0C5FCBD6}"/>
                      </a:ext>
                    </a:extLst>
                  </p:cNvPr>
                  <p:cNvSpPr>
                    <a:spLocks noChangeArrowheads="1"/>
                  </p:cNvSpPr>
                  <p:nvPr/>
                </p:nvSpPr>
                <p:spPr bwMode="auto">
                  <a:xfrm>
                    <a:off x="1560" y="975"/>
                    <a:ext cx="1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78" name="Group 54">
                    <a:extLst>
                      <a:ext uri="{FF2B5EF4-FFF2-40B4-BE49-F238E27FC236}">
                        <a16:creationId xmlns:a16="http://schemas.microsoft.com/office/drawing/2014/main" id="{C8221BE6-DE09-4331-8D87-EF5C2156AF46}"/>
                      </a:ext>
                    </a:extLst>
                  </p:cNvPr>
                  <p:cNvGrpSpPr>
                    <a:grpSpLocks/>
                  </p:cNvGrpSpPr>
                  <p:nvPr/>
                </p:nvGrpSpPr>
                <p:grpSpPr bwMode="auto">
                  <a:xfrm>
                    <a:off x="648" y="411"/>
                    <a:ext cx="4698" cy="918"/>
                    <a:chOff x="648" y="411"/>
                    <a:chExt cx="4698" cy="918"/>
                  </a:xfrm>
                </p:grpSpPr>
                <p:sp>
                  <p:nvSpPr>
                    <p:cNvPr id="1393719" name="Rectangle 55">
                      <a:extLst>
                        <a:ext uri="{FF2B5EF4-FFF2-40B4-BE49-F238E27FC236}">
                          <a16:creationId xmlns:a16="http://schemas.microsoft.com/office/drawing/2014/main" id="{F4FD2B1F-6879-4769-9D11-6BE03890378F}"/>
                        </a:ext>
                      </a:extLst>
                    </p:cNvPr>
                    <p:cNvSpPr>
                      <a:spLocks noChangeArrowheads="1"/>
                    </p:cNvSpPr>
                    <p:nvPr/>
                  </p:nvSpPr>
                  <p:spPr bwMode="auto">
                    <a:xfrm>
                      <a:off x="702" y="525"/>
                      <a:ext cx="1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80" name="Group 56">
                      <a:extLst>
                        <a:ext uri="{FF2B5EF4-FFF2-40B4-BE49-F238E27FC236}">
                          <a16:creationId xmlns:a16="http://schemas.microsoft.com/office/drawing/2014/main" id="{FBE6F72C-DC61-4BBB-9FFB-DFE44D41796B}"/>
                        </a:ext>
                      </a:extLst>
                    </p:cNvPr>
                    <p:cNvGrpSpPr>
                      <a:grpSpLocks/>
                    </p:cNvGrpSpPr>
                    <p:nvPr/>
                  </p:nvGrpSpPr>
                  <p:grpSpPr bwMode="auto">
                    <a:xfrm>
                      <a:off x="648" y="411"/>
                      <a:ext cx="4698" cy="918"/>
                      <a:chOff x="648" y="411"/>
                      <a:chExt cx="4698" cy="918"/>
                    </a:xfrm>
                  </p:grpSpPr>
                  <p:sp>
                    <p:nvSpPr>
                      <p:cNvPr id="1393721" name="Rectangle 57">
                        <a:extLst>
                          <a:ext uri="{FF2B5EF4-FFF2-40B4-BE49-F238E27FC236}">
                            <a16:creationId xmlns:a16="http://schemas.microsoft.com/office/drawing/2014/main" id="{A7C3EE8F-9428-43D0-AC94-BF9345F77BB4}"/>
                          </a:ext>
                        </a:extLst>
                      </p:cNvPr>
                      <p:cNvSpPr>
                        <a:spLocks noChangeArrowheads="1"/>
                      </p:cNvSpPr>
                      <p:nvPr/>
                    </p:nvSpPr>
                    <p:spPr bwMode="auto">
                      <a:xfrm>
                        <a:off x="672" y="501"/>
                        <a:ext cx="18" cy="24"/>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82" name="Group 58">
                        <a:extLst>
                          <a:ext uri="{FF2B5EF4-FFF2-40B4-BE49-F238E27FC236}">
                            <a16:creationId xmlns:a16="http://schemas.microsoft.com/office/drawing/2014/main" id="{4F645FF1-E0BF-4A40-88CB-3B47AD0F890E}"/>
                          </a:ext>
                        </a:extLst>
                      </p:cNvPr>
                      <p:cNvGrpSpPr>
                        <a:grpSpLocks/>
                      </p:cNvGrpSpPr>
                      <p:nvPr/>
                    </p:nvGrpSpPr>
                    <p:grpSpPr bwMode="auto">
                      <a:xfrm>
                        <a:off x="648" y="411"/>
                        <a:ext cx="4698" cy="918"/>
                        <a:chOff x="648" y="411"/>
                        <a:chExt cx="4698" cy="918"/>
                      </a:xfrm>
                    </p:grpSpPr>
                    <p:sp>
                      <p:nvSpPr>
                        <p:cNvPr id="1393723" name="Rectangle 59">
                          <a:extLst>
                            <a:ext uri="{FF2B5EF4-FFF2-40B4-BE49-F238E27FC236}">
                              <a16:creationId xmlns:a16="http://schemas.microsoft.com/office/drawing/2014/main" id="{8E47001A-2B66-48BE-8B2E-EE030C69B901}"/>
                            </a:ext>
                          </a:extLst>
                        </p:cNvPr>
                        <p:cNvSpPr>
                          <a:spLocks noChangeArrowheads="1"/>
                        </p:cNvSpPr>
                        <p:nvPr/>
                      </p:nvSpPr>
                      <p:spPr bwMode="auto">
                        <a:xfrm>
                          <a:off x="726" y="573"/>
                          <a:ext cx="18" cy="42"/>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24" name="Rectangle 60">
                          <a:extLst>
                            <a:ext uri="{FF2B5EF4-FFF2-40B4-BE49-F238E27FC236}">
                              <a16:creationId xmlns:a16="http://schemas.microsoft.com/office/drawing/2014/main" id="{8CE88F0C-A2A3-455C-9209-82D50775047F}"/>
                            </a:ext>
                          </a:extLst>
                        </p:cNvPr>
                        <p:cNvSpPr>
                          <a:spLocks noChangeArrowheads="1"/>
                        </p:cNvSpPr>
                        <p:nvPr/>
                      </p:nvSpPr>
                      <p:spPr bwMode="auto">
                        <a:xfrm>
                          <a:off x="810" y="615"/>
                          <a:ext cx="18" cy="42"/>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25" name="Rectangle 61">
                          <a:extLst>
                            <a:ext uri="{FF2B5EF4-FFF2-40B4-BE49-F238E27FC236}">
                              <a16:creationId xmlns:a16="http://schemas.microsoft.com/office/drawing/2014/main" id="{628F36FD-8E63-4CB6-A065-310ADC1F57EB}"/>
                            </a:ext>
                          </a:extLst>
                        </p:cNvPr>
                        <p:cNvSpPr>
                          <a:spLocks noChangeArrowheads="1"/>
                        </p:cNvSpPr>
                        <p:nvPr/>
                      </p:nvSpPr>
                      <p:spPr bwMode="auto">
                        <a:xfrm>
                          <a:off x="1074" y="837"/>
                          <a:ext cx="5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26" name="Rectangle 62">
                          <a:extLst>
                            <a:ext uri="{FF2B5EF4-FFF2-40B4-BE49-F238E27FC236}">
                              <a16:creationId xmlns:a16="http://schemas.microsoft.com/office/drawing/2014/main" id="{E45A7E54-4602-4D92-9033-38D880279D18}"/>
                            </a:ext>
                          </a:extLst>
                        </p:cNvPr>
                        <p:cNvSpPr>
                          <a:spLocks noChangeArrowheads="1"/>
                        </p:cNvSpPr>
                        <p:nvPr/>
                      </p:nvSpPr>
                      <p:spPr bwMode="auto">
                        <a:xfrm>
                          <a:off x="1506" y="915"/>
                          <a:ext cx="18" cy="30"/>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27" name="Rectangle 63">
                          <a:extLst>
                            <a:ext uri="{FF2B5EF4-FFF2-40B4-BE49-F238E27FC236}">
                              <a16:creationId xmlns:a16="http://schemas.microsoft.com/office/drawing/2014/main" id="{8E57D9C4-9346-485C-9551-D852440B6A1A}"/>
                            </a:ext>
                          </a:extLst>
                        </p:cNvPr>
                        <p:cNvSpPr>
                          <a:spLocks noChangeArrowheads="1"/>
                        </p:cNvSpPr>
                        <p:nvPr/>
                      </p:nvSpPr>
                      <p:spPr bwMode="auto">
                        <a:xfrm>
                          <a:off x="2448" y="1125"/>
                          <a:ext cx="18" cy="24"/>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28" name="Rectangle 64">
                          <a:extLst>
                            <a:ext uri="{FF2B5EF4-FFF2-40B4-BE49-F238E27FC236}">
                              <a16:creationId xmlns:a16="http://schemas.microsoft.com/office/drawing/2014/main" id="{20D70EA6-1C6A-43BB-AE2E-64FE83D19A9A}"/>
                            </a:ext>
                          </a:extLst>
                        </p:cNvPr>
                        <p:cNvSpPr>
                          <a:spLocks noChangeArrowheads="1"/>
                        </p:cNvSpPr>
                        <p:nvPr/>
                      </p:nvSpPr>
                      <p:spPr bwMode="auto">
                        <a:xfrm>
                          <a:off x="3828" y="1197"/>
                          <a:ext cx="20" cy="12"/>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89" name="Group 65">
                          <a:extLst>
                            <a:ext uri="{FF2B5EF4-FFF2-40B4-BE49-F238E27FC236}">
                              <a16:creationId xmlns:a16="http://schemas.microsoft.com/office/drawing/2014/main" id="{71F4EBED-985E-4B8E-BC9E-79C491909EAE}"/>
                            </a:ext>
                          </a:extLst>
                        </p:cNvPr>
                        <p:cNvGrpSpPr>
                          <a:grpSpLocks/>
                        </p:cNvGrpSpPr>
                        <p:nvPr/>
                      </p:nvGrpSpPr>
                      <p:grpSpPr bwMode="auto">
                        <a:xfrm>
                          <a:off x="648" y="411"/>
                          <a:ext cx="4698" cy="918"/>
                          <a:chOff x="648" y="411"/>
                          <a:chExt cx="4698" cy="918"/>
                        </a:xfrm>
                      </p:grpSpPr>
                      <p:grpSp>
                        <p:nvGrpSpPr>
                          <p:cNvPr id="86090" name="Group 66">
                            <a:extLst>
                              <a:ext uri="{FF2B5EF4-FFF2-40B4-BE49-F238E27FC236}">
                                <a16:creationId xmlns:a16="http://schemas.microsoft.com/office/drawing/2014/main" id="{041BCA81-FFF0-4BEE-AC3B-F4A63A68BA5B}"/>
                              </a:ext>
                            </a:extLst>
                          </p:cNvPr>
                          <p:cNvGrpSpPr>
                            <a:grpSpLocks/>
                          </p:cNvGrpSpPr>
                          <p:nvPr/>
                        </p:nvGrpSpPr>
                        <p:grpSpPr bwMode="auto">
                          <a:xfrm>
                            <a:off x="648" y="411"/>
                            <a:ext cx="1860" cy="750"/>
                            <a:chOff x="648" y="411"/>
                            <a:chExt cx="1860" cy="750"/>
                          </a:xfrm>
                        </p:grpSpPr>
                        <p:grpSp>
                          <p:nvGrpSpPr>
                            <p:cNvPr id="86115" name="Group 67">
                              <a:extLst>
                                <a:ext uri="{FF2B5EF4-FFF2-40B4-BE49-F238E27FC236}">
                                  <a16:creationId xmlns:a16="http://schemas.microsoft.com/office/drawing/2014/main" id="{43E1B488-4B0A-4D1A-9208-123AC9C27D8B}"/>
                                </a:ext>
                              </a:extLst>
                            </p:cNvPr>
                            <p:cNvGrpSpPr>
                              <a:grpSpLocks/>
                            </p:cNvGrpSpPr>
                            <p:nvPr/>
                          </p:nvGrpSpPr>
                          <p:grpSpPr bwMode="auto">
                            <a:xfrm>
                              <a:off x="648" y="411"/>
                              <a:ext cx="294" cy="384"/>
                              <a:chOff x="648" y="411"/>
                              <a:chExt cx="294" cy="384"/>
                            </a:xfrm>
                          </p:grpSpPr>
                          <p:sp>
                            <p:nvSpPr>
                              <p:cNvPr id="1393732" name="Rectangle 68">
                                <a:extLst>
                                  <a:ext uri="{FF2B5EF4-FFF2-40B4-BE49-F238E27FC236}">
                                    <a16:creationId xmlns:a16="http://schemas.microsoft.com/office/drawing/2014/main" id="{E79ABBFF-7B4F-4373-9D10-AA0C406ADDE1}"/>
                                  </a:ext>
                                </a:extLst>
                              </p:cNvPr>
                              <p:cNvSpPr>
                                <a:spLocks noChangeArrowheads="1"/>
                              </p:cNvSpPr>
                              <p:nvPr/>
                            </p:nvSpPr>
                            <p:spPr bwMode="auto">
                              <a:xfrm>
                                <a:off x="648" y="411"/>
                                <a:ext cx="18" cy="60"/>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3" name="Rectangle 69">
                                <a:extLst>
                                  <a:ext uri="{FF2B5EF4-FFF2-40B4-BE49-F238E27FC236}">
                                    <a16:creationId xmlns:a16="http://schemas.microsoft.com/office/drawing/2014/main" id="{A2F9D28D-C5EC-4D9D-BA58-9DDA13A78ACB}"/>
                                  </a:ext>
                                </a:extLst>
                              </p:cNvPr>
                              <p:cNvSpPr>
                                <a:spLocks noChangeArrowheads="1"/>
                              </p:cNvSpPr>
                              <p:nvPr/>
                            </p:nvSpPr>
                            <p:spPr bwMode="auto">
                              <a:xfrm>
                                <a:off x="684" y="519"/>
                                <a:ext cx="2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4" name="Rectangle 70">
                                <a:extLst>
                                  <a:ext uri="{FF2B5EF4-FFF2-40B4-BE49-F238E27FC236}">
                                    <a16:creationId xmlns:a16="http://schemas.microsoft.com/office/drawing/2014/main" id="{833BF98A-9116-4698-874B-31F152C125CE}"/>
                                  </a:ext>
                                </a:extLst>
                              </p:cNvPr>
                              <p:cNvSpPr>
                                <a:spLocks noChangeArrowheads="1"/>
                              </p:cNvSpPr>
                              <p:nvPr/>
                            </p:nvSpPr>
                            <p:spPr bwMode="auto">
                              <a:xfrm>
                                <a:off x="738" y="603"/>
                                <a:ext cx="30"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5" name="Rectangle 71">
                                <a:extLst>
                                  <a:ext uri="{FF2B5EF4-FFF2-40B4-BE49-F238E27FC236}">
                                    <a16:creationId xmlns:a16="http://schemas.microsoft.com/office/drawing/2014/main" id="{716D5469-9A58-4B10-86F0-F48E97520AE1}"/>
                                  </a:ext>
                                </a:extLst>
                              </p:cNvPr>
                              <p:cNvSpPr>
                                <a:spLocks noChangeArrowheads="1"/>
                              </p:cNvSpPr>
                              <p:nvPr/>
                            </p:nvSpPr>
                            <p:spPr bwMode="auto">
                              <a:xfrm>
                                <a:off x="822" y="651"/>
                                <a:ext cx="2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6" name="Rectangle 72">
                                <a:extLst>
                                  <a:ext uri="{FF2B5EF4-FFF2-40B4-BE49-F238E27FC236}">
                                    <a16:creationId xmlns:a16="http://schemas.microsoft.com/office/drawing/2014/main" id="{C59449FD-B1DE-40CA-BF63-64DAD1107D78}"/>
                                  </a:ext>
                                </a:extLst>
                              </p:cNvPr>
                              <p:cNvSpPr>
                                <a:spLocks noChangeArrowheads="1"/>
                              </p:cNvSpPr>
                              <p:nvPr/>
                            </p:nvSpPr>
                            <p:spPr bwMode="auto">
                              <a:xfrm>
                                <a:off x="894" y="657"/>
                                <a:ext cx="18" cy="4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7" name="Rectangle 73">
                                <a:extLst>
                                  <a:ext uri="{FF2B5EF4-FFF2-40B4-BE49-F238E27FC236}">
                                    <a16:creationId xmlns:a16="http://schemas.microsoft.com/office/drawing/2014/main" id="{7F3AB6EB-E5C6-4AC1-8030-79D21D29622C}"/>
                                  </a:ext>
                                </a:extLst>
                              </p:cNvPr>
                              <p:cNvSpPr>
                                <a:spLocks noChangeArrowheads="1"/>
                              </p:cNvSpPr>
                              <p:nvPr/>
                            </p:nvSpPr>
                            <p:spPr bwMode="auto">
                              <a:xfrm>
                                <a:off x="906" y="699"/>
                                <a:ext cx="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38" name="Rectangle 74">
                                <a:extLst>
                                  <a:ext uri="{FF2B5EF4-FFF2-40B4-BE49-F238E27FC236}">
                                    <a16:creationId xmlns:a16="http://schemas.microsoft.com/office/drawing/2014/main" id="{A9702AEA-D981-4C95-8647-2E50163A829A}"/>
                                  </a:ext>
                                </a:extLst>
                              </p:cNvPr>
                              <p:cNvSpPr>
                                <a:spLocks noChangeArrowheads="1"/>
                              </p:cNvSpPr>
                              <p:nvPr/>
                            </p:nvSpPr>
                            <p:spPr bwMode="auto">
                              <a:xfrm>
                                <a:off x="924" y="729"/>
                                <a:ext cx="18" cy="66"/>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739" name="Rectangle 75">
                              <a:extLst>
                                <a:ext uri="{FF2B5EF4-FFF2-40B4-BE49-F238E27FC236}">
                                  <a16:creationId xmlns:a16="http://schemas.microsoft.com/office/drawing/2014/main" id="{5A63FEB4-3D4D-4DED-A57F-FA5EF3C10D3F}"/>
                                </a:ext>
                              </a:extLst>
                            </p:cNvPr>
                            <p:cNvSpPr>
                              <a:spLocks noChangeArrowheads="1"/>
                            </p:cNvSpPr>
                            <p:nvPr/>
                          </p:nvSpPr>
                          <p:spPr bwMode="auto">
                            <a:xfrm>
                              <a:off x="990" y="789"/>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0" name="Rectangle 76">
                              <a:extLst>
                                <a:ext uri="{FF2B5EF4-FFF2-40B4-BE49-F238E27FC236}">
                                  <a16:creationId xmlns:a16="http://schemas.microsoft.com/office/drawing/2014/main" id="{CF0A706B-D895-4143-9357-4B9ACD5AF9C4}"/>
                                </a:ext>
                              </a:extLst>
                            </p:cNvPr>
                            <p:cNvSpPr>
                              <a:spLocks noChangeArrowheads="1"/>
                            </p:cNvSpPr>
                            <p:nvPr/>
                          </p:nvSpPr>
                          <p:spPr bwMode="auto">
                            <a:xfrm>
                              <a:off x="1116" y="843"/>
                              <a:ext cx="20"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1" name="Rectangle 77">
                              <a:extLst>
                                <a:ext uri="{FF2B5EF4-FFF2-40B4-BE49-F238E27FC236}">
                                  <a16:creationId xmlns:a16="http://schemas.microsoft.com/office/drawing/2014/main" id="{BCDC2575-98AB-4370-8FD7-6D47C91B6E65}"/>
                                </a:ext>
                              </a:extLst>
                            </p:cNvPr>
                            <p:cNvSpPr>
                              <a:spLocks noChangeArrowheads="1"/>
                            </p:cNvSpPr>
                            <p:nvPr/>
                          </p:nvSpPr>
                          <p:spPr bwMode="auto">
                            <a:xfrm>
                              <a:off x="1146" y="885"/>
                              <a:ext cx="8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2" name="Rectangle 78">
                              <a:extLst>
                                <a:ext uri="{FF2B5EF4-FFF2-40B4-BE49-F238E27FC236}">
                                  <a16:creationId xmlns:a16="http://schemas.microsoft.com/office/drawing/2014/main" id="{BEBF63A5-14CF-4FC5-A29D-DE0BCFD29C6C}"/>
                                </a:ext>
                              </a:extLst>
                            </p:cNvPr>
                            <p:cNvSpPr>
                              <a:spLocks noChangeArrowheads="1"/>
                            </p:cNvSpPr>
                            <p:nvPr/>
                          </p:nvSpPr>
                          <p:spPr bwMode="auto">
                            <a:xfrm>
                              <a:off x="1284" y="885"/>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3" name="Rectangle 79">
                              <a:extLst>
                                <a:ext uri="{FF2B5EF4-FFF2-40B4-BE49-F238E27FC236}">
                                  <a16:creationId xmlns:a16="http://schemas.microsoft.com/office/drawing/2014/main" id="{420C73DC-B753-4BC1-91AD-D01BDF6A43AB}"/>
                                </a:ext>
                              </a:extLst>
                            </p:cNvPr>
                            <p:cNvSpPr>
                              <a:spLocks noChangeArrowheads="1"/>
                            </p:cNvSpPr>
                            <p:nvPr/>
                          </p:nvSpPr>
                          <p:spPr bwMode="auto">
                            <a:xfrm>
                              <a:off x="1416" y="885"/>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4" name="Rectangle 80">
                              <a:extLst>
                                <a:ext uri="{FF2B5EF4-FFF2-40B4-BE49-F238E27FC236}">
                                  <a16:creationId xmlns:a16="http://schemas.microsoft.com/office/drawing/2014/main" id="{AE258D07-9CF9-4BD2-A45C-C6507E8B84EF}"/>
                                </a:ext>
                              </a:extLst>
                            </p:cNvPr>
                            <p:cNvSpPr>
                              <a:spLocks noChangeArrowheads="1"/>
                            </p:cNvSpPr>
                            <p:nvPr/>
                          </p:nvSpPr>
                          <p:spPr bwMode="auto">
                            <a:xfrm>
                              <a:off x="1512" y="933"/>
                              <a:ext cx="5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5" name="Rectangle 81">
                              <a:extLst>
                                <a:ext uri="{FF2B5EF4-FFF2-40B4-BE49-F238E27FC236}">
                                  <a16:creationId xmlns:a16="http://schemas.microsoft.com/office/drawing/2014/main" id="{9D864BF2-3BE1-4C67-BE37-39FE48C3FE9B}"/>
                                </a:ext>
                              </a:extLst>
                            </p:cNvPr>
                            <p:cNvSpPr>
                              <a:spLocks noChangeArrowheads="1"/>
                            </p:cNvSpPr>
                            <p:nvPr/>
                          </p:nvSpPr>
                          <p:spPr bwMode="auto">
                            <a:xfrm>
                              <a:off x="1566" y="987"/>
                              <a:ext cx="6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6" name="Rectangle 82">
                              <a:extLst>
                                <a:ext uri="{FF2B5EF4-FFF2-40B4-BE49-F238E27FC236}">
                                  <a16:creationId xmlns:a16="http://schemas.microsoft.com/office/drawing/2014/main" id="{753EDA98-0546-4F41-AD6B-8741D48D6C0F}"/>
                                </a:ext>
                              </a:extLst>
                            </p:cNvPr>
                            <p:cNvSpPr>
                              <a:spLocks noChangeArrowheads="1"/>
                            </p:cNvSpPr>
                            <p:nvPr/>
                          </p:nvSpPr>
                          <p:spPr bwMode="auto">
                            <a:xfrm>
                              <a:off x="1668" y="999"/>
                              <a:ext cx="18" cy="4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7" name="Rectangle 83">
                              <a:extLst>
                                <a:ext uri="{FF2B5EF4-FFF2-40B4-BE49-F238E27FC236}">
                                  <a16:creationId xmlns:a16="http://schemas.microsoft.com/office/drawing/2014/main" id="{F1EB5680-9469-47AA-8A9F-193E1A8B29C7}"/>
                                </a:ext>
                              </a:extLst>
                            </p:cNvPr>
                            <p:cNvSpPr>
                              <a:spLocks noChangeArrowheads="1"/>
                            </p:cNvSpPr>
                            <p:nvPr/>
                          </p:nvSpPr>
                          <p:spPr bwMode="auto">
                            <a:xfrm>
                              <a:off x="1680" y="1035"/>
                              <a:ext cx="2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8" name="Rectangle 84">
                              <a:extLst>
                                <a:ext uri="{FF2B5EF4-FFF2-40B4-BE49-F238E27FC236}">
                                  <a16:creationId xmlns:a16="http://schemas.microsoft.com/office/drawing/2014/main" id="{D26A8C0D-BDE0-423E-96CC-733FE01E45C4}"/>
                                </a:ext>
                              </a:extLst>
                            </p:cNvPr>
                            <p:cNvSpPr>
                              <a:spLocks noChangeArrowheads="1"/>
                            </p:cNvSpPr>
                            <p:nvPr/>
                          </p:nvSpPr>
                          <p:spPr bwMode="auto">
                            <a:xfrm>
                              <a:off x="1764" y="1035"/>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49" name="Rectangle 85">
                              <a:extLst>
                                <a:ext uri="{FF2B5EF4-FFF2-40B4-BE49-F238E27FC236}">
                                  <a16:creationId xmlns:a16="http://schemas.microsoft.com/office/drawing/2014/main" id="{BEFB6A08-B660-4604-B13D-CA0101C6F63D}"/>
                                </a:ext>
                              </a:extLst>
                            </p:cNvPr>
                            <p:cNvSpPr>
                              <a:spLocks noChangeArrowheads="1"/>
                            </p:cNvSpPr>
                            <p:nvPr/>
                          </p:nvSpPr>
                          <p:spPr bwMode="auto">
                            <a:xfrm>
                              <a:off x="1896" y="1035"/>
                              <a:ext cx="2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0" name="Rectangle 86">
                              <a:extLst>
                                <a:ext uri="{FF2B5EF4-FFF2-40B4-BE49-F238E27FC236}">
                                  <a16:creationId xmlns:a16="http://schemas.microsoft.com/office/drawing/2014/main" id="{1892BEE9-384D-4877-A142-D90A2CC1D476}"/>
                                </a:ext>
                              </a:extLst>
                            </p:cNvPr>
                            <p:cNvSpPr>
                              <a:spLocks noChangeArrowheads="1"/>
                            </p:cNvSpPr>
                            <p:nvPr/>
                          </p:nvSpPr>
                          <p:spPr bwMode="auto">
                            <a:xfrm>
                              <a:off x="1920" y="1047"/>
                              <a:ext cx="18" cy="30"/>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1" name="Rectangle 87">
                              <a:extLst>
                                <a:ext uri="{FF2B5EF4-FFF2-40B4-BE49-F238E27FC236}">
                                  <a16:creationId xmlns:a16="http://schemas.microsoft.com/office/drawing/2014/main" id="{8DB4CC9B-5850-48C7-996A-DEB2D01BF6E7}"/>
                                </a:ext>
                              </a:extLst>
                            </p:cNvPr>
                            <p:cNvSpPr>
                              <a:spLocks noChangeArrowheads="1"/>
                            </p:cNvSpPr>
                            <p:nvPr/>
                          </p:nvSpPr>
                          <p:spPr bwMode="auto">
                            <a:xfrm>
                              <a:off x="1968" y="1089"/>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2" name="Rectangle 88">
                              <a:extLst>
                                <a:ext uri="{FF2B5EF4-FFF2-40B4-BE49-F238E27FC236}">
                                  <a16:creationId xmlns:a16="http://schemas.microsoft.com/office/drawing/2014/main" id="{53279D3B-E8CE-43D7-AF79-459B00602742}"/>
                                </a:ext>
                              </a:extLst>
                            </p:cNvPr>
                            <p:cNvSpPr>
                              <a:spLocks noChangeArrowheads="1"/>
                            </p:cNvSpPr>
                            <p:nvPr/>
                          </p:nvSpPr>
                          <p:spPr bwMode="auto">
                            <a:xfrm>
                              <a:off x="2100" y="1089"/>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3" name="Rectangle 89">
                              <a:extLst>
                                <a:ext uri="{FF2B5EF4-FFF2-40B4-BE49-F238E27FC236}">
                                  <a16:creationId xmlns:a16="http://schemas.microsoft.com/office/drawing/2014/main" id="{441D561E-3F14-45CE-BE3D-71135DD9F48E}"/>
                                </a:ext>
                              </a:extLst>
                            </p:cNvPr>
                            <p:cNvSpPr>
                              <a:spLocks noChangeArrowheads="1"/>
                            </p:cNvSpPr>
                            <p:nvPr/>
                          </p:nvSpPr>
                          <p:spPr bwMode="auto">
                            <a:xfrm>
                              <a:off x="2232" y="1089"/>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4" name="Rectangle 90">
                              <a:extLst>
                                <a:ext uri="{FF2B5EF4-FFF2-40B4-BE49-F238E27FC236}">
                                  <a16:creationId xmlns:a16="http://schemas.microsoft.com/office/drawing/2014/main" id="{D598721D-84CB-4061-A983-66D41496FF72}"/>
                                </a:ext>
                              </a:extLst>
                            </p:cNvPr>
                            <p:cNvSpPr>
                              <a:spLocks noChangeArrowheads="1"/>
                            </p:cNvSpPr>
                            <p:nvPr/>
                          </p:nvSpPr>
                          <p:spPr bwMode="auto">
                            <a:xfrm>
                              <a:off x="2364" y="1089"/>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5" name="Rectangle 91">
                              <a:extLst>
                                <a:ext uri="{FF2B5EF4-FFF2-40B4-BE49-F238E27FC236}">
                                  <a16:creationId xmlns:a16="http://schemas.microsoft.com/office/drawing/2014/main" id="{A5CA2B7C-EC42-4801-8176-0E8719235113}"/>
                                </a:ext>
                              </a:extLst>
                            </p:cNvPr>
                            <p:cNvSpPr>
                              <a:spLocks noChangeArrowheads="1"/>
                            </p:cNvSpPr>
                            <p:nvPr/>
                          </p:nvSpPr>
                          <p:spPr bwMode="auto">
                            <a:xfrm>
                              <a:off x="2453" y="1143"/>
                              <a:ext cx="5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756" name="Rectangle 92">
                            <a:extLst>
                              <a:ext uri="{FF2B5EF4-FFF2-40B4-BE49-F238E27FC236}">
                                <a16:creationId xmlns:a16="http://schemas.microsoft.com/office/drawing/2014/main" id="{6EEB327A-B089-4C27-8888-54AE80D7E2D6}"/>
                              </a:ext>
                            </a:extLst>
                          </p:cNvPr>
                          <p:cNvSpPr>
                            <a:spLocks noChangeArrowheads="1"/>
                          </p:cNvSpPr>
                          <p:nvPr/>
                        </p:nvSpPr>
                        <p:spPr bwMode="auto">
                          <a:xfrm>
                            <a:off x="2562"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7" name="Rectangle 93">
                            <a:extLst>
                              <a:ext uri="{FF2B5EF4-FFF2-40B4-BE49-F238E27FC236}">
                                <a16:creationId xmlns:a16="http://schemas.microsoft.com/office/drawing/2014/main" id="{98C5D152-6645-4D8D-8DDD-364610CBE306}"/>
                              </a:ext>
                            </a:extLst>
                          </p:cNvPr>
                          <p:cNvSpPr>
                            <a:spLocks noChangeArrowheads="1"/>
                          </p:cNvSpPr>
                          <p:nvPr/>
                        </p:nvSpPr>
                        <p:spPr bwMode="auto">
                          <a:xfrm>
                            <a:off x="2700"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8" name="Rectangle 94">
                            <a:extLst>
                              <a:ext uri="{FF2B5EF4-FFF2-40B4-BE49-F238E27FC236}">
                                <a16:creationId xmlns:a16="http://schemas.microsoft.com/office/drawing/2014/main" id="{4F484D69-36A6-46E4-A244-E707948AE8F5}"/>
                              </a:ext>
                            </a:extLst>
                          </p:cNvPr>
                          <p:cNvSpPr>
                            <a:spLocks noChangeArrowheads="1"/>
                          </p:cNvSpPr>
                          <p:nvPr/>
                        </p:nvSpPr>
                        <p:spPr bwMode="auto">
                          <a:xfrm>
                            <a:off x="2832"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59" name="Rectangle 95">
                            <a:extLst>
                              <a:ext uri="{FF2B5EF4-FFF2-40B4-BE49-F238E27FC236}">
                                <a16:creationId xmlns:a16="http://schemas.microsoft.com/office/drawing/2014/main" id="{4DB4DB84-4E54-4808-85ED-4D86D3E03024}"/>
                              </a:ext>
                            </a:extLst>
                          </p:cNvPr>
                          <p:cNvSpPr>
                            <a:spLocks noChangeArrowheads="1"/>
                          </p:cNvSpPr>
                          <p:nvPr/>
                        </p:nvSpPr>
                        <p:spPr bwMode="auto">
                          <a:xfrm>
                            <a:off x="2964"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0" name="Rectangle 96">
                            <a:extLst>
                              <a:ext uri="{FF2B5EF4-FFF2-40B4-BE49-F238E27FC236}">
                                <a16:creationId xmlns:a16="http://schemas.microsoft.com/office/drawing/2014/main" id="{B8AD2505-1491-42FA-AC29-8629027F6303}"/>
                              </a:ext>
                            </a:extLst>
                          </p:cNvPr>
                          <p:cNvSpPr>
                            <a:spLocks noChangeArrowheads="1"/>
                          </p:cNvSpPr>
                          <p:nvPr/>
                        </p:nvSpPr>
                        <p:spPr bwMode="auto">
                          <a:xfrm>
                            <a:off x="3096"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1" name="Rectangle 97">
                            <a:extLst>
                              <a:ext uri="{FF2B5EF4-FFF2-40B4-BE49-F238E27FC236}">
                                <a16:creationId xmlns:a16="http://schemas.microsoft.com/office/drawing/2014/main" id="{B6C6B407-5A42-4BBF-AAA0-FEC6D3EEF283}"/>
                              </a:ext>
                            </a:extLst>
                          </p:cNvPr>
                          <p:cNvSpPr>
                            <a:spLocks noChangeArrowheads="1"/>
                          </p:cNvSpPr>
                          <p:nvPr/>
                        </p:nvSpPr>
                        <p:spPr bwMode="auto">
                          <a:xfrm>
                            <a:off x="3228"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2" name="Rectangle 98">
                            <a:extLst>
                              <a:ext uri="{FF2B5EF4-FFF2-40B4-BE49-F238E27FC236}">
                                <a16:creationId xmlns:a16="http://schemas.microsoft.com/office/drawing/2014/main" id="{A1E6A74F-DD4B-4C48-BB1D-4B7B468B8AC4}"/>
                              </a:ext>
                            </a:extLst>
                          </p:cNvPr>
                          <p:cNvSpPr>
                            <a:spLocks noChangeArrowheads="1"/>
                          </p:cNvSpPr>
                          <p:nvPr/>
                        </p:nvSpPr>
                        <p:spPr bwMode="auto">
                          <a:xfrm>
                            <a:off x="3360" y="1143"/>
                            <a:ext cx="8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3" name="Rectangle 99">
                            <a:extLst>
                              <a:ext uri="{FF2B5EF4-FFF2-40B4-BE49-F238E27FC236}">
                                <a16:creationId xmlns:a16="http://schemas.microsoft.com/office/drawing/2014/main" id="{CE740671-8ACF-42AA-816A-DE53D84B7203}"/>
                              </a:ext>
                            </a:extLst>
                          </p:cNvPr>
                          <p:cNvSpPr>
                            <a:spLocks noChangeArrowheads="1"/>
                          </p:cNvSpPr>
                          <p:nvPr/>
                        </p:nvSpPr>
                        <p:spPr bwMode="auto">
                          <a:xfrm>
                            <a:off x="3498"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4" name="Rectangle 100">
                            <a:extLst>
                              <a:ext uri="{FF2B5EF4-FFF2-40B4-BE49-F238E27FC236}">
                                <a16:creationId xmlns:a16="http://schemas.microsoft.com/office/drawing/2014/main" id="{E9A76B69-0863-46CA-874E-0DE063724079}"/>
                              </a:ext>
                            </a:extLst>
                          </p:cNvPr>
                          <p:cNvSpPr>
                            <a:spLocks noChangeArrowheads="1"/>
                          </p:cNvSpPr>
                          <p:nvPr/>
                        </p:nvSpPr>
                        <p:spPr bwMode="auto">
                          <a:xfrm>
                            <a:off x="3630" y="1143"/>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5" name="Rectangle 101">
                            <a:extLst>
                              <a:ext uri="{FF2B5EF4-FFF2-40B4-BE49-F238E27FC236}">
                                <a16:creationId xmlns:a16="http://schemas.microsoft.com/office/drawing/2014/main" id="{B09EF495-E573-41B1-A9EA-EDB2D3EADB2D}"/>
                              </a:ext>
                            </a:extLst>
                          </p:cNvPr>
                          <p:cNvSpPr>
                            <a:spLocks noChangeArrowheads="1"/>
                          </p:cNvSpPr>
                          <p:nvPr/>
                        </p:nvSpPr>
                        <p:spPr bwMode="auto">
                          <a:xfrm>
                            <a:off x="3762" y="1143"/>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6" name="Rectangle 102">
                            <a:extLst>
                              <a:ext uri="{FF2B5EF4-FFF2-40B4-BE49-F238E27FC236}">
                                <a16:creationId xmlns:a16="http://schemas.microsoft.com/office/drawing/2014/main" id="{8DF638B7-1E57-40C8-855F-B5FCD271E029}"/>
                              </a:ext>
                            </a:extLst>
                          </p:cNvPr>
                          <p:cNvSpPr>
                            <a:spLocks noChangeArrowheads="1"/>
                          </p:cNvSpPr>
                          <p:nvPr/>
                        </p:nvSpPr>
                        <p:spPr bwMode="auto">
                          <a:xfrm>
                            <a:off x="3840" y="119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7" name="Rectangle 103">
                            <a:extLst>
                              <a:ext uri="{FF2B5EF4-FFF2-40B4-BE49-F238E27FC236}">
                                <a16:creationId xmlns:a16="http://schemas.microsoft.com/office/drawing/2014/main" id="{6AF502CA-AA67-4433-9568-229158FE9184}"/>
                              </a:ext>
                            </a:extLst>
                          </p:cNvPr>
                          <p:cNvSpPr>
                            <a:spLocks noChangeArrowheads="1"/>
                          </p:cNvSpPr>
                          <p:nvPr/>
                        </p:nvSpPr>
                        <p:spPr bwMode="auto">
                          <a:xfrm>
                            <a:off x="3972" y="119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8" name="Rectangle 104">
                            <a:extLst>
                              <a:ext uri="{FF2B5EF4-FFF2-40B4-BE49-F238E27FC236}">
                                <a16:creationId xmlns:a16="http://schemas.microsoft.com/office/drawing/2014/main" id="{62B9BD5D-6BAE-4613-91BB-618775BB48EE}"/>
                              </a:ext>
                            </a:extLst>
                          </p:cNvPr>
                          <p:cNvSpPr>
                            <a:spLocks noChangeArrowheads="1"/>
                          </p:cNvSpPr>
                          <p:nvPr/>
                        </p:nvSpPr>
                        <p:spPr bwMode="auto">
                          <a:xfrm>
                            <a:off x="4104" y="1197"/>
                            <a:ext cx="8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69" name="Rectangle 105">
                            <a:extLst>
                              <a:ext uri="{FF2B5EF4-FFF2-40B4-BE49-F238E27FC236}">
                                <a16:creationId xmlns:a16="http://schemas.microsoft.com/office/drawing/2014/main" id="{F3DEA169-7061-42EB-AD2B-24453B0284E2}"/>
                              </a:ext>
                            </a:extLst>
                          </p:cNvPr>
                          <p:cNvSpPr>
                            <a:spLocks noChangeArrowheads="1"/>
                          </p:cNvSpPr>
                          <p:nvPr/>
                        </p:nvSpPr>
                        <p:spPr bwMode="auto">
                          <a:xfrm>
                            <a:off x="4242" y="119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0" name="Rectangle 106">
                            <a:extLst>
                              <a:ext uri="{FF2B5EF4-FFF2-40B4-BE49-F238E27FC236}">
                                <a16:creationId xmlns:a16="http://schemas.microsoft.com/office/drawing/2014/main" id="{6E7D91FE-3430-4688-91B8-44B663AE0A8C}"/>
                              </a:ext>
                            </a:extLst>
                          </p:cNvPr>
                          <p:cNvSpPr>
                            <a:spLocks noChangeArrowheads="1"/>
                          </p:cNvSpPr>
                          <p:nvPr/>
                        </p:nvSpPr>
                        <p:spPr bwMode="auto">
                          <a:xfrm>
                            <a:off x="4374" y="1197"/>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1" name="Rectangle 107">
                            <a:extLst>
                              <a:ext uri="{FF2B5EF4-FFF2-40B4-BE49-F238E27FC236}">
                                <a16:creationId xmlns:a16="http://schemas.microsoft.com/office/drawing/2014/main" id="{3810021C-2346-4BED-9DE6-0A9DECEBE6CE}"/>
                              </a:ext>
                            </a:extLst>
                          </p:cNvPr>
                          <p:cNvSpPr>
                            <a:spLocks noChangeArrowheads="1"/>
                          </p:cNvSpPr>
                          <p:nvPr/>
                        </p:nvSpPr>
                        <p:spPr bwMode="auto">
                          <a:xfrm>
                            <a:off x="4506" y="119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2" name="Rectangle 108">
                            <a:extLst>
                              <a:ext uri="{FF2B5EF4-FFF2-40B4-BE49-F238E27FC236}">
                                <a16:creationId xmlns:a16="http://schemas.microsoft.com/office/drawing/2014/main" id="{607F6C89-0F76-40EF-924A-23BD610C76E4}"/>
                              </a:ext>
                            </a:extLst>
                          </p:cNvPr>
                          <p:cNvSpPr>
                            <a:spLocks noChangeArrowheads="1"/>
                          </p:cNvSpPr>
                          <p:nvPr/>
                        </p:nvSpPr>
                        <p:spPr bwMode="auto">
                          <a:xfrm>
                            <a:off x="4638" y="1197"/>
                            <a:ext cx="76"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3" name="Rectangle 109">
                            <a:extLst>
                              <a:ext uri="{FF2B5EF4-FFF2-40B4-BE49-F238E27FC236}">
                                <a16:creationId xmlns:a16="http://schemas.microsoft.com/office/drawing/2014/main" id="{D3F55733-2AF8-4D15-8812-2F795FE982C6}"/>
                              </a:ext>
                            </a:extLst>
                          </p:cNvPr>
                          <p:cNvSpPr>
                            <a:spLocks noChangeArrowheads="1"/>
                          </p:cNvSpPr>
                          <p:nvPr/>
                        </p:nvSpPr>
                        <p:spPr bwMode="auto">
                          <a:xfrm>
                            <a:off x="4770" y="119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4" name="Rectangle 110">
                            <a:extLst>
                              <a:ext uri="{FF2B5EF4-FFF2-40B4-BE49-F238E27FC236}">
                                <a16:creationId xmlns:a16="http://schemas.microsoft.com/office/drawing/2014/main" id="{1A244694-ACC9-4C8B-843C-C828E934D249}"/>
                              </a:ext>
                            </a:extLst>
                          </p:cNvPr>
                          <p:cNvSpPr>
                            <a:spLocks noChangeArrowheads="1"/>
                          </p:cNvSpPr>
                          <p:nvPr/>
                        </p:nvSpPr>
                        <p:spPr bwMode="auto">
                          <a:xfrm>
                            <a:off x="4908" y="1197"/>
                            <a:ext cx="4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5" name="Rectangle 111">
                            <a:extLst>
                              <a:ext uri="{FF2B5EF4-FFF2-40B4-BE49-F238E27FC236}">
                                <a16:creationId xmlns:a16="http://schemas.microsoft.com/office/drawing/2014/main" id="{659F35C5-5449-4441-B97C-2A1AC7BBB98D}"/>
                              </a:ext>
                            </a:extLst>
                          </p:cNvPr>
                          <p:cNvSpPr>
                            <a:spLocks noChangeArrowheads="1"/>
                          </p:cNvSpPr>
                          <p:nvPr/>
                        </p:nvSpPr>
                        <p:spPr bwMode="auto">
                          <a:xfrm>
                            <a:off x="4938" y="1209"/>
                            <a:ext cx="18" cy="24"/>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6" name="Rectangle 112">
                            <a:extLst>
                              <a:ext uri="{FF2B5EF4-FFF2-40B4-BE49-F238E27FC236}">
                                <a16:creationId xmlns:a16="http://schemas.microsoft.com/office/drawing/2014/main" id="{62206329-89B5-43A3-8582-EAB7F3A76421}"/>
                              </a:ext>
                            </a:extLst>
                          </p:cNvPr>
                          <p:cNvSpPr>
                            <a:spLocks noChangeArrowheads="1"/>
                          </p:cNvSpPr>
                          <p:nvPr/>
                        </p:nvSpPr>
                        <p:spPr bwMode="auto">
                          <a:xfrm>
                            <a:off x="4968" y="125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7" name="Rectangle 113">
                            <a:extLst>
                              <a:ext uri="{FF2B5EF4-FFF2-40B4-BE49-F238E27FC236}">
                                <a16:creationId xmlns:a16="http://schemas.microsoft.com/office/drawing/2014/main" id="{B87EB21F-63DD-472E-A505-F97E0C78519A}"/>
                              </a:ext>
                            </a:extLst>
                          </p:cNvPr>
                          <p:cNvSpPr>
                            <a:spLocks noChangeArrowheads="1"/>
                          </p:cNvSpPr>
                          <p:nvPr/>
                        </p:nvSpPr>
                        <p:spPr bwMode="auto">
                          <a:xfrm>
                            <a:off x="5100" y="125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8" name="Rectangle 114">
                            <a:extLst>
                              <a:ext uri="{FF2B5EF4-FFF2-40B4-BE49-F238E27FC236}">
                                <a16:creationId xmlns:a16="http://schemas.microsoft.com/office/drawing/2014/main" id="{F0063D6D-8C81-4D82-BC88-CA8A6C6A6388}"/>
                              </a:ext>
                            </a:extLst>
                          </p:cNvPr>
                          <p:cNvSpPr>
                            <a:spLocks noChangeArrowheads="1"/>
                          </p:cNvSpPr>
                          <p:nvPr/>
                        </p:nvSpPr>
                        <p:spPr bwMode="auto">
                          <a:xfrm>
                            <a:off x="5232" y="1257"/>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79" name="Rectangle 115">
                            <a:extLst>
                              <a:ext uri="{FF2B5EF4-FFF2-40B4-BE49-F238E27FC236}">
                                <a16:creationId xmlns:a16="http://schemas.microsoft.com/office/drawing/2014/main" id="{8935955C-EE7C-49FD-9E32-6445A91A0D16}"/>
                              </a:ext>
                            </a:extLst>
                          </p:cNvPr>
                          <p:cNvSpPr>
                            <a:spLocks noChangeArrowheads="1"/>
                          </p:cNvSpPr>
                          <p:nvPr/>
                        </p:nvSpPr>
                        <p:spPr bwMode="auto">
                          <a:xfrm>
                            <a:off x="5328" y="1287"/>
                            <a:ext cx="18" cy="42"/>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grpSp>
            </p:grpSp>
          </p:grpSp>
          <p:sp>
            <p:nvSpPr>
              <p:cNvPr id="1393780" name="Rectangle 116">
                <a:extLst>
                  <a:ext uri="{FF2B5EF4-FFF2-40B4-BE49-F238E27FC236}">
                    <a16:creationId xmlns:a16="http://schemas.microsoft.com/office/drawing/2014/main" id="{C64296C7-4FE5-4043-8F07-820B2A63AE52}"/>
                  </a:ext>
                </a:extLst>
              </p:cNvPr>
              <p:cNvSpPr>
                <a:spLocks noChangeArrowheads="1"/>
              </p:cNvSpPr>
              <p:nvPr/>
            </p:nvSpPr>
            <p:spPr bwMode="auto">
              <a:xfrm>
                <a:off x="5334" y="1317"/>
                <a:ext cx="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781" name="Freeform 117">
              <a:extLst>
                <a:ext uri="{FF2B5EF4-FFF2-40B4-BE49-F238E27FC236}">
                  <a16:creationId xmlns:a16="http://schemas.microsoft.com/office/drawing/2014/main" id="{A4217E63-8EC2-4138-AA12-9EAD7883F9CA}"/>
                </a:ext>
              </a:extLst>
            </p:cNvPr>
            <p:cNvSpPr>
              <a:spLocks noEditPoints="1"/>
            </p:cNvSpPr>
            <p:nvPr/>
          </p:nvSpPr>
          <p:spPr bwMode="auto">
            <a:xfrm>
              <a:off x="2316989" y="1377829"/>
              <a:ext cx="7870854" cy="2061278"/>
            </a:xfrm>
            <a:custGeom>
              <a:avLst/>
              <a:gdLst>
                <a:gd name="T0" fmla="*/ 204 w 4866"/>
                <a:gd name="T1" fmla="*/ 12 h 1446"/>
                <a:gd name="T2" fmla="*/ 198 w 4866"/>
                <a:gd name="T3" fmla="*/ 102 h 1446"/>
                <a:gd name="T4" fmla="*/ 252 w 4866"/>
                <a:gd name="T5" fmla="*/ 90 h 1446"/>
                <a:gd name="T6" fmla="*/ 258 w 4866"/>
                <a:gd name="T7" fmla="*/ 90 h 1446"/>
                <a:gd name="T8" fmla="*/ 246 w 4866"/>
                <a:gd name="T9" fmla="*/ 138 h 1446"/>
                <a:gd name="T10" fmla="*/ 276 w 4866"/>
                <a:gd name="T11" fmla="*/ 138 h 1446"/>
                <a:gd name="T12" fmla="*/ 276 w 4866"/>
                <a:gd name="T13" fmla="*/ 180 h 1446"/>
                <a:gd name="T14" fmla="*/ 342 w 4866"/>
                <a:gd name="T15" fmla="*/ 180 h 1446"/>
                <a:gd name="T16" fmla="*/ 342 w 4866"/>
                <a:gd name="T17" fmla="*/ 228 h 1446"/>
                <a:gd name="T18" fmla="*/ 336 w 4866"/>
                <a:gd name="T19" fmla="*/ 216 h 1446"/>
                <a:gd name="T20" fmla="*/ 390 w 4866"/>
                <a:gd name="T21" fmla="*/ 216 h 1446"/>
                <a:gd name="T22" fmla="*/ 384 w 4866"/>
                <a:gd name="T23" fmla="*/ 270 h 1446"/>
                <a:gd name="T24" fmla="*/ 390 w 4866"/>
                <a:gd name="T25" fmla="*/ 276 h 1446"/>
                <a:gd name="T26" fmla="*/ 414 w 4866"/>
                <a:gd name="T27" fmla="*/ 354 h 1446"/>
                <a:gd name="T28" fmla="*/ 450 w 4866"/>
                <a:gd name="T29" fmla="*/ 348 h 1446"/>
                <a:gd name="T30" fmla="*/ 456 w 4866"/>
                <a:gd name="T31" fmla="*/ 438 h 1446"/>
                <a:gd name="T32" fmla="*/ 438 w 4866"/>
                <a:gd name="T33" fmla="*/ 432 h 1446"/>
                <a:gd name="T34" fmla="*/ 528 w 4866"/>
                <a:gd name="T35" fmla="*/ 432 h 1446"/>
                <a:gd name="T36" fmla="*/ 528 w 4866"/>
                <a:gd name="T37" fmla="*/ 534 h 1446"/>
                <a:gd name="T38" fmla="*/ 558 w 4866"/>
                <a:gd name="T39" fmla="*/ 534 h 1446"/>
                <a:gd name="T40" fmla="*/ 558 w 4866"/>
                <a:gd name="T41" fmla="*/ 612 h 1446"/>
                <a:gd name="T42" fmla="*/ 618 w 4866"/>
                <a:gd name="T43" fmla="*/ 600 h 1446"/>
                <a:gd name="T44" fmla="*/ 624 w 4866"/>
                <a:gd name="T45" fmla="*/ 606 h 1446"/>
                <a:gd name="T46" fmla="*/ 606 w 4866"/>
                <a:gd name="T47" fmla="*/ 654 h 1446"/>
                <a:gd name="T48" fmla="*/ 636 w 4866"/>
                <a:gd name="T49" fmla="*/ 648 h 1446"/>
                <a:gd name="T50" fmla="*/ 636 w 4866"/>
                <a:gd name="T51" fmla="*/ 654 h 1446"/>
                <a:gd name="T52" fmla="*/ 672 w 4866"/>
                <a:gd name="T53" fmla="*/ 702 h 1446"/>
                <a:gd name="T54" fmla="*/ 666 w 4866"/>
                <a:gd name="T55" fmla="*/ 744 h 1446"/>
                <a:gd name="T56" fmla="*/ 726 w 4866"/>
                <a:gd name="T57" fmla="*/ 732 h 1446"/>
                <a:gd name="T58" fmla="*/ 732 w 4866"/>
                <a:gd name="T59" fmla="*/ 732 h 1446"/>
                <a:gd name="T60" fmla="*/ 720 w 4866"/>
                <a:gd name="T61" fmla="*/ 780 h 1446"/>
                <a:gd name="T62" fmla="*/ 744 w 4866"/>
                <a:gd name="T63" fmla="*/ 780 h 1446"/>
                <a:gd name="T64" fmla="*/ 744 w 4866"/>
                <a:gd name="T65" fmla="*/ 828 h 1446"/>
                <a:gd name="T66" fmla="*/ 786 w 4866"/>
                <a:gd name="T67" fmla="*/ 828 h 1446"/>
                <a:gd name="T68" fmla="*/ 786 w 4866"/>
                <a:gd name="T69" fmla="*/ 876 h 1446"/>
                <a:gd name="T70" fmla="*/ 780 w 4866"/>
                <a:gd name="T71" fmla="*/ 864 h 1446"/>
                <a:gd name="T72" fmla="*/ 888 w 4866"/>
                <a:gd name="T73" fmla="*/ 864 h 1446"/>
                <a:gd name="T74" fmla="*/ 882 w 4866"/>
                <a:gd name="T75" fmla="*/ 966 h 1446"/>
                <a:gd name="T76" fmla="*/ 888 w 4866"/>
                <a:gd name="T77" fmla="*/ 972 h 1446"/>
                <a:gd name="T78" fmla="*/ 996 w 4866"/>
                <a:gd name="T79" fmla="*/ 1008 h 1446"/>
                <a:gd name="T80" fmla="*/ 1062 w 4866"/>
                <a:gd name="T81" fmla="*/ 1002 h 1446"/>
                <a:gd name="T82" fmla="*/ 1068 w 4866"/>
                <a:gd name="T83" fmla="*/ 1092 h 1446"/>
                <a:gd name="T84" fmla="*/ 1050 w 4866"/>
                <a:gd name="T85" fmla="*/ 1086 h 1446"/>
                <a:gd name="T86" fmla="*/ 1278 w 4866"/>
                <a:gd name="T87" fmla="*/ 1086 h 1446"/>
                <a:gd name="T88" fmla="*/ 1278 w 4866"/>
                <a:gd name="T89" fmla="*/ 1152 h 1446"/>
                <a:gd name="T90" fmla="*/ 1446 w 4866"/>
                <a:gd name="T91" fmla="*/ 1152 h 1446"/>
                <a:gd name="T92" fmla="*/ 1446 w 4866"/>
                <a:gd name="T93" fmla="*/ 1188 h 1446"/>
                <a:gd name="T94" fmla="*/ 1782 w 4866"/>
                <a:gd name="T95" fmla="*/ 1176 h 1446"/>
                <a:gd name="T96" fmla="*/ 1788 w 4866"/>
                <a:gd name="T97" fmla="*/ 1182 h 1446"/>
                <a:gd name="T98" fmla="*/ 1770 w 4866"/>
                <a:gd name="T99" fmla="*/ 1224 h 1446"/>
                <a:gd name="T100" fmla="*/ 2964 w 4866"/>
                <a:gd name="T101" fmla="*/ 1218 h 1446"/>
                <a:gd name="T102" fmla="*/ 2964 w 4866"/>
                <a:gd name="T103" fmla="*/ 1224 h 1446"/>
                <a:gd name="T104" fmla="*/ 3720 w 4866"/>
                <a:gd name="T105" fmla="*/ 1284 h 1446"/>
                <a:gd name="T106" fmla="*/ 3714 w 4866"/>
                <a:gd name="T107" fmla="*/ 1338 h 1446"/>
                <a:gd name="T108" fmla="*/ 4740 w 4866"/>
                <a:gd name="T109" fmla="*/ 1326 h 1446"/>
                <a:gd name="T110" fmla="*/ 4746 w 4866"/>
                <a:gd name="T111" fmla="*/ 1326 h 1446"/>
                <a:gd name="T112" fmla="*/ 4734 w 4866"/>
                <a:gd name="T113" fmla="*/ 1386 h 1446"/>
                <a:gd name="T114" fmla="*/ 4848 w 4866"/>
                <a:gd name="T115" fmla="*/ 1386 h 1446"/>
                <a:gd name="T116" fmla="*/ 4848 w 4866"/>
                <a:gd name="T117" fmla="*/ 144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66" h="1446">
                  <a:moveTo>
                    <a:pt x="6" y="18"/>
                  </a:moveTo>
                  <a:lnTo>
                    <a:pt x="0" y="12"/>
                  </a:lnTo>
                  <a:lnTo>
                    <a:pt x="0" y="6"/>
                  </a:lnTo>
                  <a:lnTo>
                    <a:pt x="0" y="6"/>
                  </a:lnTo>
                  <a:lnTo>
                    <a:pt x="0" y="0"/>
                  </a:lnTo>
                  <a:lnTo>
                    <a:pt x="6" y="0"/>
                  </a:lnTo>
                  <a:lnTo>
                    <a:pt x="198" y="0"/>
                  </a:lnTo>
                  <a:lnTo>
                    <a:pt x="204" y="0"/>
                  </a:lnTo>
                  <a:lnTo>
                    <a:pt x="204" y="6"/>
                  </a:lnTo>
                  <a:lnTo>
                    <a:pt x="204" y="6"/>
                  </a:lnTo>
                  <a:lnTo>
                    <a:pt x="204" y="12"/>
                  </a:lnTo>
                  <a:lnTo>
                    <a:pt x="198" y="18"/>
                  </a:lnTo>
                  <a:lnTo>
                    <a:pt x="6" y="18"/>
                  </a:lnTo>
                  <a:close/>
                  <a:moveTo>
                    <a:pt x="192" y="6"/>
                  </a:moveTo>
                  <a:lnTo>
                    <a:pt x="192" y="0"/>
                  </a:lnTo>
                  <a:lnTo>
                    <a:pt x="198" y="0"/>
                  </a:lnTo>
                  <a:lnTo>
                    <a:pt x="198" y="0"/>
                  </a:lnTo>
                  <a:lnTo>
                    <a:pt x="204" y="0"/>
                  </a:lnTo>
                  <a:lnTo>
                    <a:pt x="210" y="6"/>
                  </a:lnTo>
                  <a:lnTo>
                    <a:pt x="210" y="96"/>
                  </a:lnTo>
                  <a:lnTo>
                    <a:pt x="204" y="102"/>
                  </a:lnTo>
                  <a:lnTo>
                    <a:pt x="198" y="102"/>
                  </a:lnTo>
                  <a:lnTo>
                    <a:pt x="198" y="102"/>
                  </a:lnTo>
                  <a:lnTo>
                    <a:pt x="192" y="102"/>
                  </a:lnTo>
                  <a:lnTo>
                    <a:pt x="192" y="96"/>
                  </a:lnTo>
                  <a:lnTo>
                    <a:pt x="192" y="6"/>
                  </a:lnTo>
                  <a:close/>
                  <a:moveTo>
                    <a:pt x="198" y="108"/>
                  </a:moveTo>
                  <a:lnTo>
                    <a:pt x="192" y="102"/>
                  </a:lnTo>
                  <a:lnTo>
                    <a:pt x="192" y="96"/>
                  </a:lnTo>
                  <a:lnTo>
                    <a:pt x="192" y="96"/>
                  </a:lnTo>
                  <a:lnTo>
                    <a:pt x="192" y="90"/>
                  </a:lnTo>
                  <a:lnTo>
                    <a:pt x="198" y="90"/>
                  </a:lnTo>
                  <a:lnTo>
                    <a:pt x="252" y="90"/>
                  </a:lnTo>
                  <a:lnTo>
                    <a:pt x="258" y="90"/>
                  </a:lnTo>
                  <a:lnTo>
                    <a:pt x="258" y="96"/>
                  </a:lnTo>
                  <a:lnTo>
                    <a:pt x="258" y="96"/>
                  </a:lnTo>
                  <a:lnTo>
                    <a:pt x="258" y="102"/>
                  </a:lnTo>
                  <a:lnTo>
                    <a:pt x="252" y="108"/>
                  </a:lnTo>
                  <a:lnTo>
                    <a:pt x="198" y="108"/>
                  </a:lnTo>
                  <a:close/>
                  <a:moveTo>
                    <a:pt x="246" y="96"/>
                  </a:moveTo>
                  <a:lnTo>
                    <a:pt x="246" y="90"/>
                  </a:lnTo>
                  <a:lnTo>
                    <a:pt x="252" y="90"/>
                  </a:lnTo>
                  <a:lnTo>
                    <a:pt x="252" y="90"/>
                  </a:lnTo>
                  <a:lnTo>
                    <a:pt x="258" y="90"/>
                  </a:lnTo>
                  <a:lnTo>
                    <a:pt x="264" y="96"/>
                  </a:lnTo>
                  <a:lnTo>
                    <a:pt x="264" y="138"/>
                  </a:lnTo>
                  <a:lnTo>
                    <a:pt x="258" y="144"/>
                  </a:lnTo>
                  <a:lnTo>
                    <a:pt x="252" y="144"/>
                  </a:lnTo>
                  <a:lnTo>
                    <a:pt x="252" y="144"/>
                  </a:lnTo>
                  <a:lnTo>
                    <a:pt x="246" y="144"/>
                  </a:lnTo>
                  <a:lnTo>
                    <a:pt x="246" y="138"/>
                  </a:lnTo>
                  <a:lnTo>
                    <a:pt x="246" y="96"/>
                  </a:lnTo>
                  <a:close/>
                  <a:moveTo>
                    <a:pt x="252" y="150"/>
                  </a:moveTo>
                  <a:lnTo>
                    <a:pt x="246" y="144"/>
                  </a:lnTo>
                  <a:lnTo>
                    <a:pt x="246" y="138"/>
                  </a:lnTo>
                  <a:lnTo>
                    <a:pt x="246" y="138"/>
                  </a:lnTo>
                  <a:lnTo>
                    <a:pt x="246" y="132"/>
                  </a:lnTo>
                  <a:lnTo>
                    <a:pt x="252" y="132"/>
                  </a:lnTo>
                  <a:lnTo>
                    <a:pt x="282" y="132"/>
                  </a:lnTo>
                  <a:lnTo>
                    <a:pt x="288" y="132"/>
                  </a:lnTo>
                  <a:lnTo>
                    <a:pt x="288" y="138"/>
                  </a:lnTo>
                  <a:lnTo>
                    <a:pt x="288" y="138"/>
                  </a:lnTo>
                  <a:lnTo>
                    <a:pt x="288" y="144"/>
                  </a:lnTo>
                  <a:lnTo>
                    <a:pt x="282" y="150"/>
                  </a:lnTo>
                  <a:lnTo>
                    <a:pt x="252" y="150"/>
                  </a:lnTo>
                  <a:close/>
                  <a:moveTo>
                    <a:pt x="276" y="138"/>
                  </a:moveTo>
                  <a:lnTo>
                    <a:pt x="276" y="132"/>
                  </a:lnTo>
                  <a:lnTo>
                    <a:pt x="282" y="132"/>
                  </a:lnTo>
                  <a:lnTo>
                    <a:pt x="282" y="132"/>
                  </a:lnTo>
                  <a:lnTo>
                    <a:pt x="288" y="132"/>
                  </a:lnTo>
                  <a:lnTo>
                    <a:pt x="294" y="138"/>
                  </a:lnTo>
                  <a:lnTo>
                    <a:pt x="294" y="180"/>
                  </a:lnTo>
                  <a:lnTo>
                    <a:pt x="288" y="186"/>
                  </a:lnTo>
                  <a:lnTo>
                    <a:pt x="282" y="186"/>
                  </a:lnTo>
                  <a:lnTo>
                    <a:pt x="282" y="186"/>
                  </a:lnTo>
                  <a:lnTo>
                    <a:pt x="276" y="186"/>
                  </a:lnTo>
                  <a:lnTo>
                    <a:pt x="276" y="180"/>
                  </a:lnTo>
                  <a:lnTo>
                    <a:pt x="276" y="138"/>
                  </a:lnTo>
                  <a:close/>
                  <a:moveTo>
                    <a:pt x="282" y="192"/>
                  </a:moveTo>
                  <a:lnTo>
                    <a:pt x="276" y="186"/>
                  </a:lnTo>
                  <a:lnTo>
                    <a:pt x="276" y="180"/>
                  </a:lnTo>
                  <a:lnTo>
                    <a:pt x="276" y="180"/>
                  </a:lnTo>
                  <a:lnTo>
                    <a:pt x="276" y="174"/>
                  </a:lnTo>
                  <a:lnTo>
                    <a:pt x="282" y="174"/>
                  </a:lnTo>
                  <a:lnTo>
                    <a:pt x="336" y="174"/>
                  </a:lnTo>
                  <a:lnTo>
                    <a:pt x="342" y="174"/>
                  </a:lnTo>
                  <a:lnTo>
                    <a:pt x="342" y="180"/>
                  </a:lnTo>
                  <a:lnTo>
                    <a:pt x="342" y="180"/>
                  </a:lnTo>
                  <a:lnTo>
                    <a:pt x="342" y="186"/>
                  </a:lnTo>
                  <a:lnTo>
                    <a:pt x="336" y="192"/>
                  </a:lnTo>
                  <a:lnTo>
                    <a:pt x="282" y="192"/>
                  </a:lnTo>
                  <a:close/>
                  <a:moveTo>
                    <a:pt x="330" y="180"/>
                  </a:moveTo>
                  <a:lnTo>
                    <a:pt x="330" y="174"/>
                  </a:lnTo>
                  <a:lnTo>
                    <a:pt x="336" y="174"/>
                  </a:lnTo>
                  <a:lnTo>
                    <a:pt x="336" y="174"/>
                  </a:lnTo>
                  <a:lnTo>
                    <a:pt x="342" y="174"/>
                  </a:lnTo>
                  <a:lnTo>
                    <a:pt x="348" y="180"/>
                  </a:lnTo>
                  <a:lnTo>
                    <a:pt x="348" y="222"/>
                  </a:lnTo>
                  <a:lnTo>
                    <a:pt x="342" y="228"/>
                  </a:lnTo>
                  <a:lnTo>
                    <a:pt x="336" y="228"/>
                  </a:lnTo>
                  <a:lnTo>
                    <a:pt x="336" y="228"/>
                  </a:lnTo>
                  <a:lnTo>
                    <a:pt x="330" y="228"/>
                  </a:lnTo>
                  <a:lnTo>
                    <a:pt x="330" y="222"/>
                  </a:lnTo>
                  <a:lnTo>
                    <a:pt x="330" y="180"/>
                  </a:lnTo>
                  <a:close/>
                  <a:moveTo>
                    <a:pt x="336" y="234"/>
                  </a:moveTo>
                  <a:lnTo>
                    <a:pt x="330" y="228"/>
                  </a:lnTo>
                  <a:lnTo>
                    <a:pt x="330" y="222"/>
                  </a:lnTo>
                  <a:lnTo>
                    <a:pt x="330" y="222"/>
                  </a:lnTo>
                  <a:lnTo>
                    <a:pt x="330" y="216"/>
                  </a:lnTo>
                  <a:lnTo>
                    <a:pt x="336" y="216"/>
                  </a:lnTo>
                  <a:lnTo>
                    <a:pt x="390" y="216"/>
                  </a:lnTo>
                  <a:lnTo>
                    <a:pt x="396" y="216"/>
                  </a:lnTo>
                  <a:lnTo>
                    <a:pt x="396" y="222"/>
                  </a:lnTo>
                  <a:lnTo>
                    <a:pt x="396" y="222"/>
                  </a:lnTo>
                  <a:lnTo>
                    <a:pt x="396" y="228"/>
                  </a:lnTo>
                  <a:lnTo>
                    <a:pt x="390" y="234"/>
                  </a:lnTo>
                  <a:lnTo>
                    <a:pt x="336" y="234"/>
                  </a:lnTo>
                  <a:close/>
                  <a:moveTo>
                    <a:pt x="384" y="222"/>
                  </a:moveTo>
                  <a:lnTo>
                    <a:pt x="384" y="216"/>
                  </a:lnTo>
                  <a:lnTo>
                    <a:pt x="390" y="216"/>
                  </a:lnTo>
                  <a:lnTo>
                    <a:pt x="390" y="216"/>
                  </a:lnTo>
                  <a:lnTo>
                    <a:pt x="396" y="216"/>
                  </a:lnTo>
                  <a:lnTo>
                    <a:pt x="402" y="222"/>
                  </a:lnTo>
                  <a:lnTo>
                    <a:pt x="402" y="264"/>
                  </a:lnTo>
                  <a:lnTo>
                    <a:pt x="396" y="270"/>
                  </a:lnTo>
                  <a:lnTo>
                    <a:pt x="390" y="270"/>
                  </a:lnTo>
                  <a:lnTo>
                    <a:pt x="390" y="270"/>
                  </a:lnTo>
                  <a:lnTo>
                    <a:pt x="384" y="270"/>
                  </a:lnTo>
                  <a:lnTo>
                    <a:pt x="384" y="264"/>
                  </a:lnTo>
                  <a:lnTo>
                    <a:pt x="384" y="222"/>
                  </a:lnTo>
                  <a:close/>
                  <a:moveTo>
                    <a:pt x="390" y="276"/>
                  </a:moveTo>
                  <a:lnTo>
                    <a:pt x="384" y="270"/>
                  </a:lnTo>
                  <a:lnTo>
                    <a:pt x="384" y="264"/>
                  </a:lnTo>
                  <a:lnTo>
                    <a:pt x="384" y="264"/>
                  </a:lnTo>
                  <a:lnTo>
                    <a:pt x="384" y="258"/>
                  </a:lnTo>
                  <a:lnTo>
                    <a:pt x="390" y="258"/>
                  </a:lnTo>
                  <a:lnTo>
                    <a:pt x="420" y="258"/>
                  </a:lnTo>
                  <a:lnTo>
                    <a:pt x="426" y="258"/>
                  </a:lnTo>
                  <a:lnTo>
                    <a:pt x="426" y="264"/>
                  </a:lnTo>
                  <a:lnTo>
                    <a:pt x="426" y="264"/>
                  </a:lnTo>
                  <a:lnTo>
                    <a:pt x="426" y="270"/>
                  </a:lnTo>
                  <a:lnTo>
                    <a:pt x="420" y="276"/>
                  </a:lnTo>
                  <a:lnTo>
                    <a:pt x="390" y="276"/>
                  </a:lnTo>
                  <a:close/>
                  <a:moveTo>
                    <a:pt x="414" y="264"/>
                  </a:moveTo>
                  <a:lnTo>
                    <a:pt x="414" y="258"/>
                  </a:lnTo>
                  <a:lnTo>
                    <a:pt x="420" y="258"/>
                  </a:lnTo>
                  <a:lnTo>
                    <a:pt x="420" y="258"/>
                  </a:lnTo>
                  <a:lnTo>
                    <a:pt x="426" y="258"/>
                  </a:lnTo>
                  <a:lnTo>
                    <a:pt x="432" y="264"/>
                  </a:lnTo>
                  <a:lnTo>
                    <a:pt x="432" y="348"/>
                  </a:lnTo>
                  <a:lnTo>
                    <a:pt x="426" y="354"/>
                  </a:lnTo>
                  <a:lnTo>
                    <a:pt x="420" y="354"/>
                  </a:lnTo>
                  <a:lnTo>
                    <a:pt x="420" y="354"/>
                  </a:lnTo>
                  <a:lnTo>
                    <a:pt x="414" y="354"/>
                  </a:lnTo>
                  <a:lnTo>
                    <a:pt x="414" y="348"/>
                  </a:lnTo>
                  <a:lnTo>
                    <a:pt x="414" y="264"/>
                  </a:lnTo>
                  <a:close/>
                  <a:moveTo>
                    <a:pt x="420" y="360"/>
                  </a:moveTo>
                  <a:lnTo>
                    <a:pt x="414" y="354"/>
                  </a:lnTo>
                  <a:lnTo>
                    <a:pt x="414" y="348"/>
                  </a:lnTo>
                  <a:lnTo>
                    <a:pt x="414" y="348"/>
                  </a:lnTo>
                  <a:lnTo>
                    <a:pt x="414" y="342"/>
                  </a:lnTo>
                  <a:lnTo>
                    <a:pt x="420" y="342"/>
                  </a:lnTo>
                  <a:lnTo>
                    <a:pt x="444" y="342"/>
                  </a:lnTo>
                  <a:lnTo>
                    <a:pt x="450" y="342"/>
                  </a:lnTo>
                  <a:lnTo>
                    <a:pt x="450" y="348"/>
                  </a:lnTo>
                  <a:lnTo>
                    <a:pt x="450" y="348"/>
                  </a:lnTo>
                  <a:lnTo>
                    <a:pt x="450" y="354"/>
                  </a:lnTo>
                  <a:lnTo>
                    <a:pt x="444" y="360"/>
                  </a:lnTo>
                  <a:lnTo>
                    <a:pt x="420" y="360"/>
                  </a:lnTo>
                  <a:close/>
                  <a:moveTo>
                    <a:pt x="438" y="348"/>
                  </a:moveTo>
                  <a:lnTo>
                    <a:pt x="438" y="342"/>
                  </a:lnTo>
                  <a:lnTo>
                    <a:pt x="444" y="342"/>
                  </a:lnTo>
                  <a:lnTo>
                    <a:pt x="444" y="342"/>
                  </a:lnTo>
                  <a:lnTo>
                    <a:pt x="450" y="342"/>
                  </a:lnTo>
                  <a:lnTo>
                    <a:pt x="456" y="348"/>
                  </a:lnTo>
                  <a:lnTo>
                    <a:pt x="456" y="438"/>
                  </a:lnTo>
                  <a:lnTo>
                    <a:pt x="450" y="444"/>
                  </a:lnTo>
                  <a:lnTo>
                    <a:pt x="444" y="444"/>
                  </a:lnTo>
                  <a:lnTo>
                    <a:pt x="444" y="444"/>
                  </a:lnTo>
                  <a:lnTo>
                    <a:pt x="438" y="444"/>
                  </a:lnTo>
                  <a:lnTo>
                    <a:pt x="438" y="438"/>
                  </a:lnTo>
                  <a:lnTo>
                    <a:pt x="438" y="348"/>
                  </a:lnTo>
                  <a:close/>
                  <a:moveTo>
                    <a:pt x="444" y="450"/>
                  </a:moveTo>
                  <a:lnTo>
                    <a:pt x="438" y="444"/>
                  </a:lnTo>
                  <a:lnTo>
                    <a:pt x="438" y="438"/>
                  </a:lnTo>
                  <a:lnTo>
                    <a:pt x="438" y="438"/>
                  </a:lnTo>
                  <a:lnTo>
                    <a:pt x="438" y="432"/>
                  </a:lnTo>
                  <a:lnTo>
                    <a:pt x="444" y="432"/>
                  </a:lnTo>
                  <a:lnTo>
                    <a:pt x="528" y="432"/>
                  </a:lnTo>
                  <a:lnTo>
                    <a:pt x="534" y="432"/>
                  </a:lnTo>
                  <a:lnTo>
                    <a:pt x="534" y="438"/>
                  </a:lnTo>
                  <a:lnTo>
                    <a:pt x="534" y="438"/>
                  </a:lnTo>
                  <a:lnTo>
                    <a:pt x="534" y="444"/>
                  </a:lnTo>
                  <a:lnTo>
                    <a:pt x="528" y="450"/>
                  </a:lnTo>
                  <a:lnTo>
                    <a:pt x="444" y="450"/>
                  </a:lnTo>
                  <a:close/>
                  <a:moveTo>
                    <a:pt x="522" y="438"/>
                  </a:moveTo>
                  <a:lnTo>
                    <a:pt x="522" y="432"/>
                  </a:lnTo>
                  <a:lnTo>
                    <a:pt x="528" y="432"/>
                  </a:lnTo>
                  <a:lnTo>
                    <a:pt x="528" y="432"/>
                  </a:lnTo>
                  <a:lnTo>
                    <a:pt x="534" y="432"/>
                  </a:lnTo>
                  <a:lnTo>
                    <a:pt x="540" y="438"/>
                  </a:lnTo>
                  <a:lnTo>
                    <a:pt x="540" y="522"/>
                  </a:lnTo>
                  <a:lnTo>
                    <a:pt x="534" y="528"/>
                  </a:lnTo>
                  <a:lnTo>
                    <a:pt x="528" y="528"/>
                  </a:lnTo>
                  <a:lnTo>
                    <a:pt x="528" y="528"/>
                  </a:lnTo>
                  <a:lnTo>
                    <a:pt x="522" y="528"/>
                  </a:lnTo>
                  <a:lnTo>
                    <a:pt x="522" y="522"/>
                  </a:lnTo>
                  <a:lnTo>
                    <a:pt x="522" y="438"/>
                  </a:lnTo>
                  <a:close/>
                  <a:moveTo>
                    <a:pt x="528" y="534"/>
                  </a:moveTo>
                  <a:lnTo>
                    <a:pt x="522" y="528"/>
                  </a:lnTo>
                  <a:lnTo>
                    <a:pt x="522" y="522"/>
                  </a:lnTo>
                  <a:lnTo>
                    <a:pt x="522" y="522"/>
                  </a:lnTo>
                  <a:lnTo>
                    <a:pt x="522" y="516"/>
                  </a:lnTo>
                  <a:lnTo>
                    <a:pt x="528" y="516"/>
                  </a:lnTo>
                  <a:lnTo>
                    <a:pt x="558" y="516"/>
                  </a:lnTo>
                  <a:lnTo>
                    <a:pt x="564" y="516"/>
                  </a:lnTo>
                  <a:lnTo>
                    <a:pt x="564" y="522"/>
                  </a:lnTo>
                  <a:lnTo>
                    <a:pt x="564" y="522"/>
                  </a:lnTo>
                  <a:lnTo>
                    <a:pt x="564" y="528"/>
                  </a:lnTo>
                  <a:lnTo>
                    <a:pt x="558" y="534"/>
                  </a:lnTo>
                  <a:lnTo>
                    <a:pt x="528" y="534"/>
                  </a:lnTo>
                  <a:close/>
                  <a:moveTo>
                    <a:pt x="552" y="522"/>
                  </a:moveTo>
                  <a:lnTo>
                    <a:pt x="552" y="516"/>
                  </a:lnTo>
                  <a:lnTo>
                    <a:pt x="558" y="516"/>
                  </a:lnTo>
                  <a:lnTo>
                    <a:pt x="558" y="516"/>
                  </a:lnTo>
                  <a:lnTo>
                    <a:pt x="564" y="516"/>
                  </a:lnTo>
                  <a:lnTo>
                    <a:pt x="570" y="522"/>
                  </a:lnTo>
                  <a:lnTo>
                    <a:pt x="570" y="606"/>
                  </a:lnTo>
                  <a:lnTo>
                    <a:pt x="564" y="612"/>
                  </a:lnTo>
                  <a:lnTo>
                    <a:pt x="558" y="612"/>
                  </a:lnTo>
                  <a:lnTo>
                    <a:pt x="558" y="612"/>
                  </a:lnTo>
                  <a:lnTo>
                    <a:pt x="552" y="612"/>
                  </a:lnTo>
                  <a:lnTo>
                    <a:pt x="552" y="606"/>
                  </a:lnTo>
                  <a:lnTo>
                    <a:pt x="552" y="522"/>
                  </a:lnTo>
                  <a:close/>
                  <a:moveTo>
                    <a:pt x="558" y="618"/>
                  </a:moveTo>
                  <a:lnTo>
                    <a:pt x="552" y="612"/>
                  </a:lnTo>
                  <a:lnTo>
                    <a:pt x="552" y="606"/>
                  </a:lnTo>
                  <a:lnTo>
                    <a:pt x="552" y="606"/>
                  </a:lnTo>
                  <a:lnTo>
                    <a:pt x="552" y="600"/>
                  </a:lnTo>
                  <a:lnTo>
                    <a:pt x="558" y="600"/>
                  </a:lnTo>
                  <a:lnTo>
                    <a:pt x="612" y="600"/>
                  </a:lnTo>
                  <a:lnTo>
                    <a:pt x="618" y="600"/>
                  </a:lnTo>
                  <a:lnTo>
                    <a:pt x="618" y="606"/>
                  </a:lnTo>
                  <a:lnTo>
                    <a:pt x="618" y="606"/>
                  </a:lnTo>
                  <a:lnTo>
                    <a:pt x="618" y="612"/>
                  </a:lnTo>
                  <a:lnTo>
                    <a:pt x="612" y="618"/>
                  </a:lnTo>
                  <a:lnTo>
                    <a:pt x="558" y="618"/>
                  </a:lnTo>
                  <a:close/>
                  <a:moveTo>
                    <a:pt x="606" y="606"/>
                  </a:moveTo>
                  <a:lnTo>
                    <a:pt x="606" y="600"/>
                  </a:lnTo>
                  <a:lnTo>
                    <a:pt x="612" y="600"/>
                  </a:lnTo>
                  <a:lnTo>
                    <a:pt x="612" y="600"/>
                  </a:lnTo>
                  <a:lnTo>
                    <a:pt x="618" y="600"/>
                  </a:lnTo>
                  <a:lnTo>
                    <a:pt x="624" y="606"/>
                  </a:lnTo>
                  <a:lnTo>
                    <a:pt x="624" y="654"/>
                  </a:lnTo>
                  <a:lnTo>
                    <a:pt x="618" y="660"/>
                  </a:lnTo>
                  <a:lnTo>
                    <a:pt x="612" y="660"/>
                  </a:lnTo>
                  <a:lnTo>
                    <a:pt x="612" y="660"/>
                  </a:lnTo>
                  <a:lnTo>
                    <a:pt x="606" y="660"/>
                  </a:lnTo>
                  <a:lnTo>
                    <a:pt x="606" y="654"/>
                  </a:lnTo>
                  <a:lnTo>
                    <a:pt x="606" y="606"/>
                  </a:lnTo>
                  <a:close/>
                  <a:moveTo>
                    <a:pt x="612" y="666"/>
                  </a:moveTo>
                  <a:lnTo>
                    <a:pt x="606" y="660"/>
                  </a:lnTo>
                  <a:lnTo>
                    <a:pt x="606" y="654"/>
                  </a:lnTo>
                  <a:lnTo>
                    <a:pt x="606" y="654"/>
                  </a:lnTo>
                  <a:lnTo>
                    <a:pt x="606" y="648"/>
                  </a:lnTo>
                  <a:lnTo>
                    <a:pt x="612" y="648"/>
                  </a:lnTo>
                  <a:lnTo>
                    <a:pt x="642" y="648"/>
                  </a:lnTo>
                  <a:lnTo>
                    <a:pt x="648" y="648"/>
                  </a:lnTo>
                  <a:lnTo>
                    <a:pt x="648" y="654"/>
                  </a:lnTo>
                  <a:lnTo>
                    <a:pt x="648" y="654"/>
                  </a:lnTo>
                  <a:lnTo>
                    <a:pt x="648" y="660"/>
                  </a:lnTo>
                  <a:lnTo>
                    <a:pt x="642" y="666"/>
                  </a:lnTo>
                  <a:lnTo>
                    <a:pt x="612" y="666"/>
                  </a:lnTo>
                  <a:close/>
                  <a:moveTo>
                    <a:pt x="636" y="654"/>
                  </a:moveTo>
                  <a:lnTo>
                    <a:pt x="636" y="648"/>
                  </a:lnTo>
                  <a:lnTo>
                    <a:pt x="642" y="648"/>
                  </a:lnTo>
                  <a:lnTo>
                    <a:pt x="642" y="648"/>
                  </a:lnTo>
                  <a:lnTo>
                    <a:pt x="648" y="648"/>
                  </a:lnTo>
                  <a:lnTo>
                    <a:pt x="654" y="654"/>
                  </a:lnTo>
                  <a:lnTo>
                    <a:pt x="654" y="696"/>
                  </a:lnTo>
                  <a:lnTo>
                    <a:pt x="648" y="702"/>
                  </a:lnTo>
                  <a:lnTo>
                    <a:pt x="642" y="702"/>
                  </a:lnTo>
                  <a:lnTo>
                    <a:pt x="642" y="702"/>
                  </a:lnTo>
                  <a:lnTo>
                    <a:pt x="636" y="702"/>
                  </a:lnTo>
                  <a:lnTo>
                    <a:pt x="636" y="696"/>
                  </a:lnTo>
                  <a:lnTo>
                    <a:pt x="636" y="654"/>
                  </a:lnTo>
                  <a:close/>
                  <a:moveTo>
                    <a:pt x="642" y="708"/>
                  </a:moveTo>
                  <a:lnTo>
                    <a:pt x="636" y="702"/>
                  </a:lnTo>
                  <a:lnTo>
                    <a:pt x="636" y="696"/>
                  </a:lnTo>
                  <a:lnTo>
                    <a:pt x="636" y="696"/>
                  </a:lnTo>
                  <a:lnTo>
                    <a:pt x="636" y="690"/>
                  </a:lnTo>
                  <a:lnTo>
                    <a:pt x="642" y="690"/>
                  </a:lnTo>
                  <a:lnTo>
                    <a:pt x="666" y="690"/>
                  </a:lnTo>
                  <a:lnTo>
                    <a:pt x="672" y="690"/>
                  </a:lnTo>
                  <a:lnTo>
                    <a:pt x="672" y="696"/>
                  </a:lnTo>
                  <a:lnTo>
                    <a:pt x="672" y="696"/>
                  </a:lnTo>
                  <a:lnTo>
                    <a:pt x="672" y="702"/>
                  </a:lnTo>
                  <a:lnTo>
                    <a:pt x="666" y="708"/>
                  </a:lnTo>
                  <a:lnTo>
                    <a:pt x="642" y="708"/>
                  </a:lnTo>
                  <a:close/>
                  <a:moveTo>
                    <a:pt x="660" y="696"/>
                  </a:moveTo>
                  <a:lnTo>
                    <a:pt x="660" y="690"/>
                  </a:lnTo>
                  <a:lnTo>
                    <a:pt x="666" y="690"/>
                  </a:lnTo>
                  <a:lnTo>
                    <a:pt x="666" y="690"/>
                  </a:lnTo>
                  <a:lnTo>
                    <a:pt x="672" y="690"/>
                  </a:lnTo>
                  <a:lnTo>
                    <a:pt x="678" y="696"/>
                  </a:lnTo>
                  <a:lnTo>
                    <a:pt x="678" y="738"/>
                  </a:lnTo>
                  <a:lnTo>
                    <a:pt x="672" y="744"/>
                  </a:lnTo>
                  <a:lnTo>
                    <a:pt x="666" y="744"/>
                  </a:lnTo>
                  <a:lnTo>
                    <a:pt x="666" y="744"/>
                  </a:lnTo>
                  <a:lnTo>
                    <a:pt x="660" y="744"/>
                  </a:lnTo>
                  <a:lnTo>
                    <a:pt x="660" y="738"/>
                  </a:lnTo>
                  <a:lnTo>
                    <a:pt x="660" y="696"/>
                  </a:lnTo>
                  <a:close/>
                  <a:moveTo>
                    <a:pt x="666" y="750"/>
                  </a:moveTo>
                  <a:lnTo>
                    <a:pt x="660" y="744"/>
                  </a:lnTo>
                  <a:lnTo>
                    <a:pt x="660" y="738"/>
                  </a:lnTo>
                  <a:lnTo>
                    <a:pt x="660" y="738"/>
                  </a:lnTo>
                  <a:lnTo>
                    <a:pt x="660" y="732"/>
                  </a:lnTo>
                  <a:lnTo>
                    <a:pt x="666" y="732"/>
                  </a:lnTo>
                  <a:lnTo>
                    <a:pt x="726" y="732"/>
                  </a:lnTo>
                  <a:lnTo>
                    <a:pt x="732" y="732"/>
                  </a:lnTo>
                  <a:lnTo>
                    <a:pt x="732" y="738"/>
                  </a:lnTo>
                  <a:lnTo>
                    <a:pt x="732" y="738"/>
                  </a:lnTo>
                  <a:lnTo>
                    <a:pt x="732" y="744"/>
                  </a:lnTo>
                  <a:lnTo>
                    <a:pt x="726" y="750"/>
                  </a:lnTo>
                  <a:lnTo>
                    <a:pt x="666" y="750"/>
                  </a:lnTo>
                  <a:close/>
                  <a:moveTo>
                    <a:pt x="720" y="738"/>
                  </a:moveTo>
                  <a:lnTo>
                    <a:pt x="720" y="732"/>
                  </a:lnTo>
                  <a:lnTo>
                    <a:pt x="726" y="732"/>
                  </a:lnTo>
                  <a:lnTo>
                    <a:pt x="726" y="732"/>
                  </a:lnTo>
                  <a:lnTo>
                    <a:pt x="732" y="732"/>
                  </a:lnTo>
                  <a:lnTo>
                    <a:pt x="738" y="738"/>
                  </a:lnTo>
                  <a:lnTo>
                    <a:pt x="738" y="780"/>
                  </a:lnTo>
                  <a:lnTo>
                    <a:pt x="732" y="786"/>
                  </a:lnTo>
                  <a:lnTo>
                    <a:pt x="726" y="786"/>
                  </a:lnTo>
                  <a:lnTo>
                    <a:pt x="726" y="786"/>
                  </a:lnTo>
                  <a:lnTo>
                    <a:pt x="720" y="786"/>
                  </a:lnTo>
                  <a:lnTo>
                    <a:pt x="720" y="780"/>
                  </a:lnTo>
                  <a:lnTo>
                    <a:pt x="720" y="738"/>
                  </a:lnTo>
                  <a:close/>
                  <a:moveTo>
                    <a:pt x="726" y="792"/>
                  </a:moveTo>
                  <a:lnTo>
                    <a:pt x="720" y="786"/>
                  </a:lnTo>
                  <a:lnTo>
                    <a:pt x="720" y="780"/>
                  </a:lnTo>
                  <a:lnTo>
                    <a:pt x="720" y="780"/>
                  </a:lnTo>
                  <a:lnTo>
                    <a:pt x="720" y="774"/>
                  </a:lnTo>
                  <a:lnTo>
                    <a:pt x="726" y="774"/>
                  </a:lnTo>
                  <a:lnTo>
                    <a:pt x="750" y="774"/>
                  </a:lnTo>
                  <a:lnTo>
                    <a:pt x="756" y="774"/>
                  </a:lnTo>
                  <a:lnTo>
                    <a:pt x="756" y="780"/>
                  </a:lnTo>
                  <a:lnTo>
                    <a:pt x="756" y="780"/>
                  </a:lnTo>
                  <a:lnTo>
                    <a:pt x="756" y="786"/>
                  </a:lnTo>
                  <a:lnTo>
                    <a:pt x="750" y="792"/>
                  </a:lnTo>
                  <a:lnTo>
                    <a:pt x="726" y="792"/>
                  </a:lnTo>
                  <a:close/>
                  <a:moveTo>
                    <a:pt x="744" y="780"/>
                  </a:moveTo>
                  <a:lnTo>
                    <a:pt x="744" y="774"/>
                  </a:lnTo>
                  <a:lnTo>
                    <a:pt x="750" y="774"/>
                  </a:lnTo>
                  <a:lnTo>
                    <a:pt x="750" y="774"/>
                  </a:lnTo>
                  <a:lnTo>
                    <a:pt x="756" y="774"/>
                  </a:lnTo>
                  <a:lnTo>
                    <a:pt x="762" y="780"/>
                  </a:lnTo>
                  <a:lnTo>
                    <a:pt x="762" y="828"/>
                  </a:lnTo>
                  <a:lnTo>
                    <a:pt x="756" y="834"/>
                  </a:lnTo>
                  <a:lnTo>
                    <a:pt x="750" y="834"/>
                  </a:lnTo>
                  <a:lnTo>
                    <a:pt x="750" y="834"/>
                  </a:lnTo>
                  <a:lnTo>
                    <a:pt x="744" y="834"/>
                  </a:lnTo>
                  <a:lnTo>
                    <a:pt x="744" y="828"/>
                  </a:lnTo>
                  <a:lnTo>
                    <a:pt x="744" y="780"/>
                  </a:lnTo>
                  <a:close/>
                  <a:moveTo>
                    <a:pt x="750" y="840"/>
                  </a:moveTo>
                  <a:lnTo>
                    <a:pt x="744" y="834"/>
                  </a:lnTo>
                  <a:lnTo>
                    <a:pt x="744" y="828"/>
                  </a:lnTo>
                  <a:lnTo>
                    <a:pt x="744" y="828"/>
                  </a:lnTo>
                  <a:lnTo>
                    <a:pt x="744" y="822"/>
                  </a:lnTo>
                  <a:lnTo>
                    <a:pt x="750" y="822"/>
                  </a:lnTo>
                  <a:lnTo>
                    <a:pt x="780" y="822"/>
                  </a:lnTo>
                  <a:lnTo>
                    <a:pt x="786" y="822"/>
                  </a:lnTo>
                  <a:lnTo>
                    <a:pt x="786" y="828"/>
                  </a:lnTo>
                  <a:lnTo>
                    <a:pt x="786" y="828"/>
                  </a:lnTo>
                  <a:lnTo>
                    <a:pt x="786" y="834"/>
                  </a:lnTo>
                  <a:lnTo>
                    <a:pt x="780" y="840"/>
                  </a:lnTo>
                  <a:lnTo>
                    <a:pt x="750" y="840"/>
                  </a:lnTo>
                  <a:close/>
                  <a:moveTo>
                    <a:pt x="774" y="828"/>
                  </a:moveTo>
                  <a:lnTo>
                    <a:pt x="774" y="822"/>
                  </a:lnTo>
                  <a:lnTo>
                    <a:pt x="780" y="822"/>
                  </a:lnTo>
                  <a:lnTo>
                    <a:pt x="780" y="822"/>
                  </a:lnTo>
                  <a:lnTo>
                    <a:pt x="786" y="822"/>
                  </a:lnTo>
                  <a:lnTo>
                    <a:pt x="792" y="828"/>
                  </a:lnTo>
                  <a:lnTo>
                    <a:pt x="792" y="870"/>
                  </a:lnTo>
                  <a:lnTo>
                    <a:pt x="786" y="876"/>
                  </a:lnTo>
                  <a:lnTo>
                    <a:pt x="780" y="876"/>
                  </a:lnTo>
                  <a:lnTo>
                    <a:pt x="780" y="876"/>
                  </a:lnTo>
                  <a:lnTo>
                    <a:pt x="774" y="876"/>
                  </a:lnTo>
                  <a:lnTo>
                    <a:pt x="774" y="870"/>
                  </a:lnTo>
                  <a:lnTo>
                    <a:pt x="774" y="828"/>
                  </a:lnTo>
                  <a:close/>
                  <a:moveTo>
                    <a:pt x="780" y="882"/>
                  </a:moveTo>
                  <a:lnTo>
                    <a:pt x="774" y="876"/>
                  </a:lnTo>
                  <a:lnTo>
                    <a:pt x="774" y="870"/>
                  </a:lnTo>
                  <a:lnTo>
                    <a:pt x="774" y="870"/>
                  </a:lnTo>
                  <a:lnTo>
                    <a:pt x="774" y="864"/>
                  </a:lnTo>
                  <a:lnTo>
                    <a:pt x="780" y="864"/>
                  </a:lnTo>
                  <a:lnTo>
                    <a:pt x="888" y="864"/>
                  </a:lnTo>
                  <a:lnTo>
                    <a:pt x="894" y="864"/>
                  </a:lnTo>
                  <a:lnTo>
                    <a:pt x="894" y="870"/>
                  </a:lnTo>
                  <a:lnTo>
                    <a:pt x="894" y="870"/>
                  </a:lnTo>
                  <a:lnTo>
                    <a:pt x="894" y="876"/>
                  </a:lnTo>
                  <a:lnTo>
                    <a:pt x="888" y="882"/>
                  </a:lnTo>
                  <a:lnTo>
                    <a:pt x="780" y="882"/>
                  </a:lnTo>
                  <a:close/>
                  <a:moveTo>
                    <a:pt x="882" y="870"/>
                  </a:moveTo>
                  <a:lnTo>
                    <a:pt x="882" y="864"/>
                  </a:lnTo>
                  <a:lnTo>
                    <a:pt x="888" y="864"/>
                  </a:lnTo>
                  <a:lnTo>
                    <a:pt x="888" y="864"/>
                  </a:lnTo>
                  <a:lnTo>
                    <a:pt x="894" y="864"/>
                  </a:lnTo>
                  <a:lnTo>
                    <a:pt x="900" y="870"/>
                  </a:lnTo>
                  <a:lnTo>
                    <a:pt x="900" y="960"/>
                  </a:lnTo>
                  <a:lnTo>
                    <a:pt x="894" y="966"/>
                  </a:lnTo>
                  <a:lnTo>
                    <a:pt x="888" y="966"/>
                  </a:lnTo>
                  <a:lnTo>
                    <a:pt x="888" y="966"/>
                  </a:lnTo>
                  <a:lnTo>
                    <a:pt x="882" y="966"/>
                  </a:lnTo>
                  <a:lnTo>
                    <a:pt x="882" y="960"/>
                  </a:lnTo>
                  <a:lnTo>
                    <a:pt x="882" y="870"/>
                  </a:lnTo>
                  <a:close/>
                  <a:moveTo>
                    <a:pt x="888" y="972"/>
                  </a:moveTo>
                  <a:lnTo>
                    <a:pt x="882" y="966"/>
                  </a:lnTo>
                  <a:lnTo>
                    <a:pt x="882" y="960"/>
                  </a:lnTo>
                  <a:lnTo>
                    <a:pt x="882" y="960"/>
                  </a:lnTo>
                  <a:lnTo>
                    <a:pt x="882" y="954"/>
                  </a:lnTo>
                  <a:lnTo>
                    <a:pt x="888" y="954"/>
                  </a:lnTo>
                  <a:lnTo>
                    <a:pt x="1002" y="954"/>
                  </a:lnTo>
                  <a:lnTo>
                    <a:pt x="1008" y="954"/>
                  </a:lnTo>
                  <a:lnTo>
                    <a:pt x="1008" y="960"/>
                  </a:lnTo>
                  <a:lnTo>
                    <a:pt x="1008" y="960"/>
                  </a:lnTo>
                  <a:lnTo>
                    <a:pt x="1008" y="966"/>
                  </a:lnTo>
                  <a:lnTo>
                    <a:pt x="1002" y="972"/>
                  </a:lnTo>
                  <a:lnTo>
                    <a:pt x="888" y="972"/>
                  </a:lnTo>
                  <a:close/>
                  <a:moveTo>
                    <a:pt x="996" y="960"/>
                  </a:moveTo>
                  <a:lnTo>
                    <a:pt x="996" y="954"/>
                  </a:lnTo>
                  <a:lnTo>
                    <a:pt x="1002" y="954"/>
                  </a:lnTo>
                  <a:lnTo>
                    <a:pt x="1002" y="954"/>
                  </a:lnTo>
                  <a:lnTo>
                    <a:pt x="1008" y="954"/>
                  </a:lnTo>
                  <a:lnTo>
                    <a:pt x="1014" y="960"/>
                  </a:lnTo>
                  <a:lnTo>
                    <a:pt x="1014" y="1002"/>
                  </a:lnTo>
                  <a:lnTo>
                    <a:pt x="1008" y="1008"/>
                  </a:lnTo>
                  <a:lnTo>
                    <a:pt x="1002" y="1008"/>
                  </a:lnTo>
                  <a:lnTo>
                    <a:pt x="1002" y="1008"/>
                  </a:lnTo>
                  <a:lnTo>
                    <a:pt x="996" y="1008"/>
                  </a:lnTo>
                  <a:lnTo>
                    <a:pt x="996" y="1002"/>
                  </a:lnTo>
                  <a:lnTo>
                    <a:pt x="996" y="960"/>
                  </a:lnTo>
                  <a:close/>
                  <a:moveTo>
                    <a:pt x="1002" y="1014"/>
                  </a:moveTo>
                  <a:lnTo>
                    <a:pt x="996" y="1008"/>
                  </a:lnTo>
                  <a:lnTo>
                    <a:pt x="996" y="1002"/>
                  </a:lnTo>
                  <a:lnTo>
                    <a:pt x="996" y="1002"/>
                  </a:lnTo>
                  <a:lnTo>
                    <a:pt x="996" y="996"/>
                  </a:lnTo>
                  <a:lnTo>
                    <a:pt x="1002" y="996"/>
                  </a:lnTo>
                  <a:lnTo>
                    <a:pt x="1056" y="996"/>
                  </a:lnTo>
                  <a:lnTo>
                    <a:pt x="1062" y="996"/>
                  </a:lnTo>
                  <a:lnTo>
                    <a:pt x="1062" y="1002"/>
                  </a:lnTo>
                  <a:lnTo>
                    <a:pt x="1062" y="1002"/>
                  </a:lnTo>
                  <a:lnTo>
                    <a:pt x="1062" y="1008"/>
                  </a:lnTo>
                  <a:lnTo>
                    <a:pt x="1056" y="1014"/>
                  </a:lnTo>
                  <a:lnTo>
                    <a:pt x="1002" y="1014"/>
                  </a:lnTo>
                  <a:close/>
                  <a:moveTo>
                    <a:pt x="1050" y="1002"/>
                  </a:moveTo>
                  <a:lnTo>
                    <a:pt x="1050" y="996"/>
                  </a:lnTo>
                  <a:lnTo>
                    <a:pt x="1056" y="996"/>
                  </a:lnTo>
                  <a:lnTo>
                    <a:pt x="1056" y="996"/>
                  </a:lnTo>
                  <a:lnTo>
                    <a:pt x="1062" y="996"/>
                  </a:lnTo>
                  <a:lnTo>
                    <a:pt x="1068" y="1002"/>
                  </a:lnTo>
                  <a:lnTo>
                    <a:pt x="1068" y="1092"/>
                  </a:lnTo>
                  <a:lnTo>
                    <a:pt x="1062" y="1098"/>
                  </a:lnTo>
                  <a:lnTo>
                    <a:pt x="1056" y="1098"/>
                  </a:lnTo>
                  <a:lnTo>
                    <a:pt x="1056" y="1098"/>
                  </a:lnTo>
                  <a:lnTo>
                    <a:pt x="1050" y="1098"/>
                  </a:lnTo>
                  <a:lnTo>
                    <a:pt x="1050" y="1092"/>
                  </a:lnTo>
                  <a:lnTo>
                    <a:pt x="1050" y="1002"/>
                  </a:lnTo>
                  <a:close/>
                  <a:moveTo>
                    <a:pt x="1056" y="1104"/>
                  </a:moveTo>
                  <a:lnTo>
                    <a:pt x="1050" y="1098"/>
                  </a:lnTo>
                  <a:lnTo>
                    <a:pt x="1050" y="1092"/>
                  </a:lnTo>
                  <a:lnTo>
                    <a:pt x="1050" y="1092"/>
                  </a:lnTo>
                  <a:lnTo>
                    <a:pt x="1050" y="1086"/>
                  </a:lnTo>
                  <a:lnTo>
                    <a:pt x="1056" y="1086"/>
                  </a:lnTo>
                  <a:lnTo>
                    <a:pt x="1278" y="1086"/>
                  </a:lnTo>
                  <a:lnTo>
                    <a:pt x="1284" y="1086"/>
                  </a:lnTo>
                  <a:lnTo>
                    <a:pt x="1284" y="1092"/>
                  </a:lnTo>
                  <a:lnTo>
                    <a:pt x="1284" y="1092"/>
                  </a:lnTo>
                  <a:lnTo>
                    <a:pt x="1284" y="1098"/>
                  </a:lnTo>
                  <a:lnTo>
                    <a:pt x="1278" y="1104"/>
                  </a:lnTo>
                  <a:lnTo>
                    <a:pt x="1056" y="1104"/>
                  </a:lnTo>
                  <a:close/>
                  <a:moveTo>
                    <a:pt x="1272" y="1092"/>
                  </a:moveTo>
                  <a:lnTo>
                    <a:pt x="1272" y="1086"/>
                  </a:lnTo>
                  <a:lnTo>
                    <a:pt x="1278" y="1086"/>
                  </a:lnTo>
                  <a:lnTo>
                    <a:pt x="1278" y="1086"/>
                  </a:lnTo>
                  <a:lnTo>
                    <a:pt x="1284" y="1086"/>
                  </a:lnTo>
                  <a:lnTo>
                    <a:pt x="1290" y="1092"/>
                  </a:lnTo>
                  <a:lnTo>
                    <a:pt x="1290" y="1140"/>
                  </a:lnTo>
                  <a:lnTo>
                    <a:pt x="1284" y="1146"/>
                  </a:lnTo>
                  <a:lnTo>
                    <a:pt x="1278" y="1146"/>
                  </a:lnTo>
                  <a:lnTo>
                    <a:pt x="1278" y="1146"/>
                  </a:lnTo>
                  <a:lnTo>
                    <a:pt x="1272" y="1146"/>
                  </a:lnTo>
                  <a:lnTo>
                    <a:pt x="1272" y="1140"/>
                  </a:lnTo>
                  <a:lnTo>
                    <a:pt x="1272" y="1092"/>
                  </a:lnTo>
                  <a:close/>
                  <a:moveTo>
                    <a:pt x="1278" y="1152"/>
                  </a:moveTo>
                  <a:lnTo>
                    <a:pt x="1272" y="1146"/>
                  </a:lnTo>
                  <a:lnTo>
                    <a:pt x="1272" y="1140"/>
                  </a:lnTo>
                  <a:lnTo>
                    <a:pt x="1272" y="1140"/>
                  </a:lnTo>
                  <a:lnTo>
                    <a:pt x="1272" y="1134"/>
                  </a:lnTo>
                  <a:lnTo>
                    <a:pt x="1278" y="1134"/>
                  </a:lnTo>
                  <a:lnTo>
                    <a:pt x="1446" y="1134"/>
                  </a:lnTo>
                  <a:lnTo>
                    <a:pt x="1452" y="1134"/>
                  </a:lnTo>
                  <a:lnTo>
                    <a:pt x="1452" y="1140"/>
                  </a:lnTo>
                  <a:lnTo>
                    <a:pt x="1452" y="1140"/>
                  </a:lnTo>
                  <a:lnTo>
                    <a:pt x="1452" y="1146"/>
                  </a:lnTo>
                  <a:lnTo>
                    <a:pt x="1446" y="1152"/>
                  </a:lnTo>
                  <a:lnTo>
                    <a:pt x="1278" y="1152"/>
                  </a:lnTo>
                  <a:close/>
                  <a:moveTo>
                    <a:pt x="1440" y="1140"/>
                  </a:moveTo>
                  <a:lnTo>
                    <a:pt x="1440" y="1134"/>
                  </a:lnTo>
                  <a:lnTo>
                    <a:pt x="1446" y="1134"/>
                  </a:lnTo>
                  <a:lnTo>
                    <a:pt x="1446" y="1134"/>
                  </a:lnTo>
                  <a:lnTo>
                    <a:pt x="1452" y="1134"/>
                  </a:lnTo>
                  <a:lnTo>
                    <a:pt x="1458" y="1140"/>
                  </a:lnTo>
                  <a:lnTo>
                    <a:pt x="1458" y="1182"/>
                  </a:lnTo>
                  <a:lnTo>
                    <a:pt x="1452" y="1188"/>
                  </a:lnTo>
                  <a:lnTo>
                    <a:pt x="1446" y="1188"/>
                  </a:lnTo>
                  <a:lnTo>
                    <a:pt x="1446" y="1188"/>
                  </a:lnTo>
                  <a:lnTo>
                    <a:pt x="1440" y="1188"/>
                  </a:lnTo>
                  <a:lnTo>
                    <a:pt x="1440" y="1182"/>
                  </a:lnTo>
                  <a:lnTo>
                    <a:pt x="1440" y="1140"/>
                  </a:lnTo>
                  <a:close/>
                  <a:moveTo>
                    <a:pt x="1446" y="1194"/>
                  </a:moveTo>
                  <a:lnTo>
                    <a:pt x="1440" y="1188"/>
                  </a:lnTo>
                  <a:lnTo>
                    <a:pt x="1440" y="1182"/>
                  </a:lnTo>
                  <a:lnTo>
                    <a:pt x="1440" y="1182"/>
                  </a:lnTo>
                  <a:lnTo>
                    <a:pt x="1440" y="1176"/>
                  </a:lnTo>
                  <a:lnTo>
                    <a:pt x="1446" y="1176"/>
                  </a:lnTo>
                  <a:lnTo>
                    <a:pt x="1776" y="1176"/>
                  </a:lnTo>
                  <a:lnTo>
                    <a:pt x="1782" y="1176"/>
                  </a:lnTo>
                  <a:lnTo>
                    <a:pt x="1782" y="1182"/>
                  </a:lnTo>
                  <a:lnTo>
                    <a:pt x="1782" y="1182"/>
                  </a:lnTo>
                  <a:lnTo>
                    <a:pt x="1782" y="1188"/>
                  </a:lnTo>
                  <a:lnTo>
                    <a:pt x="1776" y="1194"/>
                  </a:lnTo>
                  <a:lnTo>
                    <a:pt x="1446" y="1194"/>
                  </a:lnTo>
                  <a:close/>
                  <a:moveTo>
                    <a:pt x="1770" y="1182"/>
                  </a:moveTo>
                  <a:lnTo>
                    <a:pt x="1770" y="1176"/>
                  </a:lnTo>
                  <a:lnTo>
                    <a:pt x="1776" y="1176"/>
                  </a:lnTo>
                  <a:lnTo>
                    <a:pt x="1776" y="1176"/>
                  </a:lnTo>
                  <a:lnTo>
                    <a:pt x="1782" y="1176"/>
                  </a:lnTo>
                  <a:lnTo>
                    <a:pt x="1788" y="1182"/>
                  </a:lnTo>
                  <a:lnTo>
                    <a:pt x="1788" y="1224"/>
                  </a:lnTo>
                  <a:lnTo>
                    <a:pt x="1782" y="1230"/>
                  </a:lnTo>
                  <a:lnTo>
                    <a:pt x="1776" y="1230"/>
                  </a:lnTo>
                  <a:lnTo>
                    <a:pt x="1776" y="1230"/>
                  </a:lnTo>
                  <a:lnTo>
                    <a:pt x="1770" y="1230"/>
                  </a:lnTo>
                  <a:lnTo>
                    <a:pt x="1770" y="1224"/>
                  </a:lnTo>
                  <a:lnTo>
                    <a:pt x="1770" y="1182"/>
                  </a:lnTo>
                  <a:close/>
                  <a:moveTo>
                    <a:pt x="1776" y="1236"/>
                  </a:moveTo>
                  <a:lnTo>
                    <a:pt x="1770" y="1230"/>
                  </a:lnTo>
                  <a:lnTo>
                    <a:pt x="1770" y="1224"/>
                  </a:lnTo>
                  <a:lnTo>
                    <a:pt x="1770" y="1224"/>
                  </a:lnTo>
                  <a:lnTo>
                    <a:pt x="1770" y="1218"/>
                  </a:lnTo>
                  <a:lnTo>
                    <a:pt x="1776" y="1218"/>
                  </a:lnTo>
                  <a:lnTo>
                    <a:pt x="2970" y="1218"/>
                  </a:lnTo>
                  <a:lnTo>
                    <a:pt x="2976" y="1218"/>
                  </a:lnTo>
                  <a:lnTo>
                    <a:pt x="2976" y="1224"/>
                  </a:lnTo>
                  <a:lnTo>
                    <a:pt x="2976" y="1224"/>
                  </a:lnTo>
                  <a:lnTo>
                    <a:pt x="2976" y="1230"/>
                  </a:lnTo>
                  <a:lnTo>
                    <a:pt x="2970" y="1236"/>
                  </a:lnTo>
                  <a:lnTo>
                    <a:pt x="1776" y="1236"/>
                  </a:lnTo>
                  <a:close/>
                  <a:moveTo>
                    <a:pt x="2964" y="1224"/>
                  </a:moveTo>
                  <a:lnTo>
                    <a:pt x="2964" y="1218"/>
                  </a:lnTo>
                  <a:lnTo>
                    <a:pt x="2970" y="1218"/>
                  </a:lnTo>
                  <a:lnTo>
                    <a:pt x="2970" y="1218"/>
                  </a:lnTo>
                  <a:lnTo>
                    <a:pt x="2976" y="1218"/>
                  </a:lnTo>
                  <a:lnTo>
                    <a:pt x="2982" y="1224"/>
                  </a:lnTo>
                  <a:lnTo>
                    <a:pt x="2982" y="1278"/>
                  </a:lnTo>
                  <a:lnTo>
                    <a:pt x="2976" y="1284"/>
                  </a:lnTo>
                  <a:lnTo>
                    <a:pt x="2970" y="1284"/>
                  </a:lnTo>
                  <a:lnTo>
                    <a:pt x="2970" y="1284"/>
                  </a:lnTo>
                  <a:lnTo>
                    <a:pt x="2964" y="1284"/>
                  </a:lnTo>
                  <a:lnTo>
                    <a:pt x="2964" y="1278"/>
                  </a:lnTo>
                  <a:lnTo>
                    <a:pt x="2964" y="1224"/>
                  </a:lnTo>
                  <a:close/>
                  <a:moveTo>
                    <a:pt x="2970" y="1290"/>
                  </a:moveTo>
                  <a:lnTo>
                    <a:pt x="2964" y="1284"/>
                  </a:lnTo>
                  <a:lnTo>
                    <a:pt x="2964" y="1278"/>
                  </a:lnTo>
                  <a:lnTo>
                    <a:pt x="2964" y="1278"/>
                  </a:lnTo>
                  <a:lnTo>
                    <a:pt x="2964" y="1272"/>
                  </a:lnTo>
                  <a:lnTo>
                    <a:pt x="2970" y="1272"/>
                  </a:lnTo>
                  <a:lnTo>
                    <a:pt x="3714" y="1272"/>
                  </a:lnTo>
                  <a:lnTo>
                    <a:pt x="3720" y="1272"/>
                  </a:lnTo>
                  <a:lnTo>
                    <a:pt x="3720" y="1278"/>
                  </a:lnTo>
                  <a:lnTo>
                    <a:pt x="3720" y="1278"/>
                  </a:lnTo>
                  <a:lnTo>
                    <a:pt x="3720" y="1284"/>
                  </a:lnTo>
                  <a:lnTo>
                    <a:pt x="3714" y="1290"/>
                  </a:lnTo>
                  <a:lnTo>
                    <a:pt x="2970" y="1290"/>
                  </a:lnTo>
                  <a:close/>
                  <a:moveTo>
                    <a:pt x="3708" y="1278"/>
                  </a:moveTo>
                  <a:lnTo>
                    <a:pt x="3708" y="1272"/>
                  </a:lnTo>
                  <a:lnTo>
                    <a:pt x="3714" y="1272"/>
                  </a:lnTo>
                  <a:lnTo>
                    <a:pt x="3714" y="1272"/>
                  </a:lnTo>
                  <a:lnTo>
                    <a:pt x="3720" y="1272"/>
                  </a:lnTo>
                  <a:lnTo>
                    <a:pt x="3726" y="1278"/>
                  </a:lnTo>
                  <a:lnTo>
                    <a:pt x="3726" y="1332"/>
                  </a:lnTo>
                  <a:lnTo>
                    <a:pt x="3720" y="1338"/>
                  </a:lnTo>
                  <a:lnTo>
                    <a:pt x="3714" y="1338"/>
                  </a:lnTo>
                  <a:lnTo>
                    <a:pt x="3714" y="1338"/>
                  </a:lnTo>
                  <a:lnTo>
                    <a:pt x="3708" y="1338"/>
                  </a:lnTo>
                  <a:lnTo>
                    <a:pt x="3708" y="1332"/>
                  </a:lnTo>
                  <a:lnTo>
                    <a:pt x="3708" y="1278"/>
                  </a:lnTo>
                  <a:close/>
                  <a:moveTo>
                    <a:pt x="3714" y="1344"/>
                  </a:moveTo>
                  <a:lnTo>
                    <a:pt x="3708" y="1338"/>
                  </a:lnTo>
                  <a:lnTo>
                    <a:pt x="3708" y="1332"/>
                  </a:lnTo>
                  <a:lnTo>
                    <a:pt x="3708" y="1332"/>
                  </a:lnTo>
                  <a:lnTo>
                    <a:pt x="3708" y="1326"/>
                  </a:lnTo>
                  <a:lnTo>
                    <a:pt x="3714" y="1326"/>
                  </a:lnTo>
                  <a:lnTo>
                    <a:pt x="4740" y="1326"/>
                  </a:lnTo>
                  <a:lnTo>
                    <a:pt x="4746" y="1326"/>
                  </a:lnTo>
                  <a:lnTo>
                    <a:pt x="4746" y="1332"/>
                  </a:lnTo>
                  <a:lnTo>
                    <a:pt x="4746" y="1332"/>
                  </a:lnTo>
                  <a:lnTo>
                    <a:pt x="4746" y="1338"/>
                  </a:lnTo>
                  <a:lnTo>
                    <a:pt x="4740" y="1344"/>
                  </a:lnTo>
                  <a:lnTo>
                    <a:pt x="3714" y="1344"/>
                  </a:lnTo>
                  <a:close/>
                  <a:moveTo>
                    <a:pt x="4734" y="1332"/>
                  </a:moveTo>
                  <a:lnTo>
                    <a:pt x="4734" y="1326"/>
                  </a:lnTo>
                  <a:lnTo>
                    <a:pt x="4740" y="1326"/>
                  </a:lnTo>
                  <a:lnTo>
                    <a:pt x="4740" y="1326"/>
                  </a:lnTo>
                  <a:lnTo>
                    <a:pt x="4746" y="1326"/>
                  </a:lnTo>
                  <a:lnTo>
                    <a:pt x="4752" y="1332"/>
                  </a:lnTo>
                  <a:lnTo>
                    <a:pt x="4752" y="1386"/>
                  </a:lnTo>
                  <a:lnTo>
                    <a:pt x="4746" y="1392"/>
                  </a:lnTo>
                  <a:lnTo>
                    <a:pt x="4740" y="1392"/>
                  </a:lnTo>
                  <a:lnTo>
                    <a:pt x="4740" y="1392"/>
                  </a:lnTo>
                  <a:lnTo>
                    <a:pt x="4734" y="1392"/>
                  </a:lnTo>
                  <a:lnTo>
                    <a:pt x="4734" y="1386"/>
                  </a:lnTo>
                  <a:lnTo>
                    <a:pt x="4734" y="1332"/>
                  </a:lnTo>
                  <a:close/>
                  <a:moveTo>
                    <a:pt x="4740" y="1398"/>
                  </a:moveTo>
                  <a:lnTo>
                    <a:pt x="4734" y="1392"/>
                  </a:lnTo>
                  <a:lnTo>
                    <a:pt x="4734" y="1386"/>
                  </a:lnTo>
                  <a:lnTo>
                    <a:pt x="4734" y="1386"/>
                  </a:lnTo>
                  <a:lnTo>
                    <a:pt x="4734" y="1380"/>
                  </a:lnTo>
                  <a:lnTo>
                    <a:pt x="4740" y="1380"/>
                  </a:lnTo>
                  <a:lnTo>
                    <a:pt x="4854" y="1380"/>
                  </a:lnTo>
                  <a:lnTo>
                    <a:pt x="4860" y="1380"/>
                  </a:lnTo>
                  <a:lnTo>
                    <a:pt x="4860" y="1386"/>
                  </a:lnTo>
                  <a:lnTo>
                    <a:pt x="4860" y="1386"/>
                  </a:lnTo>
                  <a:lnTo>
                    <a:pt x="4860" y="1392"/>
                  </a:lnTo>
                  <a:lnTo>
                    <a:pt x="4854" y="1398"/>
                  </a:lnTo>
                  <a:lnTo>
                    <a:pt x="4740" y="1398"/>
                  </a:lnTo>
                  <a:close/>
                  <a:moveTo>
                    <a:pt x="4848" y="1386"/>
                  </a:moveTo>
                  <a:lnTo>
                    <a:pt x="4848" y="1380"/>
                  </a:lnTo>
                  <a:lnTo>
                    <a:pt x="4854" y="1380"/>
                  </a:lnTo>
                  <a:lnTo>
                    <a:pt x="4854" y="1380"/>
                  </a:lnTo>
                  <a:lnTo>
                    <a:pt x="4860" y="1380"/>
                  </a:lnTo>
                  <a:lnTo>
                    <a:pt x="4866" y="1386"/>
                  </a:lnTo>
                  <a:lnTo>
                    <a:pt x="4866" y="1440"/>
                  </a:lnTo>
                  <a:lnTo>
                    <a:pt x="4860" y="1446"/>
                  </a:lnTo>
                  <a:lnTo>
                    <a:pt x="4854" y="1446"/>
                  </a:lnTo>
                  <a:lnTo>
                    <a:pt x="4854" y="1446"/>
                  </a:lnTo>
                  <a:lnTo>
                    <a:pt x="4848" y="1446"/>
                  </a:lnTo>
                  <a:lnTo>
                    <a:pt x="4848" y="1440"/>
                  </a:lnTo>
                  <a:lnTo>
                    <a:pt x="4848" y="1386"/>
                  </a:lnTo>
                  <a:close/>
                </a:path>
              </a:pathLst>
            </a:custGeom>
            <a:solidFill>
              <a:srgbClr val="FF0000"/>
            </a:solidFill>
            <a:ln w="9525">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82" name="Rectangle 118">
              <a:extLst>
                <a:ext uri="{FF2B5EF4-FFF2-40B4-BE49-F238E27FC236}">
                  <a16:creationId xmlns:a16="http://schemas.microsoft.com/office/drawing/2014/main" id="{39D102C3-4596-49D6-B8A2-2D8CA0D09807}"/>
                </a:ext>
              </a:extLst>
            </p:cNvPr>
            <p:cNvSpPr>
              <a:spLocks noChangeArrowheads="1"/>
            </p:cNvSpPr>
            <p:nvPr/>
          </p:nvSpPr>
          <p:spPr bwMode="auto">
            <a:xfrm>
              <a:off x="2268101" y="1309405"/>
              <a:ext cx="18693" cy="4421912"/>
            </a:xfrm>
            <a:prstGeom prst="rect">
              <a:avLst/>
            </a:prstGeom>
            <a:solidFill>
              <a:srgbClr val="000000"/>
            </a:solidFill>
            <a:ln w="952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83" name="Rectangle 119">
              <a:extLst>
                <a:ext uri="{FF2B5EF4-FFF2-40B4-BE49-F238E27FC236}">
                  <a16:creationId xmlns:a16="http://schemas.microsoft.com/office/drawing/2014/main" id="{C5ADA195-A365-4A4B-BBFC-4625A21E1C7B}"/>
                </a:ext>
              </a:extLst>
            </p:cNvPr>
            <p:cNvSpPr>
              <a:spLocks noChangeArrowheads="1"/>
            </p:cNvSpPr>
            <p:nvPr/>
          </p:nvSpPr>
          <p:spPr bwMode="auto">
            <a:xfrm>
              <a:off x="2268102" y="5714211"/>
              <a:ext cx="8171367" cy="17106"/>
            </a:xfrm>
            <a:prstGeom prst="rect">
              <a:avLst/>
            </a:prstGeom>
            <a:solidFill>
              <a:srgbClr val="000000"/>
            </a:solidFill>
            <a:ln w="952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049" name="Rectangle 120">
              <a:extLst>
                <a:ext uri="{FF2B5EF4-FFF2-40B4-BE49-F238E27FC236}">
                  <a16:creationId xmlns:a16="http://schemas.microsoft.com/office/drawing/2014/main" id="{055FD739-8646-41F9-84CB-5E3012F50F2A}"/>
                </a:ext>
              </a:extLst>
            </p:cNvPr>
            <p:cNvSpPr>
              <a:spLocks noChangeArrowheads="1"/>
            </p:cNvSpPr>
            <p:nvPr/>
          </p:nvSpPr>
          <p:spPr bwMode="auto">
            <a:xfrm>
              <a:off x="1713086" y="5479003"/>
              <a:ext cx="274410"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   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0" name="Rectangle 121">
              <a:extLst>
                <a:ext uri="{FF2B5EF4-FFF2-40B4-BE49-F238E27FC236}">
                  <a16:creationId xmlns:a16="http://schemas.microsoft.com/office/drawing/2014/main" id="{ABCB6FE4-BF41-4BB4-82BB-E035AD7A4A68}"/>
                </a:ext>
              </a:extLst>
            </p:cNvPr>
            <p:cNvSpPr>
              <a:spLocks noChangeArrowheads="1"/>
            </p:cNvSpPr>
            <p:nvPr/>
          </p:nvSpPr>
          <p:spPr bwMode="auto">
            <a:xfrm>
              <a:off x="1713087" y="4657913"/>
              <a:ext cx="287477"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 20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1" name="Rectangle 122">
              <a:extLst>
                <a:ext uri="{FF2B5EF4-FFF2-40B4-BE49-F238E27FC236}">
                  <a16:creationId xmlns:a16="http://schemas.microsoft.com/office/drawing/2014/main" id="{0CBBA3CA-7C3A-4DB3-A63F-7250496B35C5}"/>
                </a:ext>
              </a:extLst>
            </p:cNvPr>
            <p:cNvSpPr>
              <a:spLocks noChangeArrowheads="1"/>
            </p:cNvSpPr>
            <p:nvPr/>
          </p:nvSpPr>
          <p:spPr bwMode="auto">
            <a:xfrm>
              <a:off x="1713087" y="3768399"/>
              <a:ext cx="287477"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 40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2" name="Rectangle 123">
              <a:extLst>
                <a:ext uri="{FF2B5EF4-FFF2-40B4-BE49-F238E27FC236}">
                  <a16:creationId xmlns:a16="http://schemas.microsoft.com/office/drawing/2014/main" id="{86D8F8FF-9383-4354-80F0-A8EE83BD159A}"/>
                </a:ext>
              </a:extLst>
            </p:cNvPr>
            <p:cNvSpPr>
              <a:spLocks noChangeArrowheads="1"/>
            </p:cNvSpPr>
            <p:nvPr/>
          </p:nvSpPr>
          <p:spPr bwMode="auto">
            <a:xfrm>
              <a:off x="1713087" y="2947308"/>
              <a:ext cx="287477"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 60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3" name="Rectangle 124">
              <a:extLst>
                <a:ext uri="{FF2B5EF4-FFF2-40B4-BE49-F238E27FC236}">
                  <a16:creationId xmlns:a16="http://schemas.microsoft.com/office/drawing/2014/main" id="{E8D12FED-AE9F-4FEB-8555-EAEEC79529D6}"/>
                </a:ext>
              </a:extLst>
            </p:cNvPr>
            <p:cNvSpPr>
              <a:spLocks noChangeArrowheads="1"/>
            </p:cNvSpPr>
            <p:nvPr/>
          </p:nvSpPr>
          <p:spPr bwMode="auto">
            <a:xfrm>
              <a:off x="1713087" y="2057794"/>
              <a:ext cx="287477"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 80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4" name="Rectangle 125">
              <a:extLst>
                <a:ext uri="{FF2B5EF4-FFF2-40B4-BE49-F238E27FC236}">
                  <a16:creationId xmlns:a16="http://schemas.microsoft.com/office/drawing/2014/main" id="{CF05EADB-3039-4FA0-B3D3-28C8C3A7560F}"/>
                </a:ext>
              </a:extLst>
            </p:cNvPr>
            <p:cNvSpPr>
              <a:spLocks noChangeArrowheads="1"/>
            </p:cNvSpPr>
            <p:nvPr/>
          </p:nvSpPr>
          <p:spPr bwMode="auto">
            <a:xfrm>
              <a:off x="1713086" y="1236704"/>
              <a:ext cx="352813" cy="27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Sasfont"/>
                  <a:ea typeface="MS PGothic" panose="020B0600070205080204" pitchFamily="34" charset="-128"/>
                  <a:cs typeface="+mn-cs"/>
                </a:rPr>
                <a:t>100</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86055" name="Text Box 126">
              <a:extLst>
                <a:ext uri="{FF2B5EF4-FFF2-40B4-BE49-F238E27FC236}">
                  <a16:creationId xmlns:a16="http://schemas.microsoft.com/office/drawing/2014/main" id="{26E1B0B0-A530-4090-AB26-30529A3508FB}"/>
                </a:ext>
              </a:extLst>
            </p:cNvPr>
            <p:cNvSpPr txBox="1">
              <a:spLocks noChangeArrowheads="1"/>
            </p:cNvSpPr>
            <p:nvPr/>
          </p:nvSpPr>
          <p:spPr bwMode="auto">
            <a:xfrm rot="16200000">
              <a:off x="429589" y="3309357"/>
              <a:ext cx="2122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ea typeface="MS PGothic" panose="020B0600070205080204" pitchFamily="34" charset="-128"/>
                  <a:cs typeface="+mn-cs"/>
                </a:rPr>
                <a:t>Survival (%)</a:t>
              </a:r>
            </a:p>
          </p:txBody>
        </p:sp>
        <p:grpSp>
          <p:nvGrpSpPr>
            <p:cNvPr id="86056" name="Group 127">
              <a:extLst>
                <a:ext uri="{FF2B5EF4-FFF2-40B4-BE49-F238E27FC236}">
                  <a16:creationId xmlns:a16="http://schemas.microsoft.com/office/drawing/2014/main" id="{F6AD639A-0523-404A-AEAD-0BDB1E05C5B6}"/>
                </a:ext>
              </a:extLst>
            </p:cNvPr>
            <p:cNvGrpSpPr>
              <a:grpSpLocks/>
            </p:cNvGrpSpPr>
            <p:nvPr/>
          </p:nvGrpSpPr>
          <p:grpSpPr bwMode="auto">
            <a:xfrm>
              <a:off x="6604691" y="3802611"/>
              <a:ext cx="3485376" cy="1418377"/>
              <a:chOff x="3546" y="960"/>
              <a:chExt cx="1878" cy="877"/>
            </a:xfrm>
          </p:grpSpPr>
          <p:sp>
            <p:nvSpPr>
              <p:cNvPr id="86061" name="Rectangle 128">
                <a:extLst>
                  <a:ext uri="{FF2B5EF4-FFF2-40B4-BE49-F238E27FC236}">
                    <a16:creationId xmlns:a16="http://schemas.microsoft.com/office/drawing/2014/main" id="{FCD3BC73-3EA0-4DB4-AA08-0422C8D08E1B}"/>
                  </a:ext>
                </a:extLst>
              </p:cNvPr>
              <p:cNvSpPr>
                <a:spLocks noChangeArrowheads="1"/>
              </p:cNvSpPr>
              <p:nvPr/>
            </p:nvSpPr>
            <p:spPr bwMode="auto">
              <a:xfrm>
                <a:off x="3936" y="960"/>
                <a:ext cx="96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Normal (n=17)</a:t>
                </a:r>
              </a:p>
            </p:txBody>
          </p:sp>
          <p:sp>
            <p:nvSpPr>
              <p:cNvPr id="86062" name="Rectangle 129">
                <a:extLst>
                  <a:ext uri="{FF2B5EF4-FFF2-40B4-BE49-F238E27FC236}">
                    <a16:creationId xmlns:a16="http://schemas.microsoft.com/office/drawing/2014/main" id="{45D428F8-8532-4DFE-AD1F-6114310B8DC7}"/>
                  </a:ext>
                </a:extLst>
              </p:cNvPr>
              <p:cNvSpPr>
                <a:spLocks noChangeArrowheads="1"/>
              </p:cNvSpPr>
              <p:nvPr/>
            </p:nvSpPr>
            <p:spPr bwMode="auto">
              <a:xfrm>
                <a:off x="3936" y="1200"/>
                <a:ext cx="12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Mild (n=68)</a:t>
                </a:r>
              </a:p>
            </p:txBody>
          </p:sp>
          <p:sp>
            <p:nvSpPr>
              <p:cNvPr id="86063" name="Rectangle 130">
                <a:extLst>
                  <a:ext uri="{FF2B5EF4-FFF2-40B4-BE49-F238E27FC236}">
                    <a16:creationId xmlns:a16="http://schemas.microsoft.com/office/drawing/2014/main" id="{6740402D-D67D-415F-91B5-E04E4B8F0815}"/>
                  </a:ext>
                </a:extLst>
              </p:cNvPr>
              <p:cNvSpPr>
                <a:spLocks noChangeArrowheads="1"/>
              </p:cNvSpPr>
              <p:nvPr/>
            </p:nvSpPr>
            <p:spPr bwMode="auto">
              <a:xfrm>
                <a:off x="3936" y="1392"/>
                <a:ext cx="139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Moderate (n=69)</a:t>
                </a:r>
              </a:p>
            </p:txBody>
          </p:sp>
          <p:sp>
            <p:nvSpPr>
              <p:cNvPr id="86064" name="Rectangle 131">
                <a:extLst>
                  <a:ext uri="{FF2B5EF4-FFF2-40B4-BE49-F238E27FC236}">
                    <a16:creationId xmlns:a16="http://schemas.microsoft.com/office/drawing/2014/main" id="{325733D5-619C-425C-B769-A25D7712EA67}"/>
                  </a:ext>
                </a:extLst>
              </p:cNvPr>
              <p:cNvSpPr>
                <a:spLocks noChangeArrowheads="1"/>
              </p:cNvSpPr>
              <p:nvPr/>
            </p:nvSpPr>
            <p:spPr bwMode="auto">
              <a:xfrm>
                <a:off x="3936" y="1632"/>
                <a:ext cx="148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Severe (n=70)</a:t>
                </a:r>
              </a:p>
            </p:txBody>
          </p:sp>
          <p:grpSp>
            <p:nvGrpSpPr>
              <p:cNvPr id="86065" name="Group 132">
                <a:extLst>
                  <a:ext uri="{FF2B5EF4-FFF2-40B4-BE49-F238E27FC236}">
                    <a16:creationId xmlns:a16="http://schemas.microsoft.com/office/drawing/2014/main" id="{0181015A-AA0B-4A4A-88E8-5A59BFC3E1C5}"/>
                  </a:ext>
                </a:extLst>
              </p:cNvPr>
              <p:cNvGrpSpPr>
                <a:grpSpLocks/>
              </p:cNvGrpSpPr>
              <p:nvPr/>
            </p:nvGrpSpPr>
            <p:grpSpPr bwMode="auto">
              <a:xfrm>
                <a:off x="3546" y="1038"/>
                <a:ext cx="246" cy="18"/>
                <a:chOff x="3474" y="1020"/>
                <a:chExt cx="246" cy="18"/>
              </a:xfrm>
            </p:grpSpPr>
            <p:sp>
              <p:nvSpPr>
                <p:cNvPr id="1393797" name="Rectangle 133">
                  <a:extLst>
                    <a:ext uri="{FF2B5EF4-FFF2-40B4-BE49-F238E27FC236}">
                      <a16:creationId xmlns:a16="http://schemas.microsoft.com/office/drawing/2014/main" id="{728B3466-6221-4F0E-AA5C-E8DD09E07CB4}"/>
                    </a:ext>
                  </a:extLst>
                </p:cNvPr>
                <p:cNvSpPr>
                  <a:spLocks noChangeArrowheads="1"/>
                </p:cNvSpPr>
                <p:nvPr/>
              </p:nvSpPr>
              <p:spPr bwMode="auto">
                <a:xfrm>
                  <a:off x="3474" y="1020"/>
                  <a:ext cx="132" cy="19"/>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798" name="Rectangle 134">
                  <a:extLst>
                    <a:ext uri="{FF2B5EF4-FFF2-40B4-BE49-F238E27FC236}">
                      <a16:creationId xmlns:a16="http://schemas.microsoft.com/office/drawing/2014/main" id="{A47FFCC1-0F51-4986-94BE-768115F7EF38}"/>
                    </a:ext>
                  </a:extLst>
                </p:cNvPr>
                <p:cNvSpPr>
                  <a:spLocks noChangeArrowheads="1"/>
                </p:cNvSpPr>
                <p:nvPr/>
              </p:nvSpPr>
              <p:spPr bwMode="auto">
                <a:xfrm>
                  <a:off x="3660" y="1020"/>
                  <a:ext cx="60" cy="19"/>
                </a:xfrm>
                <a:prstGeom prst="rect">
                  <a:avLst/>
                </a:prstGeom>
                <a:solidFill>
                  <a:srgbClr val="33CC33"/>
                </a:solidFill>
                <a:ln w="9525">
                  <a:solidFill>
                    <a:srgbClr val="33CC33"/>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799" name="Freeform 135">
                <a:extLst>
                  <a:ext uri="{FF2B5EF4-FFF2-40B4-BE49-F238E27FC236}">
                    <a16:creationId xmlns:a16="http://schemas.microsoft.com/office/drawing/2014/main" id="{AED3FC6B-3CF1-4689-BB52-0E9702BE69AC}"/>
                  </a:ext>
                </a:extLst>
              </p:cNvPr>
              <p:cNvSpPr>
                <a:spLocks noEditPoints="1"/>
              </p:cNvSpPr>
              <p:nvPr/>
            </p:nvSpPr>
            <p:spPr bwMode="auto">
              <a:xfrm>
                <a:off x="3552" y="1278"/>
                <a:ext cx="246" cy="18"/>
              </a:xfrm>
              <a:custGeom>
                <a:avLst/>
                <a:gdLst>
                  <a:gd name="T0" fmla="*/ 0 w 246"/>
                  <a:gd name="T1" fmla="*/ 18 h 18"/>
                  <a:gd name="T2" fmla="*/ 0 w 246"/>
                  <a:gd name="T3" fmla="*/ 0 h 18"/>
                  <a:gd name="T4" fmla="*/ 24 w 246"/>
                  <a:gd name="T5" fmla="*/ 0 h 18"/>
                  <a:gd name="T6" fmla="*/ 24 w 246"/>
                  <a:gd name="T7" fmla="*/ 18 h 18"/>
                  <a:gd name="T8" fmla="*/ 0 w 246"/>
                  <a:gd name="T9" fmla="*/ 18 h 18"/>
                  <a:gd name="T10" fmla="*/ 48 w 246"/>
                  <a:gd name="T11" fmla="*/ 18 h 18"/>
                  <a:gd name="T12" fmla="*/ 48 w 246"/>
                  <a:gd name="T13" fmla="*/ 0 h 18"/>
                  <a:gd name="T14" fmla="*/ 72 w 246"/>
                  <a:gd name="T15" fmla="*/ 0 h 18"/>
                  <a:gd name="T16" fmla="*/ 72 w 246"/>
                  <a:gd name="T17" fmla="*/ 18 h 18"/>
                  <a:gd name="T18" fmla="*/ 48 w 246"/>
                  <a:gd name="T19" fmla="*/ 18 h 18"/>
                  <a:gd name="T20" fmla="*/ 96 w 246"/>
                  <a:gd name="T21" fmla="*/ 18 h 18"/>
                  <a:gd name="T22" fmla="*/ 96 w 246"/>
                  <a:gd name="T23" fmla="*/ 0 h 18"/>
                  <a:gd name="T24" fmla="*/ 120 w 246"/>
                  <a:gd name="T25" fmla="*/ 0 h 18"/>
                  <a:gd name="T26" fmla="*/ 120 w 246"/>
                  <a:gd name="T27" fmla="*/ 18 h 18"/>
                  <a:gd name="T28" fmla="*/ 96 w 246"/>
                  <a:gd name="T29" fmla="*/ 18 h 18"/>
                  <a:gd name="T30" fmla="*/ 144 w 246"/>
                  <a:gd name="T31" fmla="*/ 18 h 18"/>
                  <a:gd name="T32" fmla="*/ 144 w 246"/>
                  <a:gd name="T33" fmla="*/ 0 h 18"/>
                  <a:gd name="T34" fmla="*/ 168 w 246"/>
                  <a:gd name="T35" fmla="*/ 0 h 18"/>
                  <a:gd name="T36" fmla="*/ 168 w 246"/>
                  <a:gd name="T37" fmla="*/ 18 h 18"/>
                  <a:gd name="T38" fmla="*/ 144 w 246"/>
                  <a:gd name="T39" fmla="*/ 18 h 18"/>
                  <a:gd name="T40" fmla="*/ 192 w 246"/>
                  <a:gd name="T41" fmla="*/ 18 h 18"/>
                  <a:gd name="T42" fmla="*/ 192 w 246"/>
                  <a:gd name="T43" fmla="*/ 0 h 18"/>
                  <a:gd name="T44" fmla="*/ 216 w 246"/>
                  <a:gd name="T45" fmla="*/ 0 h 18"/>
                  <a:gd name="T46" fmla="*/ 216 w 246"/>
                  <a:gd name="T47" fmla="*/ 18 h 18"/>
                  <a:gd name="T48" fmla="*/ 192 w 246"/>
                  <a:gd name="T49" fmla="*/ 18 h 18"/>
                  <a:gd name="T50" fmla="*/ 240 w 246"/>
                  <a:gd name="T51" fmla="*/ 18 h 18"/>
                  <a:gd name="T52" fmla="*/ 240 w 246"/>
                  <a:gd name="T53" fmla="*/ 0 h 18"/>
                  <a:gd name="T54" fmla="*/ 246 w 246"/>
                  <a:gd name="T55" fmla="*/ 0 h 18"/>
                  <a:gd name="T56" fmla="*/ 246 w 246"/>
                  <a:gd name="T57" fmla="*/ 18 h 18"/>
                  <a:gd name="T58" fmla="*/ 240 w 246"/>
                  <a:gd name="T5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18">
                    <a:moveTo>
                      <a:pt x="0" y="18"/>
                    </a:moveTo>
                    <a:lnTo>
                      <a:pt x="0" y="0"/>
                    </a:lnTo>
                    <a:lnTo>
                      <a:pt x="24" y="0"/>
                    </a:lnTo>
                    <a:lnTo>
                      <a:pt x="24" y="18"/>
                    </a:lnTo>
                    <a:lnTo>
                      <a:pt x="0" y="18"/>
                    </a:lnTo>
                    <a:close/>
                    <a:moveTo>
                      <a:pt x="48" y="18"/>
                    </a:moveTo>
                    <a:lnTo>
                      <a:pt x="48" y="0"/>
                    </a:lnTo>
                    <a:lnTo>
                      <a:pt x="72" y="0"/>
                    </a:lnTo>
                    <a:lnTo>
                      <a:pt x="72" y="18"/>
                    </a:lnTo>
                    <a:lnTo>
                      <a:pt x="48" y="18"/>
                    </a:lnTo>
                    <a:close/>
                    <a:moveTo>
                      <a:pt x="96" y="18"/>
                    </a:moveTo>
                    <a:lnTo>
                      <a:pt x="96" y="0"/>
                    </a:lnTo>
                    <a:lnTo>
                      <a:pt x="120" y="0"/>
                    </a:lnTo>
                    <a:lnTo>
                      <a:pt x="120" y="18"/>
                    </a:lnTo>
                    <a:lnTo>
                      <a:pt x="96" y="18"/>
                    </a:lnTo>
                    <a:close/>
                    <a:moveTo>
                      <a:pt x="144" y="18"/>
                    </a:moveTo>
                    <a:lnTo>
                      <a:pt x="144" y="0"/>
                    </a:lnTo>
                    <a:lnTo>
                      <a:pt x="168" y="0"/>
                    </a:lnTo>
                    <a:lnTo>
                      <a:pt x="168" y="18"/>
                    </a:lnTo>
                    <a:lnTo>
                      <a:pt x="144" y="18"/>
                    </a:lnTo>
                    <a:close/>
                    <a:moveTo>
                      <a:pt x="192" y="18"/>
                    </a:moveTo>
                    <a:lnTo>
                      <a:pt x="192" y="0"/>
                    </a:lnTo>
                    <a:lnTo>
                      <a:pt x="216" y="0"/>
                    </a:lnTo>
                    <a:lnTo>
                      <a:pt x="216" y="18"/>
                    </a:lnTo>
                    <a:lnTo>
                      <a:pt x="192" y="18"/>
                    </a:lnTo>
                    <a:close/>
                    <a:moveTo>
                      <a:pt x="240" y="18"/>
                    </a:moveTo>
                    <a:lnTo>
                      <a:pt x="240" y="0"/>
                    </a:lnTo>
                    <a:lnTo>
                      <a:pt x="246" y="0"/>
                    </a:lnTo>
                    <a:lnTo>
                      <a:pt x="246" y="18"/>
                    </a:lnTo>
                    <a:lnTo>
                      <a:pt x="240" y="18"/>
                    </a:lnTo>
                    <a:close/>
                  </a:path>
                </a:pathLst>
              </a:custGeom>
              <a:solidFill>
                <a:srgbClr val="33CC33"/>
              </a:solidFill>
              <a:ln w="9525">
                <a:solidFill>
                  <a:srgbClr val="33CC33"/>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067" name="Group 136">
                <a:extLst>
                  <a:ext uri="{FF2B5EF4-FFF2-40B4-BE49-F238E27FC236}">
                    <a16:creationId xmlns:a16="http://schemas.microsoft.com/office/drawing/2014/main" id="{CA6FC26E-B47A-4CB2-A104-D67A46A5F414}"/>
                  </a:ext>
                </a:extLst>
              </p:cNvPr>
              <p:cNvGrpSpPr>
                <a:grpSpLocks/>
              </p:cNvGrpSpPr>
              <p:nvPr/>
            </p:nvGrpSpPr>
            <p:grpSpPr bwMode="auto">
              <a:xfrm>
                <a:off x="3552" y="1470"/>
                <a:ext cx="216" cy="18"/>
                <a:chOff x="3498" y="1452"/>
                <a:chExt cx="216" cy="18"/>
              </a:xfrm>
            </p:grpSpPr>
            <p:sp>
              <p:nvSpPr>
                <p:cNvPr id="1393801" name="Rectangle 137">
                  <a:extLst>
                    <a:ext uri="{FF2B5EF4-FFF2-40B4-BE49-F238E27FC236}">
                      <a16:creationId xmlns:a16="http://schemas.microsoft.com/office/drawing/2014/main" id="{D4F604A5-7A4E-4F1C-9FCF-06C7817A406A}"/>
                    </a:ext>
                  </a:extLst>
                </p:cNvPr>
                <p:cNvSpPr>
                  <a:spLocks noChangeArrowheads="1"/>
                </p:cNvSpPr>
                <p:nvPr/>
              </p:nvSpPr>
              <p:spPr bwMode="auto">
                <a:xfrm>
                  <a:off x="3498" y="1452"/>
                  <a:ext cx="78"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802" name="Rectangle 138">
                  <a:extLst>
                    <a:ext uri="{FF2B5EF4-FFF2-40B4-BE49-F238E27FC236}">
                      <a16:creationId xmlns:a16="http://schemas.microsoft.com/office/drawing/2014/main" id="{10696517-430F-4C65-AC24-16260662FB3C}"/>
                    </a:ext>
                  </a:extLst>
                </p:cNvPr>
                <p:cNvSpPr>
                  <a:spLocks noChangeArrowheads="1"/>
                </p:cNvSpPr>
                <p:nvPr/>
              </p:nvSpPr>
              <p:spPr bwMode="auto">
                <a:xfrm>
                  <a:off x="3631" y="1452"/>
                  <a:ext cx="84" cy="18"/>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393803" name="Rectangle 139">
                <a:extLst>
                  <a:ext uri="{FF2B5EF4-FFF2-40B4-BE49-F238E27FC236}">
                    <a16:creationId xmlns:a16="http://schemas.microsoft.com/office/drawing/2014/main" id="{86DD355E-717F-4B0D-AD82-015361282D04}"/>
                  </a:ext>
                </a:extLst>
              </p:cNvPr>
              <p:cNvSpPr>
                <a:spLocks noChangeArrowheads="1"/>
              </p:cNvSpPr>
              <p:nvPr/>
            </p:nvSpPr>
            <p:spPr bwMode="auto">
              <a:xfrm>
                <a:off x="3552" y="1710"/>
                <a:ext cx="246" cy="19"/>
              </a:xfrm>
              <a:prstGeom prst="rect">
                <a:avLst/>
              </a:prstGeom>
              <a:solidFill>
                <a:srgbClr val="FF0000"/>
              </a:solidFill>
              <a:ln w="9525">
                <a:solidFill>
                  <a:srgbClr val="FF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86057" name="Rectangle 140">
              <a:extLst>
                <a:ext uri="{FF2B5EF4-FFF2-40B4-BE49-F238E27FC236}">
                  <a16:creationId xmlns:a16="http://schemas.microsoft.com/office/drawing/2014/main" id="{3549F7EC-88F7-499A-A30A-52DD72DFCE59}"/>
                </a:ext>
              </a:extLst>
            </p:cNvPr>
            <p:cNvSpPr>
              <a:spLocks noChangeArrowheads="1"/>
            </p:cNvSpPr>
            <p:nvPr/>
          </p:nvSpPr>
          <p:spPr bwMode="auto">
            <a:xfrm>
              <a:off x="5258854" y="6231669"/>
              <a:ext cx="23064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Helvetica" pitchFamily="2" charset="0"/>
                  <a:ea typeface="MS PGothic" panose="020B0600070205080204" pitchFamily="34" charset="-128"/>
                  <a:cs typeface="+mn-cs"/>
                </a:rPr>
                <a:t>Time (Months)</a:t>
              </a:r>
            </a:p>
          </p:txBody>
        </p:sp>
        <p:sp>
          <p:nvSpPr>
            <p:cNvPr id="86059" name="TextBox 1">
              <a:extLst>
                <a:ext uri="{FF2B5EF4-FFF2-40B4-BE49-F238E27FC236}">
                  <a16:creationId xmlns:a16="http://schemas.microsoft.com/office/drawing/2014/main" id="{785F5BC1-BB3E-49D4-95B4-44E0219C781E}"/>
                </a:ext>
              </a:extLst>
            </p:cNvPr>
            <p:cNvSpPr txBox="1">
              <a:spLocks noChangeArrowheads="1"/>
            </p:cNvSpPr>
            <p:nvPr/>
          </p:nvSpPr>
          <p:spPr bwMode="auto">
            <a:xfrm>
              <a:off x="4232220" y="4233113"/>
              <a:ext cx="1571583" cy="523220"/>
            </a:xfrm>
            <a:prstGeom prst="rect">
              <a:avLst/>
            </a:prstGeom>
            <a:solidFill>
              <a:schemeClr val="accent4"/>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Delirium</a:t>
              </a:r>
            </a:p>
          </p:txBody>
        </p:sp>
        <p:sp>
          <p:nvSpPr>
            <p:cNvPr id="3" name="Left Brace 2">
              <a:extLst>
                <a:ext uri="{FF2B5EF4-FFF2-40B4-BE49-F238E27FC236}">
                  <a16:creationId xmlns:a16="http://schemas.microsoft.com/office/drawing/2014/main" id="{01884D21-B5B1-4BAD-AAA5-ADB941AFD990}"/>
                </a:ext>
              </a:extLst>
            </p:cNvPr>
            <p:cNvSpPr/>
            <p:nvPr/>
          </p:nvSpPr>
          <p:spPr>
            <a:xfrm>
              <a:off x="5872820" y="3802610"/>
              <a:ext cx="815267" cy="139129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83D7D1FF-6622-EE9E-641A-6760EB285C56}"/>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D818C30-324E-F215-41D0-379F0EA26B06}"/>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8E6397-E849-6813-6401-198C75CCF8FC}"/>
              </a:ext>
            </a:extLst>
          </p:cNvPr>
          <p:cNvSpPr txBox="1"/>
          <p:nvPr/>
        </p:nvSpPr>
        <p:spPr>
          <a:xfrm>
            <a:off x="257535" y="166262"/>
            <a:ext cx="4432624"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t>6 Month Mortality</a:t>
            </a:r>
            <a:endParaRPr kumimoji="0" lang="en-US" sz="24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B46888C8-7350-BC2F-D8FB-98002DCDA066}"/>
              </a:ext>
            </a:extLst>
          </p:cNvPr>
          <p:cNvSpPr txBox="1"/>
          <p:nvPr/>
        </p:nvSpPr>
        <p:spPr>
          <a:xfrm>
            <a:off x="9182465" y="6374825"/>
            <a:ext cx="272388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JAMA 2004;291:1753-62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74D9-1F46-223E-238A-148984A2880D}"/>
              </a:ext>
            </a:extLst>
          </p:cNvPr>
          <p:cNvSpPr>
            <a:spLocks noGrp="1"/>
          </p:cNvSpPr>
          <p:nvPr>
            <p:ph type="title"/>
          </p:nvPr>
        </p:nvSpPr>
        <p:spPr/>
        <p:txBody>
          <a:bodyPr/>
          <a:lstStyle/>
          <a:p>
            <a:r>
              <a:rPr lang="en-US" b="1" dirty="0">
                <a:solidFill>
                  <a:schemeClr val="accent5"/>
                </a:solidFill>
                <a:latin typeface="Helvetica" pitchFamily="2" charset="0"/>
              </a:rPr>
              <a:t>Young and Unsure…</a:t>
            </a:r>
          </a:p>
        </p:txBody>
      </p:sp>
      <p:sp>
        <p:nvSpPr>
          <p:cNvPr id="3" name="Content Placeholder 2">
            <a:extLst>
              <a:ext uri="{FF2B5EF4-FFF2-40B4-BE49-F238E27FC236}">
                <a16:creationId xmlns:a16="http://schemas.microsoft.com/office/drawing/2014/main" id="{CE4DFBBE-581A-E970-4B22-7EF604B476DF}"/>
              </a:ext>
            </a:extLst>
          </p:cNvPr>
          <p:cNvSpPr>
            <a:spLocks noGrp="1"/>
          </p:cNvSpPr>
          <p:nvPr>
            <p:ph idx="1"/>
          </p:nvPr>
        </p:nvSpPr>
        <p:spPr>
          <a:xfrm>
            <a:off x="838200" y="2044001"/>
            <a:ext cx="10183368" cy="4351338"/>
          </a:xfrm>
        </p:spPr>
        <p:txBody>
          <a:bodyPr>
            <a:normAutofit/>
          </a:bodyPr>
          <a:lstStyle/>
          <a:p>
            <a:pPr marL="91440" indent="-457200" algn="l">
              <a:buNone/>
            </a:pPr>
            <a:r>
              <a:rPr lang="en-US" b="0" i="0" u="none" strike="noStrike" baseline="0" dirty="0">
                <a:solidFill>
                  <a:schemeClr val="bg1"/>
                </a:solidFill>
                <a:latin typeface="Helvetica" pitchFamily="2" charset="0"/>
              </a:rPr>
              <a:t>“Wes, this focus on delirium doesn’t belong in the field of critical care.” </a:t>
            </a:r>
          </a:p>
          <a:p>
            <a:pPr marL="91440" indent="-457200" algn="l">
              <a:buNone/>
            </a:pPr>
            <a:endParaRPr lang="en-US" dirty="0">
              <a:solidFill>
                <a:schemeClr val="bg1"/>
              </a:solidFill>
              <a:latin typeface="Helvetica" pitchFamily="2" charset="0"/>
            </a:endParaRPr>
          </a:p>
          <a:p>
            <a:pPr marL="91440" indent="-457200" algn="l">
              <a:buNone/>
            </a:pPr>
            <a:r>
              <a:rPr lang="en-US" dirty="0">
                <a:solidFill>
                  <a:schemeClr val="bg1"/>
                </a:solidFill>
                <a:latin typeface="Helvetica" pitchFamily="2" charset="0"/>
              </a:rPr>
              <a:t>Many </a:t>
            </a:r>
            <a:r>
              <a:rPr lang="en-US" b="0" i="0" u="none" strike="noStrike" baseline="0" dirty="0">
                <a:solidFill>
                  <a:schemeClr val="bg1"/>
                </a:solidFill>
                <a:latin typeface="Helvetica" pitchFamily="2" charset="0"/>
              </a:rPr>
              <a:t>professors told me there was no hope for academic success, funding, or making a difference with further research into delirium. Even though I was counseled not to take this personally, I did.”</a:t>
            </a:r>
          </a:p>
          <a:p>
            <a:pPr marL="0" indent="0" algn="l">
              <a:buNone/>
            </a:pPr>
            <a:endParaRPr lang="en-US" sz="2000" dirty="0">
              <a:solidFill>
                <a:schemeClr val="bg1"/>
              </a:solidFill>
              <a:latin typeface="Helvetica" pitchFamily="2" charset="0"/>
            </a:endParaRPr>
          </a:p>
          <a:p>
            <a:pPr marL="0" indent="0" algn="l">
              <a:buNone/>
            </a:pPr>
            <a:r>
              <a:rPr lang="en-US" sz="2000" b="1" i="1" dirty="0">
                <a:solidFill>
                  <a:schemeClr val="bg1"/>
                </a:solidFill>
                <a:latin typeface="Helvetica" pitchFamily="2" charset="0"/>
              </a:rPr>
              <a:t>						</a:t>
            </a:r>
            <a:endParaRPr lang="en-US" sz="2000" dirty="0">
              <a:solidFill>
                <a:schemeClr val="bg1"/>
              </a:solidFill>
              <a:latin typeface="Helvetica" pitchFamily="2" charset="0"/>
            </a:endParaRPr>
          </a:p>
        </p:txBody>
      </p:sp>
      <p:cxnSp>
        <p:nvCxnSpPr>
          <p:cNvPr id="5" name="Straight Connector 4">
            <a:extLst>
              <a:ext uri="{FF2B5EF4-FFF2-40B4-BE49-F238E27FC236}">
                <a16:creationId xmlns:a16="http://schemas.microsoft.com/office/drawing/2014/main" id="{5111C6DF-49D1-ED79-BDB2-6BD785232123}"/>
              </a:ext>
            </a:extLst>
          </p:cNvPr>
          <p:cNvCxnSpPr>
            <a:cxnSpLocks/>
          </p:cNvCxnSpPr>
          <p:nvPr/>
        </p:nvCxnSpPr>
        <p:spPr>
          <a:xfrm flipH="1">
            <a:off x="972312" y="1690688"/>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80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74D9-1F46-223E-238A-148984A2880D}"/>
              </a:ext>
            </a:extLst>
          </p:cNvPr>
          <p:cNvSpPr>
            <a:spLocks noGrp="1"/>
          </p:cNvSpPr>
          <p:nvPr>
            <p:ph type="title"/>
          </p:nvPr>
        </p:nvSpPr>
        <p:spPr>
          <a:xfrm>
            <a:off x="838200" y="216823"/>
            <a:ext cx="10515600" cy="874458"/>
          </a:xfrm>
        </p:spPr>
        <p:txBody>
          <a:bodyPr/>
          <a:lstStyle/>
          <a:p>
            <a:r>
              <a:rPr lang="en-US" b="1" dirty="0">
                <a:solidFill>
                  <a:schemeClr val="accent5"/>
                </a:solidFill>
                <a:latin typeface="Helvetica" pitchFamily="2" charset="0"/>
              </a:rPr>
              <a:t>Donna Hilley…a CEO on Music Row</a:t>
            </a:r>
          </a:p>
        </p:txBody>
      </p:sp>
      <p:sp>
        <p:nvSpPr>
          <p:cNvPr id="3" name="Content Placeholder 2">
            <a:extLst>
              <a:ext uri="{FF2B5EF4-FFF2-40B4-BE49-F238E27FC236}">
                <a16:creationId xmlns:a16="http://schemas.microsoft.com/office/drawing/2014/main" id="{CE4DFBBE-581A-E970-4B22-7EF604B476DF}"/>
              </a:ext>
            </a:extLst>
          </p:cNvPr>
          <p:cNvSpPr>
            <a:spLocks noGrp="1"/>
          </p:cNvSpPr>
          <p:nvPr>
            <p:ph idx="1"/>
          </p:nvPr>
        </p:nvSpPr>
        <p:spPr>
          <a:xfrm>
            <a:off x="838200" y="1863029"/>
            <a:ext cx="10515600" cy="1095244"/>
          </a:xfrm>
        </p:spPr>
        <p:txBody>
          <a:bodyPr>
            <a:normAutofit/>
          </a:bodyPr>
          <a:lstStyle/>
          <a:p>
            <a:pPr marL="91440" indent="-457200">
              <a:lnSpc>
                <a:spcPct val="120000"/>
              </a:lnSpc>
              <a:spcAft>
                <a:spcPts val="1800"/>
              </a:spcAft>
              <a:buNone/>
            </a:pPr>
            <a:r>
              <a:rPr lang="en-US" sz="2400" b="0" i="0" u="none" strike="noStrike" baseline="0" dirty="0">
                <a:solidFill>
                  <a:schemeClr val="bg1"/>
                </a:solidFill>
                <a:latin typeface="Helvetica" pitchFamily="2" charset="0"/>
              </a:rPr>
              <a:t>“After she developed delirium, we couldn’t get her mental clouding cleared for months…</a:t>
            </a:r>
            <a:endParaRPr lang="en-US" sz="2400" b="1" i="1" dirty="0">
              <a:solidFill>
                <a:schemeClr val="bg1"/>
              </a:solidFill>
              <a:latin typeface="Helvetica" pitchFamily="2" charset="0"/>
            </a:endParaRPr>
          </a:p>
        </p:txBody>
      </p:sp>
      <p:cxnSp>
        <p:nvCxnSpPr>
          <p:cNvPr id="4" name="Straight Connector 3">
            <a:extLst>
              <a:ext uri="{FF2B5EF4-FFF2-40B4-BE49-F238E27FC236}">
                <a16:creationId xmlns:a16="http://schemas.microsoft.com/office/drawing/2014/main" id="{D67E46E6-C292-7C7C-0C06-DCD008FB33B8}"/>
              </a:ext>
            </a:extLst>
          </p:cNvPr>
          <p:cNvCxnSpPr>
            <a:cxnSpLocks/>
          </p:cNvCxnSpPr>
          <p:nvPr/>
        </p:nvCxnSpPr>
        <p:spPr>
          <a:xfrm flipH="1">
            <a:off x="972312" y="1239584"/>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8D7BD5-C2EB-8FA1-A9CB-D4A5397DEA6D}"/>
              </a:ext>
            </a:extLst>
          </p:cNvPr>
          <p:cNvSpPr txBox="1"/>
          <p:nvPr/>
        </p:nvSpPr>
        <p:spPr>
          <a:xfrm>
            <a:off x="2804160" y="2410651"/>
            <a:ext cx="3995928" cy="369332"/>
          </a:xfrm>
          <a:prstGeom prst="rect">
            <a:avLst/>
          </a:prstGeom>
          <a:noFill/>
        </p:spPr>
        <p:txBody>
          <a:bodyPr wrap="square">
            <a:spAutoFit/>
          </a:bodyPr>
          <a:lstStyle/>
          <a:p>
            <a:pPr marL="0" indent="0">
              <a:buNone/>
            </a:pPr>
            <a:r>
              <a:rPr lang="en-US" sz="1800" i="1" dirty="0">
                <a:solidFill>
                  <a:schemeClr val="bg1"/>
                </a:solidFill>
                <a:latin typeface="Helvetica" pitchFamily="2" charset="0"/>
              </a:rPr>
              <a:t>Every Deep-Drawn Breath</a:t>
            </a:r>
            <a:r>
              <a:rPr lang="en-US" sz="1800" dirty="0">
                <a:solidFill>
                  <a:schemeClr val="bg1"/>
                </a:solidFill>
                <a:latin typeface="Helvetica" pitchFamily="2" charset="0"/>
              </a:rPr>
              <a:t>, P. 111-12</a:t>
            </a:r>
          </a:p>
        </p:txBody>
      </p:sp>
      <p:pic>
        <p:nvPicPr>
          <p:cNvPr id="5" name="Picture 4">
            <a:extLst>
              <a:ext uri="{FF2B5EF4-FFF2-40B4-BE49-F238E27FC236}">
                <a16:creationId xmlns:a16="http://schemas.microsoft.com/office/drawing/2014/main" id="{2CF76069-2944-64A2-1AE7-2216D6FA2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8385" y="4510994"/>
            <a:ext cx="1275415" cy="1935629"/>
          </a:xfrm>
          <a:prstGeom prst="rect">
            <a:avLst/>
          </a:prstGeom>
        </p:spPr>
      </p:pic>
      <p:pic>
        <p:nvPicPr>
          <p:cNvPr id="7" name="Picture 6">
            <a:extLst>
              <a:ext uri="{FF2B5EF4-FFF2-40B4-BE49-F238E27FC236}">
                <a16:creationId xmlns:a16="http://schemas.microsoft.com/office/drawing/2014/main" id="{B354094B-8A2A-FB67-7346-8E5954E23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5739" y="3088640"/>
            <a:ext cx="3693782" cy="3357983"/>
          </a:xfrm>
          <a:prstGeom prst="rect">
            <a:avLst/>
          </a:prstGeom>
        </p:spPr>
      </p:pic>
    </p:spTree>
    <p:extLst>
      <p:ext uri="{BB962C8B-B14F-4D97-AF65-F5344CB8AC3E}">
        <p14:creationId xmlns:p14="http://schemas.microsoft.com/office/powerpoint/2010/main" val="7819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97A71-E77C-A483-0EEE-487ED9C92B70}"/>
              </a:ext>
            </a:extLst>
          </p:cNvPr>
          <p:cNvSpPr/>
          <p:nvPr/>
        </p:nvSpPr>
        <p:spPr>
          <a:xfrm>
            <a:off x="726" y="0"/>
            <a:ext cx="12192000" cy="6858000"/>
          </a:xfrm>
          <a:prstGeom prst="rect">
            <a:avLst/>
          </a:prstGeom>
          <a:solidFill>
            <a:schemeClr val="accent4">
              <a:lumMod val="75000"/>
              <a:alpha val="6296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C0202-45B7-754D-A6A2-718BC6B9AC68}"/>
              </a:ext>
            </a:extLst>
          </p:cNvPr>
          <p:cNvSpPr txBox="1">
            <a:spLocks/>
          </p:cNvSpPr>
          <p:nvPr/>
        </p:nvSpPr>
        <p:spPr>
          <a:xfrm>
            <a:off x="1055517" y="963877"/>
            <a:ext cx="3494362" cy="493024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Helvetica" pitchFamily="2" charset="0"/>
              </a:rPr>
              <a:t>Disclosures</a:t>
            </a:r>
          </a:p>
        </p:txBody>
      </p:sp>
      <p:sp>
        <p:nvSpPr>
          <p:cNvPr id="3" name="Content Placeholder 2">
            <a:extLst>
              <a:ext uri="{FF2B5EF4-FFF2-40B4-BE49-F238E27FC236}">
                <a16:creationId xmlns:a16="http://schemas.microsoft.com/office/drawing/2014/main" id="{105E2412-8AF8-8949-9AD4-4B50FC506C64}"/>
              </a:ext>
            </a:extLst>
          </p:cNvPr>
          <p:cNvSpPr txBox="1">
            <a:spLocks/>
          </p:cNvSpPr>
          <p:nvPr/>
        </p:nvSpPr>
        <p:spPr>
          <a:xfrm>
            <a:off x="5147945" y="796036"/>
            <a:ext cx="6482980" cy="526592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ＭＳ Ｐゴシック" charset="0"/>
              </a:rPr>
              <a:t>NIH and VA Funding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solidFill>
                  <a:prstClr val="white"/>
                </a:solidFill>
                <a:latin typeface="Helvetica" pitchFamily="2" charset="0"/>
                <a:ea typeface="ＭＳ Ｐゴシック" charset="0"/>
              </a:rPr>
              <a:t>I have explicit written permission to share patients’ pictures &amp; stories</a:t>
            </a:r>
            <a:endParaRPr kumimoji="0" lang="en-US" sz="2800" b="0" i="0" u="none" strike="noStrike" kern="1200" cap="none" spc="0" normalizeH="0" baseline="0" noProof="0" dirty="0">
              <a:ln>
                <a:noFill/>
              </a:ln>
              <a:solidFill>
                <a:prstClr val="white"/>
              </a:solidFill>
              <a:effectLst/>
              <a:uLnTx/>
              <a:uFillTx/>
              <a:latin typeface="Helvetica" pitchFamily="2" charset="0"/>
              <a:ea typeface="ＭＳ Ｐゴシック" charset="0"/>
            </a:endParaRPr>
          </a:p>
          <a:p>
            <a:pPr lvl="0">
              <a:lnSpc>
                <a:spcPct val="100000"/>
              </a:lnSpc>
              <a:defRPr/>
            </a:pPr>
            <a:r>
              <a:rPr lang="en-US" dirty="0">
                <a:solidFill>
                  <a:prstClr val="white"/>
                </a:solidFill>
                <a:latin typeface="Helvetica" pitchFamily="2" charset="0"/>
                <a:ea typeface="ＭＳ Ｐゴシック" charset="0"/>
              </a:rPr>
              <a:t>COVID: Unpaid trial design w/ Eli Lilly &amp; Pfizer honoraria for CME</a:t>
            </a:r>
            <a:endParaRPr kumimoji="0" lang="en-US" sz="2800" b="0" i="0" u="none" strike="noStrike" kern="1200" cap="none" spc="0" normalizeH="0" baseline="0" noProof="0" dirty="0">
              <a:ln>
                <a:noFill/>
              </a:ln>
              <a:solidFill>
                <a:prstClr val="white"/>
              </a:solidFill>
              <a:effectLst/>
              <a:uLnTx/>
              <a:uFillTx/>
              <a:latin typeface="Helvetica" pitchFamily="2" charset="0"/>
              <a:ea typeface="ＭＳ Ｐゴシック"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ＭＳ Ｐゴシック" charset="0"/>
              </a:rPr>
              <a:t>I do not own stocks or have paid consulting arrangements with any pharmaceutical or medical companies</a:t>
            </a:r>
          </a:p>
        </p:txBody>
      </p:sp>
      <p:cxnSp>
        <p:nvCxnSpPr>
          <p:cNvPr id="7" name="Straight Connector 6">
            <a:extLst>
              <a:ext uri="{FF2B5EF4-FFF2-40B4-BE49-F238E27FC236}">
                <a16:creationId xmlns:a16="http://schemas.microsoft.com/office/drawing/2014/main" id="{613AD338-9304-6A47-B900-0146CA951F6B}"/>
              </a:ext>
            </a:extLst>
          </p:cNvPr>
          <p:cNvCxnSpPr>
            <a:cxnSpLocks/>
          </p:cNvCxnSpPr>
          <p:nvPr/>
        </p:nvCxnSpPr>
        <p:spPr>
          <a:xfrm>
            <a:off x="4888171" y="1257300"/>
            <a:ext cx="0" cy="434340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21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4178" name="Picture 2" descr="Versed Ad Slide to SHOW"/>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3556413" y="0"/>
            <a:ext cx="4819650" cy="6858000"/>
          </a:xfrm>
        </p:spPr>
      </p:pic>
    </p:spTree>
    <p:extLst>
      <p:ext uri="{BB962C8B-B14F-4D97-AF65-F5344CB8AC3E}">
        <p14:creationId xmlns:p14="http://schemas.microsoft.com/office/powerpoint/2010/main" val="224951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F15ED0-F2AF-C3E4-CE72-351C83A6F56C}"/>
              </a:ext>
            </a:extLst>
          </p:cNvPr>
          <p:cNvSpPr>
            <a:spLocks noGrp="1"/>
          </p:cNvSpPr>
          <p:nvPr>
            <p:ph idx="1"/>
          </p:nvPr>
        </p:nvSpPr>
        <p:spPr>
          <a:xfrm>
            <a:off x="1922526" y="2130623"/>
            <a:ext cx="8346948" cy="2596754"/>
          </a:xfrm>
        </p:spPr>
        <p:txBody>
          <a:bodyPr anchor="ctr">
            <a:noAutofit/>
          </a:bodyPr>
          <a:lstStyle/>
          <a:p>
            <a:pPr marL="0" indent="0" algn="ctr">
              <a:buNone/>
            </a:pPr>
            <a:r>
              <a:rPr lang="en-US" sz="4400" dirty="0">
                <a:solidFill>
                  <a:prstClr val="white"/>
                </a:solidFill>
                <a:latin typeface="Helvetica" pitchFamily="2" charset="0"/>
                <a:cs typeface="Arial"/>
              </a:rPr>
              <a:t>A long habit of </a:t>
            </a:r>
            <a:r>
              <a:rPr lang="en-US" sz="4400" u="sng" dirty="0">
                <a:solidFill>
                  <a:prstClr val="white"/>
                </a:solidFill>
                <a:latin typeface="Helvetica" pitchFamily="2" charset="0"/>
                <a:cs typeface="Arial"/>
              </a:rPr>
              <a:t>not</a:t>
            </a:r>
            <a:r>
              <a:rPr lang="en-US" sz="4400" dirty="0">
                <a:solidFill>
                  <a:prstClr val="white"/>
                </a:solidFill>
                <a:latin typeface="Helvetica" pitchFamily="2" charset="0"/>
                <a:cs typeface="Arial"/>
              </a:rPr>
              <a:t> thinking a thing wrong, gives it a superficial appearance of being right…"  </a:t>
            </a:r>
          </a:p>
        </p:txBody>
      </p:sp>
      <p:cxnSp>
        <p:nvCxnSpPr>
          <p:cNvPr id="3" name="Straight Connector 2">
            <a:extLst>
              <a:ext uri="{FF2B5EF4-FFF2-40B4-BE49-F238E27FC236}">
                <a16:creationId xmlns:a16="http://schemas.microsoft.com/office/drawing/2014/main" id="{BA075DB7-BB56-5F0C-3793-8A7F2EEF9204}"/>
              </a:ext>
            </a:extLst>
          </p:cNvPr>
          <p:cNvCxnSpPr>
            <a:cxnSpLocks/>
          </p:cNvCxnSpPr>
          <p:nvPr/>
        </p:nvCxnSpPr>
        <p:spPr>
          <a:xfrm flipH="1">
            <a:off x="5458968" y="4841418"/>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8E14DA-71B6-23FF-3C0C-E6FA518F2743}"/>
              </a:ext>
            </a:extLst>
          </p:cNvPr>
          <p:cNvSpPr txBox="1"/>
          <p:nvPr/>
        </p:nvSpPr>
        <p:spPr>
          <a:xfrm>
            <a:off x="3048000" y="5111427"/>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Helvetica" pitchFamily="2" charset="0"/>
                <a:ea typeface="+mn-ea"/>
                <a:cs typeface="+mn-cs"/>
              </a:rPr>
              <a:t>Thomas Paine</a:t>
            </a:r>
            <a:endPar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6" name="Picture 5" descr="Logo&#10;&#10;Description automatically generated">
            <a:extLst>
              <a:ext uri="{FF2B5EF4-FFF2-40B4-BE49-F238E27FC236}">
                <a16:creationId xmlns:a16="http://schemas.microsoft.com/office/drawing/2014/main" id="{84514810-4D18-728D-8B7E-AE10345D60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565" y="1471753"/>
            <a:ext cx="658870" cy="658870"/>
          </a:xfrm>
          <a:prstGeom prst="rect">
            <a:avLst/>
          </a:prstGeom>
        </p:spPr>
      </p:pic>
    </p:spTree>
    <p:extLst>
      <p:ext uri="{BB962C8B-B14F-4D97-AF65-F5344CB8AC3E}">
        <p14:creationId xmlns:p14="http://schemas.microsoft.com/office/powerpoint/2010/main" val="423109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C:\Users\elyew\Desktop\Cliff and Norm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0682" y="1174646"/>
            <a:ext cx="6856155" cy="4606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0682" y="5887148"/>
            <a:ext cx="23842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Cliff and Normy, Cheers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30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D761453-8329-19E7-D592-E39B01A10A9B}"/>
              </a:ext>
            </a:extLst>
          </p:cNvPr>
          <p:cNvSpPr>
            <a:spLocks noGrp="1" noChangeArrowheads="1"/>
          </p:cNvSpPr>
          <p:nvPr>
            <p:ph type="title"/>
          </p:nvPr>
        </p:nvSpPr>
        <p:spPr>
          <a:xfrm>
            <a:off x="863570" y="682763"/>
            <a:ext cx="7772400" cy="1082675"/>
          </a:xfrm>
          <a:noFill/>
          <a:ln w="9525"/>
        </p:spPr>
        <p:txBody>
          <a:bodyPr>
            <a:normAutofit fontScale="90000"/>
          </a:bodyPr>
          <a:lstStyle/>
          <a:p>
            <a:r>
              <a:rPr lang="en-US" b="1" dirty="0">
                <a:solidFill>
                  <a:schemeClr val="accent5"/>
                </a:solidFill>
                <a:latin typeface="Helvetica" pitchFamily="2" charset="0"/>
                <a:ea typeface="ＭＳ Ｐゴシック" pitchFamily="34" charset="-128"/>
              </a:rPr>
              <a:t>Buffalos to Beer to Brain Cells</a:t>
            </a:r>
            <a:br>
              <a:rPr lang="en-US" sz="3200" dirty="0">
                <a:solidFill>
                  <a:schemeClr val="accent5"/>
                </a:solidFill>
                <a:latin typeface="Helvetica" pitchFamily="2" charset="0"/>
                <a:ea typeface="ＭＳ Ｐゴシック" pitchFamily="34" charset="-128"/>
              </a:rPr>
            </a:br>
            <a:r>
              <a:rPr lang="en-US" sz="2800" dirty="0">
                <a:solidFill>
                  <a:schemeClr val="accent5"/>
                </a:solidFill>
                <a:latin typeface="Helvetica" pitchFamily="2" charset="0"/>
                <a:ea typeface="ＭＳ Ｐゴシック" pitchFamily="34" charset="-128"/>
              </a:rPr>
              <a:t>Cliff the mailman and philosopher</a:t>
            </a:r>
          </a:p>
        </p:txBody>
      </p:sp>
      <p:sp>
        <p:nvSpPr>
          <p:cNvPr id="5" name="Rectangle 3">
            <a:extLst>
              <a:ext uri="{FF2B5EF4-FFF2-40B4-BE49-F238E27FC236}">
                <a16:creationId xmlns:a16="http://schemas.microsoft.com/office/drawing/2014/main" id="{53256FFA-F52D-2FD0-5FBF-ED0492C4F654}"/>
              </a:ext>
            </a:extLst>
          </p:cNvPr>
          <p:cNvSpPr txBox="1">
            <a:spLocks noChangeArrowheads="1"/>
          </p:cNvSpPr>
          <p:nvPr/>
        </p:nvSpPr>
        <p:spPr>
          <a:xfrm>
            <a:off x="863570" y="2375345"/>
            <a:ext cx="9969530" cy="4329112"/>
          </a:xfrm>
          <a:prstGeom prst="rect">
            <a:avLst/>
          </a:prstGeom>
          <a:noFill/>
          <a:ln w="9525"/>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Cliff:</a:t>
            </a:r>
          </a:p>
          <a:p>
            <a:pPr marL="9144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“Well you see, Norm, it's like this . . A herd of buffalo can only move as fast as the slowest buffalo. And when the herd is hunted, it is the slowest and weakest ones at the back that are killed first. This natural selection is good for the herd as a whole, because the general speed and health of the whole group keeps improving by the regular killing of the weakest members.”</a:t>
            </a:r>
          </a:p>
        </p:txBody>
      </p:sp>
      <p:cxnSp>
        <p:nvCxnSpPr>
          <p:cNvPr id="7" name="Straight Connector 6">
            <a:extLst>
              <a:ext uri="{FF2B5EF4-FFF2-40B4-BE49-F238E27FC236}">
                <a16:creationId xmlns:a16="http://schemas.microsoft.com/office/drawing/2014/main" id="{66E5B723-5369-C112-7995-35E814E91A36}"/>
              </a:ext>
            </a:extLst>
          </p:cNvPr>
          <p:cNvCxnSpPr>
            <a:cxnSpLocks/>
          </p:cNvCxnSpPr>
          <p:nvPr/>
        </p:nvCxnSpPr>
        <p:spPr>
          <a:xfrm flipH="1">
            <a:off x="939770" y="2022526"/>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
        <p:nvSpPr>
          <p:cNvPr id="11" name="Text Box 4">
            <a:extLst>
              <a:ext uri="{FF2B5EF4-FFF2-40B4-BE49-F238E27FC236}">
                <a16:creationId xmlns:a16="http://schemas.microsoft.com/office/drawing/2014/main" id="{C3B7F30C-5272-DF70-7890-4BF108AFDA93}"/>
              </a:ext>
            </a:extLst>
          </p:cNvPr>
          <p:cNvSpPr txBox="1">
            <a:spLocks noChangeArrowheads="1"/>
          </p:cNvSpPr>
          <p:nvPr/>
        </p:nvSpPr>
        <p:spPr bwMode="auto">
          <a:xfrm>
            <a:off x="863570" y="5901416"/>
            <a:ext cx="1877438" cy="369332"/>
          </a:xfrm>
          <a:prstGeom prst="rect">
            <a:avLst/>
          </a:prstGeom>
          <a:noFill/>
          <a:ln w="9525" algn="ctr">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sitcom </a:t>
            </a:r>
            <a:r>
              <a:rPr kumimoji="0" lang="en-US" sz="1800" b="0" i="1" u="sng"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CHEERS</a:t>
            </a:r>
          </a:p>
        </p:txBody>
      </p:sp>
    </p:spTree>
    <p:extLst>
      <p:ext uri="{BB962C8B-B14F-4D97-AF65-F5344CB8AC3E}">
        <p14:creationId xmlns:p14="http://schemas.microsoft.com/office/powerpoint/2010/main" val="81427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863570" y="682763"/>
            <a:ext cx="7772400" cy="1082675"/>
          </a:xfrm>
          <a:noFill/>
          <a:ln w="9525"/>
        </p:spPr>
        <p:txBody>
          <a:bodyPr>
            <a:normAutofit fontScale="90000"/>
          </a:bodyPr>
          <a:lstStyle/>
          <a:p>
            <a:r>
              <a:rPr lang="en-US" b="1" dirty="0">
                <a:solidFill>
                  <a:schemeClr val="accent5"/>
                </a:solidFill>
                <a:latin typeface="Helvetica" pitchFamily="2" charset="0"/>
                <a:ea typeface="ＭＳ Ｐゴシック" pitchFamily="34" charset="-128"/>
              </a:rPr>
              <a:t>Buffalos to Beer to Brain Cells</a:t>
            </a:r>
            <a:br>
              <a:rPr lang="en-US" sz="3200" dirty="0">
                <a:solidFill>
                  <a:schemeClr val="accent5"/>
                </a:solidFill>
                <a:latin typeface="Helvetica" pitchFamily="2" charset="0"/>
                <a:ea typeface="ＭＳ Ｐゴシック" pitchFamily="34" charset="-128"/>
              </a:rPr>
            </a:br>
            <a:r>
              <a:rPr lang="en-US" sz="2800" dirty="0">
                <a:solidFill>
                  <a:schemeClr val="accent5"/>
                </a:solidFill>
                <a:latin typeface="Helvetica" pitchFamily="2" charset="0"/>
                <a:ea typeface="ＭＳ Ｐゴシック" pitchFamily="34" charset="-128"/>
              </a:rPr>
              <a:t>Cliff the mailman and philosopher</a:t>
            </a:r>
          </a:p>
        </p:txBody>
      </p:sp>
      <p:sp>
        <p:nvSpPr>
          <p:cNvPr id="475139" name="Rectangle 3"/>
          <p:cNvSpPr>
            <a:spLocks noGrp="1" noChangeArrowheads="1"/>
          </p:cNvSpPr>
          <p:nvPr>
            <p:ph type="body" idx="1"/>
          </p:nvPr>
        </p:nvSpPr>
        <p:spPr>
          <a:xfrm>
            <a:off x="863570" y="2279615"/>
            <a:ext cx="10190510" cy="4329112"/>
          </a:xfrm>
          <a:noFill/>
          <a:ln w="9525"/>
        </p:spPr>
        <p:txBody>
          <a:bodyPr>
            <a:normAutofit/>
          </a:bodyPr>
          <a:lstStyle/>
          <a:p>
            <a:pPr marL="91440" indent="-457200">
              <a:spcBef>
                <a:spcPct val="0"/>
              </a:spcBef>
              <a:buNone/>
            </a:pPr>
            <a:r>
              <a:rPr lang="en-US" dirty="0">
                <a:solidFill>
                  <a:schemeClr val="bg1"/>
                </a:solidFill>
                <a:latin typeface="Helvetica" pitchFamily="2" charset="0"/>
                <a:ea typeface="ＭＳ Ｐゴシック" pitchFamily="34" charset="-128"/>
              </a:rPr>
              <a:t>“In much the same way, Norm, the human brain can only operate as fast as the slowest brain cells. Now, as we know, </a:t>
            </a:r>
            <a:r>
              <a:rPr lang="en-US" b="1" dirty="0">
                <a:solidFill>
                  <a:schemeClr val="bg1"/>
                </a:solidFill>
                <a:latin typeface="Helvetica" pitchFamily="2" charset="0"/>
                <a:ea typeface="ＭＳ Ｐゴシック" pitchFamily="34" charset="-128"/>
              </a:rPr>
              <a:t>excessive intake of</a:t>
            </a:r>
            <a:r>
              <a:rPr lang="en-US" dirty="0">
                <a:solidFill>
                  <a:schemeClr val="bg1"/>
                </a:solidFill>
                <a:latin typeface="Helvetica" pitchFamily="2" charset="0"/>
                <a:ea typeface="ＭＳ Ｐゴシック" pitchFamily="34" charset="-128"/>
              </a:rPr>
              <a:t> </a:t>
            </a:r>
            <a:r>
              <a:rPr lang="en-US" b="1" dirty="0">
                <a:solidFill>
                  <a:schemeClr val="bg1"/>
                </a:solidFill>
                <a:latin typeface="Helvetica" pitchFamily="2" charset="0"/>
                <a:ea typeface="ＭＳ Ｐゴシック" pitchFamily="34" charset="-128"/>
              </a:rPr>
              <a:t>alcohol</a:t>
            </a:r>
            <a:r>
              <a:rPr lang="en-US" dirty="0">
                <a:solidFill>
                  <a:schemeClr val="bg1"/>
                </a:solidFill>
                <a:latin typeface="Helvetica" pitchFamily="2" charset="0"/>
                <a:ea typeface="ＭＳ Ｐゴシック" pitchFamily="34" charset="-128"/>
              </a:rPr>
              <a:t> </a:t>
            </a:r>
            <a:r>
              <a:rPr lang="en-US" dirty="0">
                <a:solidFill>
                  <a:srgbClr val="FFFF00"/>
                </a:solidFill>
                <a:latin typeface="Helvetica" pitchFamily="2" charset="0"/>
                <a:ea typeface="ＭＳ Ｐゴシック" pitchFamily="34" charset="-128"/>
              </a:rPr>
              <a:t>(GABA-</a:t>
            </a:r>
            <a:r>
              <a:rPr lang="en-US" dirty="0" err="1">
                <a:solidFill>
                  <a:srgbClr val="FFFF00"/>
                </a:solidFill>
                <a:latin typeface="Helvetica" pitchFamily="2" charset="0"/>
                <a:ea typeface="ＭＳ Ｐゴシック" pitchFamily="34" charset="-128"/>
              </a:rPr>
              <a:t>ergics</a:t>
            </a:r>
            <a:r>
              <a:rPr lang="en-US" dirty="0">
                <a:solidFill>
                  <a:srgbClr val="FFFF00"/>
                </a:solidFill>
                <a:latin typeface="Helvetica" pitchFamily="2" charset="0"/>
                <a:ea typeface="ＭＳ Ｐゴシック" pitchFamily="34" charset="-128"/>
              </a:rPr>
              <a:t>/benzodiazepines)</a:t>
            </a:r>
            <a:r>
              <a:rPr lang="en-US" b="1" dirty="0">
                <a:solidFill>
                  <a:srgbClr val="FFFF00"/>
                </a:solidFill>
                <a:latin typeface="Helvetica" pitchFamily="2" charset="0"/>
                <a:ea typeface="ＭＳ Ｐゴシック" pitchFamily="34" charset="-128"/>
              </a:rPr>
              <a:t> </a:t>
            </a:r>
            <a:r>
              <a:rPr lang="en-US" dirty="0">
                <a:solidFill>
                  <a:schemeClr val="bg1"/>
                </a:solidFill>
                <a:latin typeface="Helvetica" pitchFamily="2" charset="0"/>
                <a:ea typeface="ＭＳ Ｐゴシック" pitchFamily="34" charset="-128"/>
              </a:rPr>
              <a:t>kills brain cells. But naturally, it attacks the slowest and weakest brain cells first. In this way, regular consumption of beer eliminates the weaker cells, making the brain a faster and more efficient machine. And that, Norm, is why you always feel smarter after a few beers.”</a:t>
            </a:r>
          </a:p>
        </p:txBody>
      </p:sp>
      <p:sp>
        <p:nvSpPr>
          <p:cNvPr id="475140" name="Text Box 4"/>
          <p:cNvSpPr txBox="1">
            <a:spLocks noChangeArrowheads="1"/>
          </p:cNvSpPr>
          <p:nvPr/>
        </p:nvSpPr>
        <p:spPr bwMode="auto">
          <a:xfrm>
            <a:off x="939770" y="5708376"/>
            <a:ext cx="1877438" cy="369332"/>
          </a:xfrm>
          <a:prstGeom prst="rect">
            <a:avLst/>
          </a:prstGeom>
          <a:noFill/>
          <a:ln w="9525" algn="ctr">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sitcom </a:t>
            </a:r>
            <a:r>
              <a:rPr kumimoji="0" lang="en-US" sz="1800" b="0" i="1" u="sng" strike="noStrike" kern="1200" cap="none" spc="0" normalizeH="0" baseline="0" noProof="0" dirty="0">
                <a:ln>
                  <a:noFill/>
                </a:ln>
                <a:solidFill>
                  <a:srgbClr val="FFFFFF"/>
                </a:solidFill>
                <a:effectLst/>
                <a:uLnTx/>
                <a:uFillTx/>
                <a:latin typeface="Helvetica" pitchFamily="2" charset="0"/>
                <a:ea typeface="ＭＳ Ｐゴシック" pitchFamily="34" charset="-128"/>
                <a:cs typeface="+mn-cs"/>
              </a:rPr>
              <a:t>CHEERS</a:t>
            </a:r>
          </a:p>
        </p:txBody>
      </p:sp>
      <p:cxnSp>
        <p:nvCxnSpPr>
          <p:cNvPr id="6" name="Straight Connector 5">
            <a:extLst>
              <a:ext uri="{FF2B5EF4-FFF2-40B4-BE49-F238E27FC236}">
                <a16:creationId xmlns:a16="http://schemas.microsoft.com/office/drawing/2014/main" id="{5DA77A2B-904F-DE70-501A-1B91B06F0959}"/>
              </a:ext>
            </a:extLst>
          </p:cNvPr>
          <p:cNvCxnSpPr>
            <a:cxnSpLocks/>
          </p:cNvCxnSpPr>
          <p:nvPr/>
        </p:nvCxnSpPr>
        <p:spPr>
          <a:xfrm flipH="1">
            <a:off x="939770" y="2022526"/>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16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94A5BC-011A-5FEF-8AC2-3FEE08E39B43}"/>
              </a:ext>
            </a:extLst>
          </p:cNvPr>
          <p:cNvSpPr/>
          <p:nvPr/>
        </p:nvSpPr>
        <p:spPr>
          <a:xfrm>
            <a:off x="5386188" y="463296"/>
            <a:ext cx="5708532" cy="1816608"/>
          </a:xfrm>
          <a:prstGeom prst="rect">
            <a:avLst/>
          </a:prstGeom>
          <a:solidFill>
            <a:schemeClr val="bg1"/>
          </a:solidFill>
          <a:ln>
            <a:noFill/>
          </a:ln>
          <a:effectLst>
            <a:outerShdw blurRad="471167"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DA6D3C61-8F9B-BFDC-B839-68E876C087D7}"/>
              </a:ext>
            </a:extLst>
          </p:cNvPr>
          <p:cNvGrpSpPr/>
          <p:nvPr/>
        </p:nvGrpSpPr>
        <p:grpSpPr>
          <a:xfrm>
            <a:off x="5486400" y="530895"/>
            <a:ext cx="5495822" cy="1709043"/>
            <a:chOff x="5401056" y="387981"/>
            <a:chExt cx="5495822" cy="1709043"/>
          </a:xfrm>
        </p:grpSpPr>
        <p:pic>
          <p:nvPicPr>
            <p:cNvPr id="116739" name="Picture 1">
              <a:extLst>
                <a:ext uri="{FF2B5EF4-FFF2-40B4-BE49-F238E27FC236}">
                  <a16:creationId xmlns:a16="http://schemas.microsoft.com/office/drawing/2014/main" id="{672A769F-B560-4B4A-97F2-2D125AD8B4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401056" y="867883"/>
              <a:ext cx="5495822" cy="122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444ABE2C-4AC1-0CE5-2A56-1A427B9F14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401056" y="387981"/>
              <a:ext cx="5495819" cy="45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A4F628BA-DA02-8F92-6B99-692F994C659A}"/>
              </a:ext>
            </a:extLst>
          </p:cNvPr>
          <p:cNvSpPr/>
          <p:nvPr/>
        </p:nvSpPr>
        <p:spPr>
          <a:xfrm>
            <a:off x="5386188" y="2279904"/>
            <a:ext cx="6546732" cy="3812203"/>
          </a:xfrm>
          <a:prstGeom prst="rect">
            <a:avLst/>
          </a:prstGeom>
          <a:solidFill>
            <a:schemeClr val="bg1"/>
          </a:solidFill>
          <a:ln>
            <a:noFill/>
          </a:ln>
          <a:effectLst>
            <a:outerShdw blurRad="471167"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6740" name="Picture 2">
            <a:extLst>
              <a:ext uri="{FF2B5EF4-FFF2-40B4-BE49-F238E27FC236}">
                <a16:creationId xmlns:a16="http://schemas.microsoft.com/office/drawing/2014/main" id="{4888F811-B218-4DB5-BF71-A419C556FB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6" r="-433"/>
          <a:stretch/>
        </p:blipFill>
        <p:spPr bwMode="auto">
          <a:xfrm>
            <a:off x="5386188" y="2359835"/>
            <a:ext cx="6576274" cy="363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A115EBD-64B3-581E-F82F-861C1BA32AC0}"/>
              </a:ext>
            </a:extLst>
          </p:cNvPr>
          <p:cNvSpPr/>
          <p:nvPr/>
        </p:nvSpPr>
        <p:spPr>
          <a:xfrm>
            <a:off x="5386188" y="5970952"/>
            <a:ext cx="1862105" cy="12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6738" name="Picture 2" descr="MENDS cover.jpg">
            <a:extLst>
              <a:ext uri="{FF2B5EF4-FFF2-40B4-BE49-F238E27FC236}">
                <a16:creationId xmlns:a16="http://schemas.microsoft.com/office/drawing/2014/main" id="{A7E8C292-25D6-4871-BEAA-AD1DF453B0E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1897" y="463295"/>
            <a:ext cx="4786483" cy="5628811"/>
          </a:xfrm>
          <a:prstGeom prst="rect">
            <a:avLst/>
          </a:prstGeom>
          <a:noFill/>
          <a:ln>
            <a:noFill/>
          </a:ln>
          <a:effectLst>
            <a:outerShdw blurRad="701101" dist="38100" dir="5400000" algn="t" rotWithShape="0">
              <a:prstClr val="black">
                <a:alpha val="28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09EB9D-1A0F-9A21-B187-393CAF32159A}"/>
              </a:ext>
            </a:extLst>
          </p:cNvPr>
          <p:cNvSpPr txBox="1"/>
          <p:nvPr/>
        </p:nvSpPr>
        <p:spPr>
          <a:xfrm>
            <a:off x="4645152" y="6394643"/>
            <a:ext cx="749001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Pandharipande</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Dittus</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Bernard, Ely JAMA 2007;298:2644-53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8" name="Picture 2" descr="C:\Users\elyew\Desktop\Pratik.jpeg">
            <a:extLst>
              <a:ext uri="{FF2B5EF4-FFF2-40B4-BE49-F238E27FC236}">
                <a16:creationId xmlns:a16="http://schemas.microsoft.com/office/drawing/2014/main" id="{640C4223-00DB-4833-8981-992FB30243C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826256" y="5113349"/>
            <a:ext cx="1397412" cy="1515237"/>
          </a:xfrm>
          <a:prstGeom prst="rect">
            <a:avLst/>
          </a:prstGeom>
          <a:noFill/>
          <a:effectLst>
            <a:outerShdw blurRad="463831"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7E0BA-FB13-FB75-DED0-18F381D0DE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1540" y="1231106"/>
            <a:ext cx="7628920" cy="5096542"/>
          </a:xfrm>
          <a:prstGeom prst="rect">
            <a:avLst/>
          </a:prstGeom>
        </p:spPr>
      </p:pic>
      <p:sp>
        <p:nvSpPr>
          <p:cNvPr id="4" name="TextBox 3">
            <a:extLst>
              <a:ext uri="{FF2B5EF4-FFF2-40B4-BE49-F238E27FC236}">
                <a16:creationId xmlns:a16="http://schemas.microsoft.com/office/drawing/2014/main" id="{3615D04A-4A6C-A782-ECBE-7FDB64630ADC}"/>
              </a:ext>
            </a:extLst>
          </p:cNvPr>
          <p:cNvSpPr txBox="1"/>
          <p:nvPr/>
        </p:nvSpPr>
        <p:spPr>
          <a:xfrm>
            <a:off x="7913511" y="6208889"/>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7864E9-AE64-D042-3220-E5DC35F1F137}"/>
              </a:ext>
            </a:extLst>
          </p:cNvPr>
          <p:cNvSpPr/>
          <p:nvPr/>
        </p:nvSpPr>
        <p:spPr>
          <a:xfrm flipH="1">
            <a:off x="11803360" y="0"/>
            <a:ext cx="388640" cy="1231106"/>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CDD16F6-BF61-EB5C-77AD-B1B90A2D4328}"/>
              </a:ext>
            </a:extLst>
          </p:cNvPr>
          <p:cNvSpPr/>
          <p:nvPr/>
        </p:nvSpPr>
        <p:spPr>
          <a:xfrm>
            <a:off x="-2" y="0"/>
            <a:ext cx="11740898" cy="1231106"/>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5D67CFD-8BF1-1561-676A-5CE3FEDD33B4}"/>
              </a:ext>
            </a:extLst>
          </p:cNvPr>
          <p:cNvSpPr txBox="1"/>
          <p:nvPr/>
        </p:nvSpPr>
        <p:spPr>
          <a:xfrm>
            <a:off x="233923" y="0"/>
            <a:ext cx="8464177" cy="1138773"/>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t>Less delirium and coma, sure…</a:t>
            </a:r>
            <a:b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US" sz="2800" b="0" i="0" u="none" strike="noStrike" kern="1200" cap="none" spc="0" normalizeH="0" baseline="0" noProof="0" dirty="0">
                <a:ln>
                  <a:noFill/>
                </a:ln>
                <a:solidFill>
                  <a:srgbClr val="FFFFFF"/>
                </a:solidFill>
                <a:effectLst/>
                <a:uLnTx/>
                <a:uFillTx/>
                <a:latin typeface="Helvetica" pitchFamily="2" charset="0"/>
                <a:ea typeface="+mn-ea"/>
                <a:cs typeface="+mn-cs"/>
              </a:rPr>
              <a:t>But could changing sedation paradigms save lives? </a:t>
            </a:r>
          </a:p>
        </p:txBody>
      </p:sp>
      <p:sp>
        <p:nvSpPr>
          <p:cNvPr id="6" name="TextBox 5">
            <a:extLst>
              <a:ext uri="{FF2B5EF4-FFF2-40B4-BE49-F238E27FC236}">
                <a16:creationId xmlns:a16="http://schemas.microsoft.com/office/drawing/2014/main" id="{82BC4350-7BBB-93B6-44DF-7F5D0343DD5E}"/>
              </a:ext>
            </a:extLst>
          </p:cNvPr>
          <p:cNvSpPr txBox="1"/>
          <p:nvPr/>
        </p:nvSpPr>
        <p:spPr>
          <a:xfrm>
            <a:off x="4645152" y="6394643"/>
            <a:ext cx="749001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Pandharipande</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 </a:t>
            </a: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Dittus</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Bernard, Ely JAMA 2007;298:2644-53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96845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F15ED0-F2AF-C3E4-CE72-351C83A6F56C}"/>
              </a:ext>
            </a:extLst>
          </p:cNvPr>
          <p:cNvSpPr>
            <a:spLocks noGrp="1"/>
          </p:cNvSpPr>
          <p:nvPr>
            <p:ph idx="1"/>
          </p:nvPr>
        </p:nvSpPr>
        <p:spPr>
          <a:xfrm>
            <a:off x="791718" y="2301311"/>
            <a:ext cx="10800588" cy="4270177"/>
          </a:xfrm>
        </p:spPr>
        <p:txBody>
          <a:bodyPr anchor="ctr">
            <a:noAutofit/>
          </a:bodyPr>
          <a:lstStyle/>
          <a:p>
            <a:r>
              <a:rPr lang="en-US" dirty="0">
                <a:solidFill>
                  <a:prstClr val="white"/>
                </a:solidFill>
                <a:latin typeface="Helvetica" pitchFamily="2" charset="0"/>
                <a:cs typeface="Arial"/>
              </a:rPr>
              <a:t>ICU Delirium independently increased mortality</a:t>
            </a:r>
          </a:p>
          <a:p>
            <a:r>
              <a:rPr lang="en-US" dirty="0">
                <a:solidFill>
                  <a:prstClr val="white"/>
                </a:solidFill>
                <a:latin typeface="Helvetica" pitchFamily="2" charset="0"/>
                <a:cs typeface="Arial"/>
              </a:rPr>
              <a:t>The more the delirium, the higher the mortality</a:t>
            </a:r>
          </a:p>
          <a:p>
            <a:r>
              <a:rPr lang="en-US" dirty="0">
                <a:solidFill>
                  <a:prstClr val="white"/>
                </a:solidFill>
                <a:latin typeface="Helvetica" pitchFamily="2" charset="0"/>
                <a:cs typeface="Arial"/>
              </a:rPr>
              <a:t>Benzodiazepines, as sedatives for ventilation, increased delirium</a:t>
            </a:r>
          </a:p>
          <a:p>
            <a:r>
              <a:rPr lang="en-US" dirty="0">
                <a:solidFill>
                  <a:prstClr val="white"/>
                </a:solidFill>
                <a:latin typeface="Helvetica" pitchFamily="2" charset="0"/>
                <a:cs typeface="Arial"/>
              </a:rPr>
              <a:t>Need to reduce the incidence and duration of delirium</a:t>
            </a:r>
          </a:p>
          <a:p>
            <a:r>
              <a:rPr lang="en-US" b="1" dirty="0">
                <a:solidFill>
                  <a:schemeClr val="accent5"/>
                </a:solidFill>
                <a:latin typeface="Helvetica" pitchFamily="2" charset="0"/>
                <a:cs typeface="Arial"/>
              </a:rPr>
              <a:t>Goal: get people off the ventilator as soon as possible</a:t>
            </a:r>
          </a:p>
        </p:txBody>
      </p:sp>
      <p:sp>
        <p:nvSpPr>
          <p:cNvPr id="4" name="TextBox 3">
            <a:extLst>
              <a:ext uri="{FF2B5EF4-FFF2-40B4-BE49-F238E27FC236}">
                <a16:creationId xmlns:a16="http://schemas.microsoft.com/office/drawing/2014/main" id="{BB3E011F-91D1-4FBF-8BA4-B20AEF2FA6C8}"/>
              </a:ext>
            </a:extLst>
          </p:cNvPr>
          <p:cNvSpPr txBox="1"/>
          <p:nvPr/>
        </p:nvSpPr>
        <p:spPr>
          <a:xfrm>
            <a:off x="828294" y="1227296"/>
            <a:ext cx="105354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t>Mid 2000’s:</a:t>
            </a:r>
            <a:b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US" sz="4000" b="0" i="0" u="none" strike="noStrike" kern="1200" cap="none" spc="0" normalizeH="0" baseline="0" noProof="0" dirty="0">
                <a:ln>
                  <a:noFill/>
                </a:ln>
                <a:solidFill>
                  <a:srgbClr val="FFFFFF"/>
                </a:solidFill>
                <a:effectLst/>
                <a:uLnTx/>
                <a:uFillTx/>
                <a:latin typeface="Helvetica" pitchFamily="2" charset="0"/>
                <a:ea typeface="+mn-ea"/>
                <a:cs typeface="+mn-cs"/>
              </a:rPr>
              <a:t>What did we know and what to do?</a:t>
            </a:r>
          </a:p>
        </p:txBody>
      </p:sp>
      <p:cxnSp>
        <p:nvCxnSpPr>
          <p:cNvPr id="3" name="Straight Connector 2">
            <a:extLst>
              <a:ext uri="{FF2B5EF4-FFF2-40B4-BE49-F238E27FC236}">
                <a16:creationId xmlns:a16="http://schemas.microsoft.com/office/drawing/2014/main" id="{517FCF2D-513C-A401-BE98-C96D52EC0F52}"/>
              </a:ext>
            </a:extLst>
          </p:cNvPr>
          <p:cNvCxnSpPr>
            <a:cxnSpLocks/>
          </p:cNvCxnSpPr>
          <p:nvPr/>
        </p:nvCxnSpPr>
        <p:spPr>
          <a:xfrm flipH="1">
            <a:off x="887730" y="2763584"/>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99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C8BF0-0AFF-7306-6BA5-C316790F9BCB}"/>
              </a:ext>
            </a:extLst>
          </p:cNvPr>
          <p:cNvSpPr txBox="1"/>
          <p:nvPr/>
        </p:nvSpPr>
        <p:spPr>
          <a:xfrm>
            <a:off x="4645152" y="6394643"/>
            <a:ext cx="749001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Girard, …, </a:t>
            </a:r>
            <a:r>
              <a:rPr kumimoji="0" lang="en-US" sz="1800" b="0" i="0" u="none" strike="noStrike" kern="1200" cap="none" spc="0" normalizeH="0" baseline="0" noProof="0" dirty="0" err="1">
                <a:ln>
                  <a:noFill/>
                </a:ln>
                <a:solidFill>
                  <a:srgbClr val="000000"/>
                </a:solidFill>
                <a:effectLst/>
                <a:uLnTx/>
                <a:uFillTx/>
                <a:latin typeface="Helvetica" pitchFamily="2" charset="0"/>
                <a:ea typeface="+mn-ea"/>
                <a:cs typeface="+mn-cs"/>
              </a:rPr>
              <a:t>Dittus</a:t>
            </a: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 Bernard, Ely. Lancet 2008;371:126-34</a:t>
            </a:r>
          </a:p>
        </p:txBody>
      </p:sp>
      <p:pic>
        <p:nvPicPr>
          <p:cNvPr id="36866" name="Picture 4" descr="ABC Cov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2580" y="207264"/>
            <a:ext cx="5113338" cy="6858000"/>
          </a:xfrm>
          <a:prstGeom prst="rect">
            <a:avLst/>
          </a:prstGeom>
          <a:noFill/>
          <a:ln w="76200">
            <a:solidFill>
              <a:schemeClr val="bg1"/>
            </a:solidFill>
            <a:miter lim="800000"/>
            <a:headEnd/>
            <a:tailEnd/>
          </a:ln>
          <a:effectLst>
            <a:outerShdw blurRad="536543" dist="38100" dir="5400000" algn="t" rotWithShape="0">
              <a:prstClr val="black">
                <a:alpha val="16000"/>
              </a:prstClr>
            </a:outerShdw>
          </a:effectLst>
        </p:spPr>
      </p:pic>
      <p:pic>
        <p:nvPicPr>
          <p:cNvPr id="36867" name="Picture 1" descr="Girard trial.tif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0" y="1902522"/>
            <a:ext cx="8161020" cy="3332417"/>
          </a:xfrm>
          <a:prstGeom prst="rect">
            <a:avLst/>
          </a:prstGeom>
          <a:noFill/>
          <a:ln w="9525">
            <a:noFill/>
            <a:miter lim="800000"/>
            <a:headEnd/>
            <a:tailEnd/>
          </a:ln>
          <a:effectLst>
            <a:outerShdw blurRad="571517" dist="38100" dir="5400000" algn="t" rotWithShape="0">
              <a:prstClr val="black">
                <a:alpha val="23231"/>
              </a:prstClr>
            </a:outerShdw>
          </a:effectLst>
        </p:spPr>
      </p:pic>
      <p:pic>
        <p:nvPicPr>
          <p:cNvPr id="36868" name="Picture 2" descr="lancet.tif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801" y="4629150"/>
            <a:ext cx="1408113" cy="547688"/>
          </a:xfrm>
          <a:prstGeom prst="rect">
            <a:avLst/>
          </a:prstGeom>
          <a:noFill/>
          <a:ln w="9525">
            <a:noFill/>
            <a:miter lim="800000"/>
            <a:headEnd/>
            <a:tailEnd/>
          </a:ln>
        </p:spPr>
      </p:pic>
      <p:pic>
        <p:nvPicPr>
          <p:cNvPr id="1026" name="Picture 2">
            <a:extLst>
              <a:ext uri="{FF2B5EF4-FFF2-40B4-BE49-F238E27FC236}">
                <a16:creationId xmlns:a16="http://schemas.microsoft.com/office/drawing/2014/main" id="{010C26A6-AA6E-934D-C901-3D182E431E3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90199" y="4118817"/>
            <a:ext cx="1707335" cy="21341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095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80DDF7-8589-C09D-7D2E-7AF80AD4580E}"/>
              </a:ext>
            </a:extLst>
          </p:cNvPr>
          <p:cNvSpPr txBox="1"/>
          <p:nvPr/>
        </p:nvSpPr>
        <p:spPr>
          <a:xfrm>
            <a:off x="4645152" y="6394643"/>
            <a:ext cx="749001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Girard, …, </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Dittus</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Bernard, Ely. Lancet 2008;371:126-34</a:t>
            </a:r>
          </a:p>
        </p:txBody>
      </p:sp>
      <p:grpSp>
        <p:nvGrpSpPr>
          <p:cNvPr id="2" name="Group 133"/>
          <p:cNvGrpSpPr>
            <a:grpSpLocks noChangeAspect="1"/>
          </p:cNvGrpSpPr>
          <p:nvPr/>
        </p:nvGrpSpPr>
        <p:grpSpPr bwMode="auto">
          <a:xfrm>
            <a:off x="-5148263" y="969963"/>
            <a:ext cx="36513" cy="4546600"/>
            <a:chOff x="1548" y="881"/>
            <a:chExt cx="23" cy="817"/>
          </a:xfrm>
        </p:grpSpPr>
        <p:sp>
          <p:nvSpPr>
            <p:cNvPr id="37938" name="Line 134"/>
            <p:cNvSpPr>
              <a:spLocks noChangeAspect="1" noChangeShapeType="1"/>
            </p:cNvSpPr>
            <p:nvPr/>
          </p:nvSpPr>
          <p:spPr bwMode="auto">
            <a:xfrm>
              <a:off x="1571" y="881"/>
              <a:ext cx="0" cy="816"/>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9" name="Line 135"/>
            <p:cNvSpPr>
              <a:spLocks noChangeAspect="1" noChangeShapeType="1"/>
            </p:cNvSpPr>
            <p:nvPr/>
          </p:nvSpPr>
          <p:spPr bwMode="auto">
            <a:xfrm>
              <a:off x="1548" y="1698"/>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40" name="Line 136"/>
            <p:cNvSpPr>
              <a:spLocks noChangeAspect="1" noChangeShapeType="1"/>
            </p:cNvSpPr>
            <p:nvPr/>
          </p:nvSpPr>
          <p:spPr bwMode="auto">
            <a:xfrm>
              <a:off x="1548" y="1536"/>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41" name="Line 137"/>
            <p:cNvSpPr>
              <a:spLocks noChangeAspect="1" noChangeShapeType="1"/>
            </p:cNvSpPr>
            <p:nvPr/>
          </p:nvSpPr>
          <p:spPr bwMode="auto">
            <a:xfrm>
              <a:off x="1548" y="881"/>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42" name="Line 138"/>
            <p:cNvSpPr>
              <a:spLocks noChangeAspect="1" noChangeShapeType="1"/>
            </p:cNvSpPr>
            <p:nvPr/>
          </p:nvSpPr>
          <p:spPr bwMode="auto">
            <a:xfrm>
              <a:off x="1548" y="1370"/>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43" name="Line 139"/>
            <p:cNvSpPr>
              <a:spLocks noChangeAspect="1" noChangeShapeType="1"/>
            </p:cNvSpPr>
            <p:nvPr/>
          </p:nvSpPr>
          <p:spPr bwMode="auto">
            <a:xfrm>
              <a:off x="1548" y="1209"/>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44" name="Line 140"/>
            <p:cNvSpPr>
              <a:spLocks noChangeAspect="1" noChangeShapeType="1"/>
            </p:cNvSpPr>
            <p:nvPr/>
          </p:nvSpPr>
          <p:spPr bwMode="auto">
            <a:xfrm>
              <a:off x="1548" y="1042"/>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
        <p:nvSpPr>
          <p:cNvPr id="37891" name="Text Box 201"/>
          <p:cNvSpPr txBox="1">
            <a:spLocks noChangeArrowheads="1"/>
          </p:cNvSpPr>
          <p:nvPr/>
        </p:nvSpPr>
        <p:spPr bwMode="auto">
          <a:xfrm rot="16200000">
            <a:off x="-918867" y="3484475"/>
            <a:ext cx="5942547" cy="47196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Patients Alive (%)</a:t>
            </a:r>
          </a:p>
        </p:txBody>
      </p:sp>
      <p:sp>
        <p:nvSpPr>
          <p:cNvPr id="37892" name="Rectangle 118"/>
          <p:cNvSpPr>
            <a:spLocks noChangeArrowheads="1"/>
          </p:cNvSpPr>
          <p:nvPr/>
        </p:nvSpPr>
        <p:spPr bwMode="auto">
          <a:xfrm rot="16200000">
            <a:off x="2098758" y="3503609"/>
            <a:ext cx="63" cy="378631"/>
          </a:xfrm>
          <a:prstGeom prst="rect">
            <a:avLst/>
          </a:prstGeom>
          <a:noFill/>
          <a:ln w="9525">
            <a:noFill/>
            <a:miter lim="800000"/>
            <a:headEnd/>
            <a:tailEnd/>
          </a:ln>
        </p:spPr>
        <p:txBody>
          <a:bodyPr wrap="none" lIns="0" tIns="0" rIns="0" bIns="0">
            <a:spAutoFit/>
          </a:bodyPr>
          <a:lstStyle/>
          <a:p>
            <a:pPr marL="0" marR="0" lvl="0" indent="0" algn="l" defTabSz="203835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37893" name="Rectangle 117"/>
          <p:cNvSpPr>
            <a:spLocks noChangeArrowheads="1"/>
          </p:cNvSpPr>
          <p:nvPr/>
        </p:nvSpPr>
        <p:spPr bwMode="auto">
          <a:xfrm>
            <a:off x="6176419" y="5865740"/>
            <a:ext cx="67" cy="355865"/>
          </a:xfrm>
          <a:prstGeom prst="rect">
            <a:avLst/>
          </a:prstGeom>
          <a:noFill/>
          <a:ln w="9525">
            <a:noFill/>
            <a:miter lim="800000"/>
            <a:headEnd/>
            <a:tailEnd/>
          </a:ln>
        </p:spPr>
        <p:txBody>
          <a:bodyPr wrap="none" lIns="0" tIns="0" rIns="0" bIns="0">
            <a:spAutoFit/>
          </a:bodyPr>
          <a:lstStyle/>
          <a:p>
            <a:pPr marL="0" marR="0" lvl="0" indent="0" algn="l" defTabSz="203835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37894" name="Line 119"/>
          <p:cNvSpPr>
            <a:spLocks noChangeShapeType="1"/>
          </p:cNvSpPr>
          <p:nvPr/>
        </p:nvSpPr>
        <p:spPr bwMode="auto">
          <a:xfrm>
            <a:off x="3691270"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895" name="Line 120"/>
          <p:cNvSpPr>
            <a:spLocks noChangeShapeType="1"/>
          </p:cNvSpPr>
          <p:nvPr/>
        </p:nvSpPr>
        <p:spPr bwMode="auto">
          <a:xfrm>
            <a:off x="4202296"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896" name="Line 121"/>
          <p:cNvSpPr>
            <a:spLocks noChangeShapeType="1"/>
          </p:cNvSpPr>
          <p:nvPr/>
        </p:nvSpPr>
        <p:spPr bwMode="auto">
          <a:xfrm>
            <a:off x="4714949"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897" name="Line 122"/>
          <p:cNvSpPr>
            <a:spLocks noChangeShapeType="1"/>
          </p:cNvSpPr>
          <p:nvPr/>
        </p:nvSpPr>
        <p:spPr bwMode="auto">
          <a:xfrm>
            <a:off x="5212955"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898" name="Line 123"/>
          <p:cNvSpPr>
            <a:spLocks noChangeShapeType="1"/>
          </p:cNvSpPr>
          <p:nvPr/>
        </p:nvSpPr>
        <p:spPr bwMode="auto">
          <a:xfrm>
            <a:off x="5723981"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899" name="Line 124"/>
          <p:cNvSpPr>
            <a:spLocks noChangeShapeType="1"/>
          </p:cNvSpPr>
          <p:nvPr/>
        </p:nvSpPr>
        <p:spPr bwMode="auto">
          <a:xfrm>
            <a:off x="6223615"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0" name="Line 125"/>
          <p:cNvSpPr>
            <a:spLocks noChangeShapeType="1"/>
          </p:cNvSpPr>
          <p:nvPr/>
        </p:nvSpPr>
        <p:spPr bwMode="auto">
          <a:xfrm>
            <a:off x="6734641"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1" name="Line 126"/>
          <p:cNvSpPr>
            <a:spLocks noChangeShapeType="1"/>
          </p:cNvSpPr>
          <p:nvPr/>
        </p:nvSpPr>
        <p:spPr bwMode="auto">
          <a:xfrm>
            <a:off x="7247294"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2" name="Line 127"/>
          <p:cNvSpPr>
            <a:spLocks noChangeShapeType="1"/>
          </p:cNvSpPr>
          <p:nvPr/>
        </p:nvSpPr>
        <p:spPr bwMode="auto">
          <a:xfrm>
            <a:off x="7743674"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3" name="Line 128"/>
          <p:cNvSpPr>
            <a:spLocks noChangeShapeType="1"/>
          </p:cNvSpPr>
          <p:nvPr/>
        </p:nvSpPr>
        <p:spPr bwMode="auto">
          <a:xfrm>
            <a:off x="8256327"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4" name="Line 129"/>
          <p:cNvSpPr>
            <a:spLocks noChangeShapeType="1"/>
          </p:cNvSpPr>
          <p:nvPr/>
        </p:nvSpPr>
        <p:spPr bwMode="auto">
          <a:xfrm>
            <a:off x="8752706" y="5770905"/>
            <a:ext cx="0" cy="68832"/>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5" name="Line 130"/>
          <p:cNvSpPr>
            <a:spLocks noChangeShapeType="1"/>
          </p:cNvSpPr>
          <p:nvPr/>
        </p:nvSpPr>
        <p:spPr bwMode="auto">
          <a:xfrm>
            <a:off x="9265359"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5618" name="Freeform 132"/>
          <p:cNvSpPr>
            <a:spLocks/>
          </p:cNvSpPr>
          <p:nvPr/>
        </p:nvSpPr>
        <p:spPr bwMode="auto">
          <a:xfrm>
            <a:off x="3191637" y="1385504"/>
            <a:ext cx="6155097" cy="2635524"/>
          </a:xfrm>
          <a:custGeom>
            <a:avLst/>
            <a:gdLst>
              <a:gd name="T0" fmla="*/ 0 w 2591"/>
              <a:gd name="T1" fmla="*/ 17 h 1531"/>
              <a:gd name="T2" fmla="*/ 0 w 2591"/>
              <a:gd name="T3" fmla="*/ 51 h 1531"/>
              <a:gd name="T4" fmla="*/ 6 w 2591"/>
              <a:gd name="T5" fmla="*/ 80 h 1531"/>
              <a:gd name="T6" fmla="*/ 17 w 2591"/>
              <a:gd name="T7" fmla="*/ 108 h 1531"/>
              <a:gd name="T8" fmla="*/ 17 w 2591"/>
              <a:gd name="T9" fmla="*/ 125 h 1531"/>
              <a:gd name="T10" fmla="*/ 29 w 2591"/>
              <a:gd name="T11" fmla="*/ 154 h 1531"/>
              <a:gd name="T12" fmla="*/ 29 w 2591"/>
              <a:gd name="T13" fmla="*/ 188 h 1531"/>
              <a:gd name="T14" fmla="*/ 29 w 2591"/>
              <a:gd name="T15" fmla="*/ 216 h 1531"/>
              <a:gd name="T16" fmla="*/ 29 w 2591"/>
              <a:gd name="T17" fmla="*/ 250 h 1531"/>
              <a:gd name="T18" fmla="*/ 34 w 2591"/>
              <a:gd name="T19" fmla="*/ 278 h 1531"/>
              <a:gd name="T20" fmla="*/ 40 w 2591"/>
              <a:gd name="T21" fmla="*/ 307 h 1531"/>
              <a:gd name="T22" fmla="*/ 46 w 2591"/>
              <a:gd name="T23" fmla="*/ 341 h 1531"/>
              <a:gd name="T24" fmla="*/ 46 w 2591"/>
              <a:gd name="T25" fmla="*/ 369 h 1531"/>
              <a:gd name="T26" fmla="*/ 51 w 2591"/>
              <a:gd name="T27" fmla="*/ 403 h 1531"/>
              <a:gd name="T28" fmla="*/ 57 w 2591"/>
              <a:gd name="T29" fmla="*/ 431 h 1531"/>
              <a:gd name="T30" fmla="*/ 57 w 2591"/>
              <a:gd name="T31" fmla="*/ 465 h 1531"/>
              <a:gd name="T32" fmla="*/ 63 w 2591"/>
              <a:gd name="T33" fmla="*/ 494 h 1531"/>
              <a:gd name="T34" fmla="*/ 68 w 2591"/>
              <a:gd name="T35" fmla="*/ 511 h 1531"/>
              <a:gd name="T36" fmla="*/ 68 w 2591"/>
              <a:gd name="T37" fmla="*/ 539 h 1531"/>
              <a:gd name="T38" fmla="*/ 74 w 2591"/>
              <a:gd name="T39" fmla="*/ 573 h 1531"/>
              <a:gd name="T40" fmla="*/ 80 w 2591"/>
              <a:gd name="T41" fmla="*/ 601 h 1531"/>
              <a:gd name="T42" fmla="*/ 85 w 2591"/>
              <a:gd name="T43" fmla="*/ 630 h 1531"/>
              <a:gd name="T44" fmla="*/ 91 w 2591"/>
              <a:gd name="T45" fmla="*/ 664 h 1531"/>
              <a:gd name="T46" fmla="*/ 91 w 2591"/>
              <a:gd name="T47" fmla="*/ 692 h 1531"/>
              <a:gd name="T48" fmla="*/ 97 w 2591"/>
              <a:gd name="T49" fmla="*/ 726 h 1531"/>
              <a:gd name="T50" fmla="*/ 102 w 2591"/>
              <a:gd name="T51" fmla="*/ 754 h 1531"/>
              <a:gd name="T52" fmla="*/ 108 w 2591"/>
              <a:gd name="T53" fmla="*/ 771 h 1531"/>
              <a:gd name="T54" fmla="*/ 114 w 2591"/>
              <a:gd name="T55" fmla="*/ 805 h 1531"/>
              <a:gd name="T56" fmla="*/ 131 w 2591"/>
              <a:gd name="T57" fmla="*/ 834 h 1531"/>
              <a:gd name="T58" fmla="*/ 142 w 2591"/>
              <a:gd name="T59" fmla="*/ 851 h 1531"/>
              <a:gd name="T60" fmla="*/ 148 w 2591"/>
              <a:gd name="T61" fmla="*/ 879 h 1531"/>
              <a:gd name="T62" fmla="*/ 148 w 2591"/>
              <a:gd name="T63" fmla="*/ 913 h 1531"/>
              <a:gd name="T64" fmla="*/ 159 w 2591"/>
              <a:gd name="T65" fmla="*/ 930 h 1531"/>
              <a:gd name="T66" fmla="*/ 165 w 2591"/>
              <a:gd name="T67" fmla="*/ 947 h 1531"/>
              <a:gd name="T68" fmla="*/ 216 w 2591"/>
              <a:gd name="T69" fmla="*/ 976 h 1531"/>
              <a:gd name="T70" fmla="*/ 221 w 2591"/>
              <a:gd name="T71" fmla="*/ 993 h 1531"/>
              <a:gd name="T72" fmla="*/ 255 w 2591"/>
              <a:gd name="T73" fmla="*/ 1027 h 1531"/>
              <a:gd name="T74" fmla="*/ 278 w 2591"/>
              <a:gd name="T75" fmla="*/ 1055 h 1531"/>
              <a:gd name="T76" fmla="*/ 295 w 2591"/>
              <a:gd name="T77" fmla="*/ 1089 h 1531"/>
              <a:gd name="T78" fmla="*/ 318 w 2591"/>
              <a:gd name="T79" fmla="*/ 1106 h 1531"/>
              <a:gd name="T80" fmla="*/ 346 w 2591"/>
              <a:gd name="T81" fmla="*/ 1140 h 1531"/>
              <a:gd name="T82" fmla="*/ 437 w 2591"/>
              <a:gd name="T83" fmla="*/ 1174 h 1531"/>
              <a:gd name="T84" fmla="*/ 488 w 2591"/>
              <a:gd name="T85" fmla="*/ 1202 h 1531"/>
              <a:gd name="T86" fmla="*/ 510 w 2591"/>
              <a:gd name="T87" fmla="*/ 1236 h 1531"/>
              <a:gd name="T88" fmla="*/ 612 w 2591"/>
              <a:gd name="T89" fmla="*/ 1270 h 1531"/>
              <a:gd name="T90" fmla="*/ 658 w 2591"/>
              <a:gd name="T91" fmla="*/ 1304 h 1531"/>
              <a:gd name="T92" fmla="*/ 697 w 2591"/>
              <a:gd name="T93" fmla="*/ 1338 h 1531"/>
              <a:gd name="T94" fmla="*/ 919 w 2591"/>
              <a:gd name="T95" fmla="*/ 1367 h 1531"/>
              <a:gd name="T96" fmla="*/ 975 w 2591"/>
              <a:gd name="T97" fmla="*/ 1401 h 1531"/>
              <a:gd name="T98" fmla="*/ 1140 w 2591"/>
              <a:gd name="T99" fmla="*/ 1435 h 1531"/>
              <a:gd name="T100" fmla="*/ 1678 w 2591"/>
              <a:gd name="T101" fmla="*/ 1469 h 1531"/>
              <a:gd name="T102" fmla="*/ 2171 w 2591"/>
              <a:gd name="T103" fmla="*/ 1497 h 1531"/>
              <a:gd name="T104" fmla="*/ 2381 w 2591"/>
              <a:gd name="T105" fmla="*/ 1514 h 1531"/>
              <a:gd name="T106" fmla="*/ 2432 w 2591"/>
              <a:gd name="T107" fmla="*/ 1514 h 1531"/>
              <a:gd name="T108" fmla="*/ 2568 w 2591"/>
              <a:gd name="T109" fmla="*/ 1514 h 15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91"/>
              <a:gd name="T166" fmla="*/ 0 h 1531"/>
              <a:gd name="T167" fmla="*/ 2591 w 2591"/>
              <a:gd name="T168" fmla="*/ 1531 h 15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91" h="1531">
                <a:moveTo>
                  <a:pt x="0" y="0"/>
                </a:moveTo>
                <a:lnTo>
                  <a:pt x="0" y="0"/>
                </a:lnTo>
                <a:lnTo>
                  <a:pt x="0" y="17"/>
                </a:lnTo>
                <a:lnTo>
                  <a:pt x="0" y="34"/>
                </a:lnTo>
                <a:lnTo>
                  <a:pt x="0" y="51"/>
                </a:lnTo>
                <a:lnTo>
                  <a:pt x="0" y="63"/>
                </a:lnTo>
                <a:lnTo>
                  <a:pt x="0" y="80"/>
                </a:lnTo>
                <a:lnTo>
                  <a:pt x="6" y="80"/>
                </a:lnTo>
                <a:lnTo>
                  <a:pt x="6" y="97"/>
                </a:lnTo>
                <a:lnTo>
                  <a:pt x="12" y="97"/>
                </a:lnTo>
                <a:lnTo>
                  <a:pt x="12" y="108"/>
                </a:lnTo>
                <a:lnTo>
                  <a:pt x="17" y="108"/>
                </a:lnTo>
                <a:lnTo>
                  <a:pt x="17" y="125"/>
                </a:lnTo>
                <a:lnTo>
                  <a:pt x="17" y="142"/>
                </a:lnTo>
                <a:lnTo>
                  <a:pt x="23" y="142"/>
                </a:lnTo>
                <a:lnTo>
                  <a:pt x="23" y="154"/>
                </a:lnTo>
                <a:lnTo>
                  <a:pt x="29" y="154"/>
                </a:lnTo>
                <a:lnTo>
                  <a:pt x="29" y="171"/>
                </a:lnTo>
                <a:lnTo>
                  <a:pt x="29" y="188"/>
                </a:lnTo>
                <a:lnTo>
                  <a:pt x="29" y="205"/>
                </a:lnTo>
                <a:lnTo>
                  <a:pt x="29" y="216"/>
                </a:lnTo>
                <a:lnTo>
                  <a:pt x="29" y="233"/>
                </a:lnTo>
                <a:lnTo>
                  <a:pt x="29" y="250"/>
                </a:lnTo>
                <a:lnTo>
                  <a:pt x="29" y="261"/>
                </a:lnTo>
                <a:lnTo>
                  <a:pt x="29" y="278"/>
                </a:lnTo>
                <a:lnTo>
                  <a:pt x="34" y="278"/>
                </a:lnTo>
                <a:lnTo>
                  <a:pt x="34" y="295"/>
                </a:lnTo>
                <a:lnTo>
                  <a:pt x="34" y="307"/>
                </a:lnTo>
                <a:lnTo>
                  <a:pt x="40" y="307"/>
                </a:lnTo>
                <a:lnTo>
                  <a:pt x="40" y="324"/>
                </a:lnTo>
                <a:lnTo>
                  <a:pt x="46" y="324"/>
                </a:lnTo>
                <a:lnTo>
                  <a:pt x="46" y="341"/>
                </a:lnTo>
                <a:lnTo>
                  <a:pt x="46" y="358"/>
                </a:lnTo>
                <a:lnTo>
                  <a:pt x="46" y="369"/>
                </a:lnTo>
                <a:lnTo>
                  <a:pt x="46" y="386"/>
                </a:lnTo>
                <a:lnTo>
                  <a:pt x="46" y="403"/>
                </a:lnTo>
                <a:lnTo>
                  <a:pt x="51" y="403"/>
                </a:lnTo>
                <a:lnTo>
                  <a:pt x="51" y="414"/>
                </a:lnTo>
                <a:lnTo>
                  <a:pt x="57" y="414"/>
                </a:lnTo>
                <a:lnTo>
                  <a:pt x="57" y="431"/>
                </a:lnTo>
                <a:lnTo>
                  <a:pt x="57" y="448"/>
                </a:lnTo>
                <a:lnTo>
                  <a:pt x="57" y="465"/>
                </a:lnTo>
                <a:lnTo>
                  <a:pt x="57" y="477"/>
                </a:lnTo>
                <a:lnTo>
                  <a:pt x="63" y="477"/>
                </a:lnTo>
                <a:lnTo>
                  <a:pt x="63" y="494"/>
                </a:lnTo>
                <a:lnTo>
                  <a:pt x="63" y="511"/>
                </a:lnTo>
                <a:lnTo>
                  <a:pt x="68" y="511"/>
                </a:lnTo>
                <a:lnTo>
                  <a:pt x="68" y="522"/>
                </a:lnTo>
                <a:lnTo>
                  <a:pt x="68" y="539"/>
                </a:lnTo>
                <a:lnTo>
                  <a:pt x="68" y="556"/>
                </a:lnTo>
                <a:lnTo>
                  <a:pt x="74" y="556"/>
                </a:lnTo>
                <a:lnTo>
                  <a:pt x="74" y="573"/>
                </a:lnTo>
                <a:lnTo>
                  <a:pt x="74" y="584"/>
                </a:lnTo>
                <a:lnTo>
                  <a:pt x="80" y="584"/>
                </a:lnTo>
                <a:lnTo>
                  <a:pt x="80" y="601"/>
                </a:lnTo>
                <a:lnTo>
                  <a:pt x="80" y="618"/>
                </a:lnTo>
                <a:lnTo>
                  <a:pt x="85" y="618"/>
                </a:lnTo>
                <a:lnTo>
                  <a:pt x="85" y="630"/>
                </a:lnTo>
                <a:lnTo>
                  <a:pt x="85" y="647"/>
                </a:lnTo>
                <a:lnTo>
                  <a:pt x="85" y="664"/>
                </a:lnTo>
                <a:lnTo>
                  <a:pt x="91" y="664"/>
                </a:lnTo>
                <a:lnTo>
                  <a:pt x="91" y="681"/>
                </a:lnTo>
                <a:lnTo>
                  <a:pt x="91" y="692"/>
                </a:lnTo>
                <a:lnTo>
                  <a:pt x="91" y="709"/>
                </a:lnTo>
                <a:lnTo>
                  <a:pt x="97" y="709"/>
                </a:lnTo>
                <a:lnTo>
                  <a:pt x="97" y="726"/>
                </a:lnTo>
                <a:lnTo>
                  <a:pt x="97" y="743"/>
                </a:lnTo>
                <a:lnTo>
                  <a:pt x="97" y="754"/>
                </a:lnTo>
                <a:lnTo>
                  <a:pt x="102" y="754"/>
                </a:lnTo>
                <a:lnTo>
                  <a:pt x="108" y="754"/>
                </a:lnTo>
                <a:lnTo>
                  <a:pt x="108" y="771"/>
                </a:lnTo>
                <a:lnTo>
                  <a:pt x="108" y="788"/>
                </a:lnTo>
                <a:lnTo>
                  <a:pt x="108" y="805"/>
                </a:lnTo>
                <a:lnTo>
                  <a:pt x="114" y="805"/>
                </a:lnTo>
                <a:lnTo>
                  <a:pt x="114" y="817"/>
                </a:lnTo>
                <a:lnTo>
                  <a:pt x="131" y="817"/>
                </a:lnTo>
                <a:lnTo>
                  <a:pt x="131" y="834"/>
                </a:lnTo>
                <a:lnTo>
                  <a:pt x="131" y="851"/>
                </a:lnTo>
                <a:lnTo>
                  <a:pt x="136" y="851"/>
                </a:lnTo>
                <a:lnTo>
                  <a:pt x="142" y="851"/>
                </a:lnTo>
                <a:lnTo>
                  <a:pt x="142" y="868"/>
                </a:lnTo>
                <a:lnTo>
                  <a:pt x="142" y="879"/>
                </a:lnTo>
                <a:lnTo>
                  <a:pt x="148" y="879"/>
                </a:lnTo>
                <a:lnTo>
                  <a:pt x="148" y="896"/>
                </a:lnTo>
                <a:lnTo>
                  <a:pt x="148" y="913"/>
                </a:lnTo>
                <a:lnTo>
                  <a:pt x="159" y="913"/>
                </a:lnTo>
                <a:lnTo>
                  <a:pt x="159" y="930"/>
                </a:lnTo>
                <a:lnTo>
                  <a:pt x="159" y="947"/>
                </a:lnTo>
                <a:lnTo>
                  <a:pt x="165" y="947"/>
                </a:lnTo>
                <a:lnTo>
                  <a:pt x="165" y="959"/>
                </a:lnTo>
                <a:lnTo>
                  <a:pt x="187" y="959"/>
                </a:lnTo>
                <a:lnTo>
                  <a:pt x="187" y="976"/>
                </a:lnTo>
                <a:lnTo>
                  <a:pt x="216" y="976"/>
                </a:lnTo>
                <a:lnTo>
                  <a:pt x="216" y="993"/>
                </a:lnTo>
                <a:lnTo>
                  <a:pt x="221" y="993"/>
                </a:lnTo>
                <a:lnTo>
                  <a:pt x="221" y="1010"/>
                </a:lnTo>
                <a:lnTo>
                  <a:pt x="250" y="1010"/>
                </a:lnTo>
                <a:lnTo>
                  <a:pt x="250" y="1027"/>
                </a:lnTo>
                <a:lnTo>
                  <a:pt x="255" y="1027"/>
                </a:lnTo>
                <a:lnTo>
                  <a:pt x="255" y="1044"/>
                </a:lnTo>
                <a:lnTo>
                  <a:pt x="255" y="1055"/>
                </a:lnTo>
                <a:lnTo>
                  <a:pt x="278" y="1055"/>
                </a:lnTo>
                <a:lnTo>
                  <a:pt x="278" y="1072"/>
                </a:lnTo>
                <a:lnTo>
                  <a:pt x="278" y="1089"/>
                </a:lnTo>
                <a:lnTo>
                  <a:pt x="295" y="1089"/>
                </a:lnTo>
                <a:lnTo>
                  <a:pt x="295" y="1106"/>
                </a:lnTo>
                <a:lnTo>
                  <a:pt x="306" y="1106"/>
                </a:lnTo>
                <a:lnTo>
                  <a:pt x="318" y="1106"/>
                </a:lnTo>
                <a:lnTo>
                  <a:pt x="318" y="1123"/>
                </a:lnTo>
                <a:lnTo>
                  <a:pt x="340" y="1123"/>
                </a:lnTo>
                <a:lnTo>
                  <a:pt x="340" y="1140"/>
                </a:lnTo>
                <a:lnTo>
                  <a:pt x="346" y="1140"/>
                </a:lnTo>
                <a:lnTo>
                  <a:pt x="346" y="1157"/>
                </a:lnTo>
                <a:lnTo>
                  <a:pt x="352" y="1157"/>
                </a:lnTo>
                <a:lnTo>
                  <a:pt x="352" y="1174"/>
                </a:lnTo>
                <a:lnTo>
                  <a:pt x="437" y="1174"/>
                </a:lnTo>
                <a:lnTo>
                  <a:pt x="437" y="1191"/>
                </a:lnTo>
                <a:lnTo>
                  <a:pt x="465" y="1191"/>
                </a:lnTo>
                <a:lnTo>
                  <a:pt x="465" y="1202"/>
                </a:lnTo>
                <a:lnTo>
                  <a:pt x="488" y="1202"/>
                </a:lnTo>
                <a:lnTo>
                  <a:pt x="488" y="1219"/>
                </a:lnTo>
                <a:lnTo>
                  <a:pt x="510" y="1219"/>
                </a:lnTo>
                <a:lnTo>
                  <a:pt x="510" y="1236"/>
                </a:lnTo>
                <a:lnTo>
                  <a:pt x="510" y="1253"/>
                </a:lnTo>
                <a:lnTo>
                  <a:pt x="595" y="1253"/>
                </a:lnTo>
                <a:lnTo>
                  <a:pt x="595" y="1270"/>
                </a:lnTo>
                <a:lnTo>
                  <a:pt x="612" y="1270"/>
                </a:lnTo>
                <a:lnTo>
                  <a:pt x="612" y="1287"/>
                </a:lnTo>
                <a:lnTo>
                  <a:pt x="646" y="1287"/>
                </a:lnTo>
                <a:lnTo>
                  <a:pt x="646" y="1304"/>
                </a:lnTo>
                <a:lnTo>
                  <a:pt x="658" y="1304"/>
                </a:lnTo>
                <a:lnTo>
                  <a:pt x="658" y="1321"/>
                </a:lnTo>
                <a:lnTo>
                  <a:pt x="669" y="1321"/>
                </a:lnTo>
                <a:lnTo>
                  <a:pt x="669" y="1338"/>
                </a:lnTo>
                <a:lnTo>
                  <a:pt x="697" y="1338"/>
                </a:lnTo>
                <a:lnTo>
                  <a:pt x="697" y="1350"/>
                </a:lnTo>
                <a:lnTo>
                  <a:pt x="788" y="1350"/>
                </a:lnTo>
                <a:lnTo>
                  <a:pt x="788" y="1367"/>
                </a:lnTo>
                <a:lnTo>
                  <a:pt x="919" y="1367"/>
                </a:lnTo>
                <a:lnTo>
                  <a:pt x="919" y="1384"/>
                </a:lnTo>
                <a:lnTo>
                  <a:pt x="924" y="1384"/>
                </a:lnTo>
                <a:lnTo>
                  <a:pt x="924" y="1401"/>
                </a:lnTo>
                <a:lnTo>
                  <a:pt x="975" y="1401"/>
                </a:lnTo>
                <a:lnTo>
                  <a:pt x="975" y="1418"/>
                </a:lnTo>
                <a:lnTo>
                  <a:pt x="1128" y="1418"/>
                </a:lnTo>
                <a:lnTo>
                  <a:pt x="1128" y="1435"/>
                </a:lnTo>
                <a:lnTo>
                  <a:pt x="1140" y="1435"/>
                </a:lnTo>
                <a:lnTo>
                  <a:pt x="1140" y="1452"/>
                </a:lnTo>
                <a:lnTo>
                  <a:pt x="1196" y="1452"/>
                </a:lnTo>
                <a:lnTo>
                  <a:pt x="1196" y="1469"/>
                </a:lnTo>
                <a:lnTo>
                  <a:pt x="1678" y="1469"/>
                </a:lnTo>
                <a:lnTo>
                  <a:pt x="1678" y="1486"/>
                </a:lnTo>
                <a:lnTo>
                  <a:pt x="2007" y="1486"/>
                </a:lnTo>
                <a:lnTo>
                  <a:pt x="2007" y="1497"/>
                </a:lnTo>
                <a:lnTo>
                  <a:pt x="2171" y="1497"/>
                </a:lnTo>
                <a:lnTo>
                  <a:pt x="2171" y="1514"/>
                </a:lnTo>
                <a:lnTo>
                  <a:pt x="2302" y="1514"/>
                </a:lnTo>
                <a:lnTo>
                  <a:pt x="2381" y="1514"/>
                </a:lnTo>
                <a:lnTo>
                  <a:pt x="2398" y="1514"/>
                </a:lnTo>
                <a:lnTo>
                  <a:pt x="2432" y="1514"/>
                </a:lnTo>
                <a:lnTo>
                  <a:pt x="2444" y="1514"/>
                </a:lnTo>
                <a:lnTo>
                  <a:pt x="2568" y="1514"/>
                </a:lnTo>
                <a:lnTo>
                  <a:pt x="2568" y="1531"/>
                </a:lnTo>
                <a:lnTo>
                  <a:pt x="2591" y="1531"/>
                </a:lnTo>
              </a:path>
            </a:pathLst>
          </a:custGeom>
          <a:noFill/>
          <a:ln w="50800">
            <a:solidFill>
              <a:schemeClr val="accent3"/>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37907" name="Line 141"/>
          <p:cNvSpPr>
            <a:spLocks noChangeAspect="1" noChangeShapeType="1"/>
          </p:cNvSpPr>
          <p:nvPr/>
        </p:nvSpPr>
        <p:spPr bwMode="auto">
          <a:xfrm>
            <a:off x="3178616" y="5770904"/>
            <a:ext cx="0" cy="122369"/>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8" name="Line 142"/>
          <p:cNvSpPr>
            <a:spLocks noChangeAspect="1" noChangeShapeType="1"/>
          </p:cNvSpPr>
          <p:nvPr/>
        </p:nvSpPr>
        <p:spPr bwMode="auto">
          <a:xfrm>
            <a:off x="3178616" y="5770904"/>
            <a:ext cx="6166489"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09" name="Text Box 143"/>
          <p:cNvSpPr txBox="1">
            <a:spLocks noChangeArrowheads="1"/>
          </p:cNvSpPr>
          <p:nvPr/>
        </p:nvSpPr>
        <p:spPr bwMode="auto">
          <a:xfrm>
            <a:off x="2918221" y="5868800"/>
            <a:ext cx="51590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0</a:t>
            </a:r>
          </a:p>
        </p:txBody>
      </p:sp>
      <p:sp>
        <p:nvSpPr>
          <p:cNvPr id="37910" name="Text Box 144"/>
          <p:cNvSpPr txBox="1">
            <a:spLocks noChangeArrowheads="1"/>
          </p:cNvSpPr>
          <p:nvPr/>
        </p:nvSpPr>
        <p:spPr bwMode="auto">
          <a:xfrm>
            <a:off x="2517863" y="5575114"/>
            <a:ext cx="514281" cy="38393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0</a:t>
            </a:r>
          </a:p>
        </p:txBody>
      </p:sp>
      <p:sp>
        <p:nvSpPr>
          <p:cNvPr id="37911" name="Text Box 145"/>
          <p:cNvSpPr txBox="1">
            <a:spLocks noChangeArrowheads="1"/>
          </p:cNvSpPr>
          <p:nvPr/>
        </p:nvSpPr>
        <p:spPr bwMode="auto">
          <a:xfrm>
            <a:off x="2259095" y="4694056"/>
            <a:ext cx="773048" cy="38546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20</a:t>
            </a:r>
          </a:p>
        </p:txBody>
      </p:sp>
      <p:sp>
        <p:nvSpPr>
          <p:cNvPr id="37912" name="Text Box 146"/>
          <p:cNvSpPr txBox="1">
            <a:spLocks noChangeArrowheads="1"/>
          </p:cNvSpPr>
          <p:nvPr/>
        </p:nvSpPr>
        <p:spPr bwMode="auto">
          <a:xfrm>
            <a:off x="2259095" y="3812999"/>
            <a:ext cx="773048" cy="38546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40</a:t>
            </a:r>
          </a:p>
        </p:txBody>
      </p:sp>
      <p:sp>
        <p:nvSpPr>
          <p:cNvPr id="37913" name="Text Box 147"/>
          <p:cNvSpPr txBox="1">
            <a:spLocks noChangeArrowheads="1"/>
          </p:cNvSpPr>
          <p:nvPr/>
        </p:nvSpPr>
        <p:spPr bwMode="auto">
          <a:xfrm>
            <a:off x="2259095" y="2950298"/>
            <a:ext cx="773048" cy="38546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60</a:t>
            </a:r>
          </a:p>
        </p:txBody>
      </p:sp>
      <p:sp>
        <p:nvSpPr>
          <p:cNvPr id="37914" name="Text Box 148"/>
          <p:cNvSpPr txBox="1">
            <a:spLocks noChangeArrowheads="1"/>
          </p:cNvSpPr>
          <p:nvPr/>
        </p:nvSpPr>
        <p:spPr bwMode="auto">
          <a:xfrm>
            <a:off x="2345352" y="2050885"/>
            <a:ext cx="686793" cy="38546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80</a:t>
            </a:r>
          </a:p>
        </p:txBody>
      </p:sp>
      <p:sp>
        <p:nvSpPr>
          <p:cNvPr id="37915" name="Text Box 149"/>
          <p:cNvSpPr txBox="1">
            <a:spLocks noChangeArrowheads="1"/>
          </p:cNvSpPr>
          <p:nvPr/>
        </p:nvSpPr>
        <p:spPr bwMode="auto">
          <a:xfrm>
            <a:off x="2345352" y="1189713"/>
            <a:ext cx="686793" cy="385462"/>
          </a:xfrm>
          <a:prstGeom prst="rect">
            <a:avLst/>
          </a:prstGeom>
          <a:noFill/>
          <a:ln w="9525">
            <a:noFill/>
            <a:miter lim="800000"/>
            <a:headEnd/>
            <a:tailEnd/>
          </a:ln>
        </p:spPr>
        <p:txBody>
          <a:bodyPr lIns="91433" tIns="45717" rIns="91433" bIns="45717">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100</a:t>
            </a:r>
          </a:p>
        </p:txBody>
      </p:sp>
      <p:sp>
        <p:nvSpPr>
          <p:cNvPr id="37916" name="Text Box 150"/>
          <p:cNvSpPr txBox="1">
            <a:spLocks noChangeArrowheads="1"/>
          </p:cNvSpPr>
          <p:nvPr/>
        </p:nvSpPr>
        <p:spPr bwMode="auto">
          <a:xfrm>
            <a:off x="3937018" y="5865741"/>
            <a:ext cx="51590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60</a:t>
            </a:r>
          </a:p>
        </p:txBody>
      </p:sp>
      <p:sp>
        <p:nvSpPr>
          <p:cNvPr id="37917" name="Text Box 151"/>
          <p:cNvSpPr txBox="1">
            <a:spLocks noChangeArrowheads="1"/>
          </p:cNvSpPr>
          <p:nvPr/>
        </p:nvSpPr>
        <p:spPr bwMode="auto">
          <a:xfrm>
            <a:off x="4892344" y="5865741"/>
            <a:ext cx="62494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120</a:t>
            </a:r>
          </a:p>
        </p:txBody>
      </p:sp>
      <p:sp>
        <p:nvSpPr>
          <p:cNvPr id="37918" name="Text Box 152"/>
          <p:cNvSpPr txBox="1">
            <a:spLocks noChangeArrowheads="1"/>
          </p:cNvSpPr>
          <p:nvPr/>
        </p:nvSpPr>
        <p:spPr bwMode="auto">
          <a:xfrm>
            <a:off x="5904631" y="5865741"/>
            <a:ext cx="62494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180</a:t>
            </a:r>
          </a:p>
        </p:txBody>
      </p:sp>
      <p:sp>
        <p:nvSpPr>
          <p:cNvPr id="37919" name="Text Box 153"/>
          <p:cNvSpPr txBox="1">
            <a:spLocks noChangeArrowheads="1"/>
          </p:cNvSpPr>
          <p:nvPr/>
        </p:nvSpPr>
        <p:spPr bwMode="auto">
          <a:xfrm>
            <a:off x="6933193" y="5865741"/>
            <a:ext cx="62494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240</a:t>
            </a:r>
          </a:p>
        </p:txBody>
      </p:sp>
      <p:sp>
        <p:nvSpPr>
          <p:cNvPr id="37920" name="Text Box 154"/>
          <p:cNvSpPr txBox="1">
            <a:spLocks noChangeArrowheads="1"/>
          </p:cNvSpPr>
          <p:nvPr/>
        </p:nvSpPr>
        <p:spPr bwMode="auto">
          <a:xfrm>
            <a:off x="7937342" y="5865741"/>
            <a:ext cx="62494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300</a:t>
            </a:r>
          </a:p>
        </p:txBody>
      </p:sp>
      <p:sp>
        <p:nvSpPr>
          <p:cNvPr id="37921" name="Text Box 155"/>
          <p:cNvSpPr txBox="1">
            <a:spLocks noChangeArrowheads="1"/>
          </p:cNvSpPr>
          <p:nvPr/>
        </p:nvSpPr>
        <p:spPr bwMode="auto">
          <a:xfrm>
            <a:off x="8939865" y="5865741"/>
            <a:ext cx="624949" cy="382403"/>
          </a:xfrm>
          <a:prstGeom prst="rect">
            <a:avLst/>
          </a:prstGeom>
          <a:noFill/>
          <a:ln w="9525">
            <a:noFill/>
            <a:miter lim="800000"/>
            <a:headEnd/>
            <a:tailEnd/>
          </a:ln>
        </p:spPr>
        <p:txBody>
          <a:bodyPr lIns="91433" tIns="45717" rIns="91433" bIns="45717">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360</a:t>
            </a:r>
          </a:p>
        </p:txBody>
      </p:sp>
      <p:sp>
        <p:nvSpPr>
          <p:cNvPr id="37922" name="Text Box 200"/>
          <p:cNvSpPr txBox="1">
            <a:spLocks noChangeArrowheads="1"/>
          </p:cNvSpPr>
          <p:nvPr/>
        </p:nvSpPr>
        <p:spPr bwMode="auto">
          <a:xfrm>
            <a:off x="4808991" y="6242025"/>
            <a:ext cx="1375214" cy="44511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Days</a:t>
            </a:r>
          </a:p>
        </p:txBody>
      </p:sp>
      <p:sp>
        <p:nvSpPr>
          <p:cNvPr id="37923" name="Text Box 212"/>
          <p:cNvSpPr txBox="1">
            <a:spLocks noChangeArrowheads="1"/>
          </p:cNvSpPr>
          <p:nvPr/>
        </p:nvSpPr>
        <p:spPr bwMode="auto">
          <a:xfrm>
            <a:off x="3569209" y="3979728"/>
            <a:ext cx="3359101" cy="382403"/>
          </a:xfrm>
          <a:prstGeom prst="rect">
            <a:avLst/>
          </a:prstGeom>
          <a:noFill/>
          <a:ln w="9525">
            <a:noFill/>
            <a:miter lim="800000"/>
            <a:headEnd/>
            <a:tailEnd/>
          </a:ln>
        </p:spPr>
        <p:txBody>
          <a:bodyPr>
            <a:spAutoFit/>
          </a:bodyPr>
          <a:lstStyle/>
          <a:p>
            <a:pPr marL="0" marR="0" lvl="0" indent="0" algn="ctr" defTabSz="203835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Control (n=168)</a:t>
            </a:r>
          </a:p>
        </p:txBody>
      </p:sp>
      <p:sp>
        <p:nvSpPr>
          <p:cNvPr id="37924" name="Text Box 213"/>
          <p:cNvSpPr txBox="1">
            <a:spLocks noChangeArrowheads="1"/>
          </p:cNvSpPr>
          <p:nvPr/>
        </p:nvSpPr>
        <p:spPr bwMode="auto">
          <a:xfrm>
            <a:off x="6147124" y="2673437"/>
            <a:ext cx="3359101" cy="385462"/>
          </a:xfrm>
          <a:prstGeom prst="rect">
            <a:avLst/>
          </a:prstGeom>
          <a:noFill/>
          <a:ln w="9525">
            <a:noFill/>
            <a:miter lim="800000"/>
            <a:headEnd/>
            <a:tailEnd/>
          </a:ln>
        </p:spPr>
        <p:txBody>
          <a:bodyPr>
            <a:spAutoFit/>
          </a:bodyPr>
          <a:lstStyle/>
          <a:p>
            <a:pPr marL="0" marR="0" lvl="0" indent="0" algn="ctr" defTabSz="203835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ABC approach (n=167)</a:t>
            </a:r>
          </a:p>
        </p:txBody>
      </p:sp>
      <p:sp>
        <p:nvSpPr>
          <p:cNvPr id="37925" name="Freeform 131"/>
          <p:cNvSpPr>
            <a:spLocks/>
          </p:cNvSpPr>
          <p:nvPr/>
        </p:nvSpPr>
        <p:spPr bwMode="auto">
          <a:xfrm>
            <a:off x="3191637" y="1385503"/>
            <a:ext cx="6155097" cy="2020619"/>
          </a:xfrm>
          <a:custGeom>
            <a:avLst/>
            <a:gdLst>
              <a:gd name="T0" fmla="*/ 0 w 2591"/>
              <a:gd name="T1" fmla="*/ 2147483647 h 1174"/>
              <a:gd name="T2" fmla="*/ 0 w 2591"/>
              <a:gd name="T3" fmla="*/ 2147483647 h 1174"/>
              <a:gd name="T4" fmla="*/ 0 w 2591"/>
              <a:gd name="T5" fmla="*/ 2147483647 h 1174"/>
              <a:gd name="T6" fmla="*/ 2147483647 w 2591"/>
              <a:gd name="T7" fmla="*/ 2147483647 h 1174"/>
              <a:gd name="T8" fmla="*/ 2147483647 w 2591"/>
              <a:gd name="T9" fmla="*/ 2147483647 h 1174"/>
              <a:gd name="T10" fmla="*/ 2147483647 w 2591"/>
              <a:gd name="T11" fmla="*/ 2147483647 h 1174"/>
              <a:gd name="T12" fmla="*/ 2147483647 w 2591"/>
              <a:gd name="T13" fmla="*/ 2147483647 h 1174"/>
              <a:gd name="T14" fmla="*/ 2147483647 w 2591"/>
              <a:gd name="T15" fmla="*/ 2147483647 h 1174"/>
              <a:gd name="T16" fmla="*/ 2147483647 w 2591"/>
              <a:gd name="T17" fmla="*/ 2147483647 h 1174"/>
              <a:gd name="T18" fmla="*/ 2147483647 w 2591"/>
              <a:gd name="T19" fmla="*/ 2147483647 h 1174"/>
              <a:gd name="T20" fmla="*/ 2147483647 w 2591"/>
              <a:gd name="T21" fmla="*/ 2147483647 h 1174"/>
              <a:gd name="T22" fmla="*/ 2147483647 w 2591"/>
              <a:gd name="T23" fmla="*/ 2147483647 h 1174"/>
              <a:gd name="T24" fmla="*/ 2147483647 w 2591"/>
              <a:gd name="T25" fmla="*/ 2147483647 h 1174"/>
              <a:gd name="T26" fmla="*/ 2147483647 w 2591"/>
              <a:gd name="T27" fmla="*/ 2147483647 h 1174"/>
              <a:gd name="T28" fmla="*/ 2147483647 w 2591"/>
              <a:gd name="T29" fmla="*/ 2147483647 h 1174"/>
              <a:gd name="T30" fmla="*/ 2147483647 w 2591"/>
              <a:gd name="T31" fmla="*/ 2147483647 h 1174"/>
              <a:gd name="T32" fmla="*/ 2147483647 w 2591"/>
              <a:gd name="T33" fmla="*/ 2147483647 h 1174"/>
              <a:gd name="T34" fmla="*/ 2147483647 w 2591"/>
              <a:gd name="T35" fmla="*/ 2147483647 h 1174"/>
              <a:gd name="T36" fmla="*/ 2147483647 w 2591"/>
              <a:gd name="T37" fmla="*/ 2147483647 h 1174"/>
              <a:gd name="T38" fmla="*/ 2147483647 w 2591"/>
              <a:gd name="T39" fmla="*/ 2147483647 h 1174"/>
              <a:gd name="T40" fmla="*/ 2147483647 w 2591"/>
              <a:gd name="T41" fmla="*/ 2147483647 h 1174"/>
              <a:gd name="T42" fmla="*/ 2147483647 w 2591"/>
              <a:gd name="T43" fmla="*/ 2147483647 h 1174"/>
              <a:gd name="T44" fmla="*/ 2147483647 w 2591"/>
              <a:gd name="T45" fmla="*/ 2147483647 h 1174"/>
              <a:gd name="T46" fmla="*/ 2147483647 w 2591"/>
              <a:gd name="T47" fmla="*/ 2147483647 h 1174"/>
              <a:gd name="T48" fmla="*/ 2147483647 w 2591"/>
              <a:gd name="T49" fmla="*/ 2147483647 h 1174"/>
              <a:gd name="T50" fmla="*/ 2147483647 w 2591"/>
              <a:gd name="T51" fmla="*/ 2147483647 h 1174"/>
              <a:gd name="T52" fmla="*/ 2147483647 w 2591"/>
              <a:gd name="T53" fmla="*/ 2147483647 h 1174"/>
              <a:gd name="T54" fmla="*/ 2147483647 w 2591"/>
              <a:gd name="T55" fmla="*/ 2147483647 h 1174"/>
              <a:gd name="T56" fmla="*/ 2147483647 w 2591"/>
              <a:gd name="T57" fmla="*/ 2147483647 h 1174"/>
              <a:gd name="T58" fmla="*/ 2147483647 w 2591"/>
              <a:gd name="T59" fmla="*/ 2147483647 h 1174"/>
              <a:gd name="T60" fmla="*/ 2147483647 w 2591"/>
              <a:gd name="T61" fmla="*/ 2147483647 h 1174"/>
              <a:gd name="T62" fmla="*/ 2147483647 w 2591"/>
              <a:gd name="T63" fmla="*/ 2147483647 h 1174"/>
              <a:gd name="T64" fmla="*/ 2147483647 w 2591"/>
              <a:gd name="T65" fmla="*/ 2147483647 h 1174"/>
              <a:gd name="T66" fmla="*/ 2147483647 w 2591"/>
              <a:gd name="T67" fmla="*/ 2147483647 h 1174"/>
              <a:gd name="T68" fmla="*/ 2147483647 w 2591"/>
              <a:gd name="T69" fmla="*/ 2147483647 h 1174"/>
              <a:gd name="T70" fmla="*/ 2147483647 w 2591"/>
              <a:gd name="T71" fmla="*/ 2147483647 h 1174"/>
              <a:gd name="T72" fmla="*/ 2147483647 w 2591"/>
              <a:gd name="T73" fmla="*/ 2147483647 h 1174"/>
              <a:gd name="T74" fmla="*/ 2147483647 w 2591"/>
              <a:gd name="T75" fmla="*/ 2147483647 h 1174"/>
              <a:gd name="T76" fmla="*/ 2147483647 w 2591"/>
              <a:gd name="T77" fmla="*/ 2147483647 h 1174"/>
              <a:gd name="T78" fmla="*/ 2147483647 w 2591"/>
              <a:gd name="T79" fmla="*/ 2147483647 h 1174"/>
              <a:gd name="T80" fmla="*/ 2147483647 w 2591"/>
              <a:gd name="T81" fmla="*/ 2147483647 h 1174"/>
              <a:gd name="T82" fmla="*/ 2147483647 w 2591"/>
              <a:gd name="T83" fmla="*/ 2147483647 h 1174"/>
              <a:gd name="T84" fmla="*/ 2147483647 w 2591"/>
              <a:gd name="T85" fmla="*/ 2147483647 h 1174"/>
              <a:gd name="T86" fmla="*/ 2147483647 w 2591"/>
              <a:gd name="T87" fmla="*/ 2147483647 h 1174"/>
              <a:gd name="T88" fmla="*/ 2147483647 w 2591"/>
              <a:gd name="T89" fmla="*/ 2147483647 h 1174"/>
              <a:gd name="T90" fmla="*/ 2147483647 w 2591"/>
              <a:gd name="T91" fmla="*/ 2147483647 h 1174"/>
              <a:gd name="T92" fmla="*/ 2147483647 w 2591"/>
              <a:gd name="T93" fmla="*/ 2147483647 h 1174"/>
              <a:gd name="T94" fmla="*/ 2147483647 w 2591"/>
              <a:gd name="T95" fmla="*/ 2147483647 h 1174"/>
              <a:gd name="T96" fmla="*/ 2147483647 w 2591"/>
              <a:gd name="T97" fmla="*/ 2147483647 h 1174"/>
              <a:gd name="T98" fmla="*/ 2147483647 w 2591"/>
              <a:gd name="T99" fmla="*/ 2147483647 h 1174"/>
              <a:gd name="T100" fmla="*/ 2147483647 w 2591"/>
              <a:gd name="T101" fmla="*/ 2147483647 h 1174"/>
              <a:gd name="T102" fmla="*/ 2147483647 w 2591"/>
              <a:gd name="T103" fmla="*/ 2147483647 h 1174"/>
              <a:gd name="T104" fmla="*/ 2147483647 w 2591"/>
              <a:gd name="T105" fmla="*/ 2147483647 h 1174"/>
              <a:gd name="T106" fmla="*/ 2147483647 w 2591"/>
              <a:gd name="T107" fmla="*/ 2147483647 h 1174"/>
              <a:gd name="T108" fmla="*/ 2147483647 w 2591"/>
              <a:gd name="T109" fmla="*/ 2147483647 h 1174"/>
              <a:gd name="T110" fmla="*/ 2147483647 w 2591"/>
              <a:gd name="T111" fmla="*/ 2147483647 h 1174"/>
              <a:gd name="T112" fmla="*/ 2147483647 w 2591"/>
              <a:gd name="T113" fmla="*/ 2147483647 h 1174"/>
              <a:gd name="T114" fmla="*/ 2147483647 w 2591"/>
              <a:gd name="T115" fmla="*/ 2147483647 h 1174"/>
              <a:gd name="T116" fmla="*/ 2147483647 w 2591"/>
              <a:gd name="T117" fmla="*/ 2147483647 h 1174"/>
              <a:gd name="T118" fmla="*/ 2147483647 w 2591"/>
              <a:gd name="T119" fmla="*/ 2147483647 h 1174"/>
              <a:gd name="T120" fmla="*/ 2147483647 w 2591"/>
              <a:gd name="T121" fmla="*/ 2147483647 h 1174"/>
              <a:gd name="T122" fmla="*/ 2147483647 w 2591"/>
              <a:gd name="T123" fmla="*/ 2147483647 h 1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1"/>
              <a:gd name="T187" fmla="*/ 0 h 1174"/>
              <a:gd name="T188" fmla="*/ 2591 w 2591"/>
              <a:gd name="T189" fmla="*/ 1174 h 1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1" h="1174">
                <a:moveTo>
                  <a:pt x="0" y="0"/>
                </a:moveTo>
                <a:lnTo>
                  <a:pt x="0" y="0"/>
                </a:lnTo>
                <a:lnTo>
                  <a:pt x="0" y="17"/>
                </a:lnTo>
                <a:lnTo>
                  <a:pt x="0" y="34"/>
                </a:lnTo>
                <a:lnTo>
                  <a:pt x="0" y="51"/>
                </a:lnTo>
                <a:lnTo>
                  <a:pt x="0" y="63"/>
                </a:lnTo>
                <a:lnTo>
                  <a:pt x="0" y="80"/>
                </a:lnTo>
                <a:lnTo>
                  <a:pt x="6" y="80"/>
                </a:lnTo>
                <a:lnTo>
                  <a:pt x="6" y="97"/>
                </a:lnTo>
                <a:lnTo>
                  <a:pt x="12" y="97"/>
                </a:lnTo>
                <a:lnTo>
                  <a:pt x="12" y="108"/>
                </a:lnTo>
                <a:lnTo>
                  <a:pt x="12" y="125"/>
                </a:lnTo>
                <a:lnTo>
                  <a:pt x="12" y="142"/>
                </a:lnTo>
                <a:lnTo>
                  <a:pt x="17" y="142"/>
                </a:lnTo>
                <a:lnTo>
                  <a:pt x="17" y="154"/>
                </a:lnTo>
                <a:lnTo>
                  <a:pt x="17" y="171"/>
                </a:lnTo>
                <a:lnTo>
                  <a:pt x="23" y="171"/>
                </a:lnTo>
                <a:lnTo>
                  <a:pt x="23" y="188"/>
                </a:lnTo>
                <a:lnTo>
                  <a:pt x="23" y="199"/>
                </a:lnTo>
                <a:lnTo>
                  <a:pt x="23" y="216"/>
                </a:lnTo>
                <a:lnTo>
                  <a:pt x="29" y="216"/>
                </a:lnTo>
                <a:lnTo>
                  <a:pt x="29" y="233"/>
                </a:lnTo>
                <a:lnTo>
                  <a:pt x="34" y="233"/>
                </a:lnTo>
                <a:lnTo>
                  <a:pt x="34" y="250"/>
                </a:lnTo>
                <a:lnTo>
                  <a:pt x="34" y="261"/>
                </a:lnTo>
                <a:lnTo>
                  <a:pt x="34" y="278"/>
                </a:lnTo>
                <a:lnTo>
                  <a:pt x="40" y="278"/>
                </a:lnTo>
                <a:lnTo>
                  <a:pt x="40" y="295"/>
                </a:lnTo>
                <a:lnTo>
                  <a:pt x="40" y="307"/>
                </a:lnTo>
                <a:lnTo>
                  <a:pt x="40" y="324"/>
                </a:lnTo>
                <a:lnTo>
                  <a:pt x="46" y="324"/>
                </a:lnTo>
                <a:lnTo>
                  <a:pt x="46" y="341"/>
                </a:lnTo>
                <a:lnTo>
                  <a:pt x="46" y="352"/>
                </a:lnTo>
                <a:lnTo>
                  <a:pt x="46" y="369"/>
                </a:lnTo>
                <a:lnTo>
                  <a:pt x="51" y="369"/>
                </a:lnTo>
                <a:lnTo>
                  <a:pt x="51" y="386"/>
                </a:lnTo>
                <a:lnTo>
                  <a:pt x="51" y="403"/>
                </a:lnTo>
                <a:lnTo>
                  <a:pt x="51" y="414"/>
                </a:lnTo>
                <a:lnTo>
                  <a:pt x="51" y="431"/>
                </a:lnTo>
                <a:lnTo>
                  <a:pt x="57" y="431"/>
                </a:lnTo>
                <a:lnTo>
                  <a:pt x="57" y="448"/>
                </a:lnTo>
                <a:lnTo>
                  <a:pt x="57" y="460"/>
                </a:lnTo>
                <a:lnTo>
                  <a:pt x="57" y="477"/>
                </a:lnTo>
                <a:lnTo>
                  <a:pt x="57" y="494"/>
                </a:lnTo>
                <a:lnTo>
                  <a:pt x="63" y="494"/>
                </a:lnTo>
                <a:lnTo>
                  <a:pt x="63" y="511"/>
                </a:lnTo>
                <a:lnTo>
                  <a:pt x="74" y="511"/>
                </a:lnTo>
                <a:lnTo>
                  <a:pt x="74" y="522"/>
                </a:lnTo>
                <a:lnTo>
                  <a:pt x="80" y="522"/>
                </a:lnTo>
                <a:lnTo>
                  <a:pt x="80" y="539"/>
                </a:lnTo>
                <a:lnTo>
                  <a:pt x="80" y="556"/>
                </a:lnTo>
                <a:lnTo>
                  <a:pt x="85" y="556"/>
                </a:lnTo>
                <a:lnTo>
                  <a:pt x="85" y="573"/>
                </a:lnTo>
                <a:lnTo>
                  <a:pt x="91" y="573"/>
                </a:lnTo>
                <a:lnTo>
                  <a:pt x="91" y="584"/>
                </a:lnTo>
                <a:lnTo>
                  <a:pt x="97" y="584"/>
                </a:lnTo>
                <a:lnTo>
                  <a:pt x="97" y="601"/>
                </a:lnTo>
                <a:lnTo>
                  <a:pt x="97" y="618"/>
                </a:lnTo>
                <a:lnTo>
                  <a:pt x="102" y="618"/>
                </a:lnTo>
                <a:lnTo>
                  <a:pt x="102" y="635"/>
                </a:lnTo>
                <a:lnTo>
                  <a:pt x="114" y="635"/>
                </a:lnTo>
                <a:lnTo>
                  <a:pt x="114" y="647"/>
                </a:lnTo>
                <a:lnTo>
                  <a:pt x="114" y="664"/>
                </a:lnTo>
                <a:lnTo>
                  <a:pt x="119" y="664"/>
                </a:lnTo>
                <a:lnTo>
                  <a:pt x="119" y="681"/>
                </a:lnTo>
                <a:lnTo>
                  <a:pt x="119" y="698"/>
                </a:lnTo>
                <a:lnTo>
                  <a:pt x="131" y="698"/>
                </a:lnTo>
                <a:lnTo>
                  <a:pt x="131" y="709"/>
                </a:lnTo>
                <a:lnTo>
                  <a:pt x="136" y="709"/>
                </a:lnTo>
                <a:lnTo>
                  <a:pt x="136" y="726"/>
                </a:lnTo>
                <a:lnTo>
                  <a:pt x="187" y="726"/>
                </a:lnTo>
                <a:lnTo>
                  <a:pt x="227" y="726"/>
                </a:lnTo>
                <a:lnTo>
                  <a:pt x="227" y="743"/>
                </a:lnTo>
                <a:lnTo>
                  <a:pt x="272" y="743"/>
                </a:lnTo>
                <a:lnTo>
                  <a:pt x="272" y="760"/>
                </a:lnTo>
                <a:lnTo>
                  <a:pt x="323" y="760"/>
                </a:lnTo>
                <a:lnTo>
                  <a:pt x="357" y="760"/>
                </a:lnTo>
                <a:lnTo>
                  <a:pt x="357" y="777"/>
                </a:lnTo>
                <a:lnTo>
                  <a:pt x="391" y="777"/>
                </a:lnTo>
                <a:lnTo>
                  <a:pt x="391" y="788"/>
                </a:lnTo>
                <a:lnTo>
                  <a:pt x="397" y="788"/>
                </a:lnTo>
                <a:lnTo>
                  <a:pt x="397" y="805"/>
                </a:lnTo>
                <a:lnTo>
                  <a:pt x="437" y="805"/>
                </a:lnTo>
                <a:lnTo>
                  <a:pt x="437" y="822"/>
                </a:lnTo>
                <a:lnTo>
                  <a:pt x="437" y="839"/>
                </a:lnTo>
                <a:lnTo>
                  <a:pt x="437" y="856"/>
                </a:lnTo>
                <a:lnTo>
                  <a:pt x="442" y="856"/>
                </a:lnTo>
                <a:lnTo>
                  <a:pt x="442" y="873"/>
                </a:lnTo>
                <a:lnTo>
                  <a:pt x="493" y="873"/>
                </a:lnTo>
                <a:lnTo>
                  <a:pt x="493" y="885"/>
                </a:lnTo>
                <a:lnTo>
                  <a:pt x="618" y="885"/>
                </a:lnTo>
                <a:lnTo>
                  <a:pt x="618" y="902"/>
                </a:lnTo>
                <a:lnTo>
                  <a:pt x="624" y="902"/>
                </a:lnTo>
                <a:lnTo>
                  <a:pt x="624" y="919"/>
                </a:lnTo>
                <a:lnTo>
                  <a:pt x="635" y="919"/>
                </a:lnTo>
                <a:lnTo>
                  <a:pt x="635" y="936"/>
                </a:lnTo>
                <a:lnTo>
                  <a:pt x="658" y="936"/>
                </a:lnTo>
                <a:lnTo>
                  <a:pt x="658" y="953"/>
                </a:lnTo>
                <a:lnTo>
                  <a:pt x="697" y="953"/>
                </a:lnTo>
                <a:lnTo>
                  <a:pt x="714" y="953"/>
                </a:lnTo>
                <a:lnTo>
                  <a:pt x="714" y="970"/>
                </a:lnTo>
                <a:lnTo>
                  <a:pt x="817" y="970"/>
                </a:lnTo>
                <a:lnTo>
                  <a:pt x="817" y="987"/>
                </a:lnTo>
                <a:lnTo>
                  <a:pt x="885" y="987"/>
                </a:lnTo>
                <a:lnTo>
                  <a:pt x="1055" y="987"/>
                </a:lnTo>
                <a:lnTo>
                  <a:pt x="1168" y="987"/>
                </a:lnTo>
                <a:lnTo>
                  <a:pt x="1168" y="1004"/>
                </a:lnTo>
                <a:lnTo>
                  <a:pt x="1259" y="1004"/>
                </a:lnTo>
                <a:lnTo>
                  <a:pt x="1259" y="1021"/>
                </a:lnTo>
                <a:lnTo>
                  <a:pt x="1588" y="1021"/>
                </a:lnTo>
                <a:lnTo>
                  <a:pt x="1588" y="1038"/>
                </a:lnTo>
                <a:lnTo>
                  <a:pt x="1712" y="1038"/>
                </a:lnTo>
                <a:lnTo>
                  <a:pt x="1741" y="1038"/>
                </a:lnTo>
                <a:lnTo>
                  <a:pt x="1741" y="1055"/>
                </a:lnTo>
                <a:lnTo>
                  <a:pt x="1752" y="1055"/>
                </a:lnTo>
                <a:lnTo>
                  <a:pt x="1752" y="1072"/>
                </a:lnTo>
                <a:lnTo>
                  <a:pt x="2013" y="1072"/>
                </a:lnTo>
                <a:lnTo>
                  <a:pt x="2013" y="1089"/>
                </a:lnTo>
                <a:lnTo>
                  <a:pt x="2160" y="1089"/>
                </a:lnTo>
                <a:lnTo>
                  <a:pt x="2160" y="1106"/>
                </a:lnTo>
                <a:lnTo>
                  <a:pt x="2200" y="1106"/>
                </a:lnTo>
                <a:lnTo>
                  <a:pt x="2234" y="1106"/>
                </a:lnTo>
                <a:lnTo>
                  <a:pt x="2234" y="1123"/>
                </a:lnTo>
                <a:lnTo>
                  <a:pt x="2324" y="1123"/>
                </a:lnTo>
                <a:lnTo>
                  <a:pt x="2375" y="1123"/>
                </a:lnTo>
                <a:lnTo>
                  <a:pt x="2455" y="1123"/>
                </a:lnTo>
                <a:lnTo>
                  <a:pt x="2455" y="1140"/>
                </a:lnTo>
                <a:lnTo>
                  <a:pt x="2466" y="1140"/>
                </a:lnTo>
                <a:lnTo>
                  <a:pt x="2472" y="1140"/>
                </a:lnTo>
                <a:lnTo>
                  <a:pt x="2472" y="1157"/>
                </a:lnTo>
                <a:lnTo>
                  <a:pt x="2517" y="1157"/>
                </a:lnTo>
                <a:lnTo>
                  <a:pt x="2534" y="1157"/>
                </a:lnTo>
                <a:lnTo>
                  <a:pt x="2534" y="1174"/>
                </a:lnTo>
                <a:lnTo>
                  <a:pt x="2591" y="1174"/>
                </a:lnTo>
              </a:path>
            </a:pathLst>
          </a:custGeom>
          <a:noFill/>
          <a:ln w="50800">
            <a:solidFill>
              <a:schemeClr val="accent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nvGrpSpPr>
          <p:cNvPr id="3" name="Group 133"/>
          <p:cNvGrpSpPr>
            <a:grpSpLocks noChangeAspect="1"/>
          </p:cNvGrpSpPr>
          <p:nvPr/>
        </p:nvGrpSpPr>
        <p:grpSpPr bwMode="auto">
          <a:xfrm>
            <a:off x="3032145" y="1390092"/>
            <a:ext cx="146472" cy="4380812"/>
            <a:chOff x="1548" y="881"/>
            <a:chExt cx="23" cy="817"/>
          </a:xfrm>
        </p:grpSpPr>
        <p:sp>
          <p:nvSpPr>
            <p:cNvPr id="37931" name="Line 134"/>
            <p:cNvSpPr>
              <a:spLocks noChangeAspect="1" noChangeShapeType="1"/>
            </p:cNvSpPr>
            <p:nvPr/>
          </p:nvSpPr>
          <p:spPr bwMode="auto">
            <a:xfrm>
              <a:off x="1571" y="881"/>
              <a:ext cx="0" cy="816"/>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2" name="Line 135"/>
            <p:cNvSpPr>
              <a:spLocks noChangeAspect="1" noChangeShapeType="1"/>
            </p:cNvSpPr>
            <p:nvPr/>
          </p:nvSpPr>
          <p:spPr bwMode="auto">
            <a:xfrm>
              <a:off x="1548" y="1698"/>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3" name="Line 136"/>
            <p:cNvSpPr>
              <a:spLocks noChangeAspect="1" noChangeShapeType="1"/>
            </p:cNvSpPr>
            <p:nvPr/>
          </p:nvSpPr>
          <p:spPr bwMode="auto">
            <a:xfrm>
              <a:off x="1548" y="1536"/>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4" name="Line 137"/>
            <p:cNvSpPr>
              <a:spLocks noChangeAspect="1" noChangeShapeType="1"/>
            </p:cNvSpPr>
            <p:nvPr/>
          </p:nvSpPr>
          <p:spPr bwMode="auto">
            <a:xfrm>
              <a:off x="1548" y="881"/>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5" name="Line 138"/>
            <p:cNvSpPr>
              <a:spLocks noChangeAspect="1" noChangeShapeType="1"/>
            </p:cNvSpPr>
            <p:nvPr/>
          </p:nvSpPr>
          <p:spPr bwMode="auto">
            <a:xfrm>
              <a:off x="1548" y="1370"/>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6" name="Line 139"/>
            <p:cNvSpPr>
              <a:spLocks noChangeAspect="1" noChangeShapeType="1"/>
            </p:cNvSpPr>
            <p:nvPr/>
          </p:nvSpPr>
          <p:spPr bwMode="auto">
            <a:xfrm>
              <a:off x="1548" y="1209"/>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7937" name="Line 140"/>
            <p:cNvSpPr>
              <a:spLocks noChangeAspect="1" noChangeShapeType="1"/>
            </p:cNvSpPr>
            <p:nvPr/>
          </p:nvSpPr>
          <p:spPr bwMode="auto">
            <a:xfrm>
              <a:off x="1548" y="1042"/>
              <a:ext cx="23" cy="0"/>
            </a:xfrm>
            <a:prstGeom prst="line">
              <a:avLst/>
            </a:prstGeom>
            <a:noFill/>
            <a:ln w="254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grpSp>
      <p:sp>
        <p:nvSpPr>
          <p:cNvPr id="37928" name="Text Box 39"/>
          <p:cNvSpPr txBox="1">
            <a:spLocks noChangeArrowheads="1"/>
          </p:cNvSpPr>
          <p:nvPr/>
        </p:nvSpPr>
        <p:spPr bwMode="auto">
          <a:xfrm>
            <a:off x="7768085" y="4713942"/>
            <a:ext cx="937423" cy="38240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p</a:t>
            </a:r>
            <a:r>
              <a:rPr kumimoji="0" lang="en-US" sz="20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=.01</a:t>
            </a:r>
            <a:endParaRPr kumimoji="0" lang="en-US" sz="2000" b="1" i="1"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57" name="Text Box 39"/>
          <p:cNvSpPr txBox="1">
            <a:spLocks noChangeArrowheads="1"/>
          </p:cNvSpPr>
          <p:nvPr/>
        </p:nvSpPr>
        <p:spPr bwMode="auto">
          <a:xfrm>
            <a:off x="9615418" y="3351856"/>
            <a:ext cx="2125478" cy="68207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NNT=7</a:t>
            </a:r>
          </a:p>
        </p:txBody>
      </p:sp>
      <p:sp>
        <p:nvSpPr>
          <p:cNvPr id="12" name="Rectangle 11">
            <a:extLst>
              <a:ext uri="{FF2B5EF4-FFF2-40B4-BE49-F238E27FC236}">
                <a16:creationId xmlns:a16="http://schemas.microsoft.com/office/drawing/2014/main" id="{22C8D5FB-FB50-43B5-8ECB-3A92B8422E02}"/>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72462A8-4182-684C-5F0C-8E28EC44CFD7}"/>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FCDDE91-8401-4920-D627-0CA31B9EC883}"/>
              </a:ext>
            </a:extLst>
          </p:cNvPr>
          <p:cNvSpPr txBox="1"/>
          <p:nvPr/>
        </p:nvSpPr>
        <p:spPr>
          <a:xfrm>
            <a:off x="257535" y="166262"/>
            <a:ext cx="7199343"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pitchFamily="2" charset="0"/>
                <a:ea typeface="+mn-ea"/>
                <a:cs typeface="+mn-cs"/>
              </a:rPr>
              <a:t>ABC Trial: One-Year Survival</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0" name="Text Box 57">
            <a:extLst>
              <a:ext uri="{FF2B5EF4-FFF2-40B4-BE49-F238E27FC236}">
                <a16:creationId xmlns:a16="http://schemas.microsoft.com/office/drawing/2014/main" id="{E16FD941-C959-4B52-8563-E5A22BFE365E}"/>
              </a:ext>
            </a:extLst>
          </p:cNvPr>
          <p:cNvSpPr txBox="1">
            <a:spLocks noChangeArrowheads="1"/>
          </p:cNvSpPr>
          <p:nvPr/>
        </p:nvSpPr>
        <p:spPr bwMode="auto">
          <a:xfrm>
            <a:off x="5109041" y="1322593"/>
            <a:ext cx="4419600" cy="923330"/>
          </a:xfrm>
          <a:prstGeom prst="rect">
            <a:avLst/>
          </a:prstGeom>
          <a:solidFill>
            <a:srgbClr val="E1C487"/>
          </a:solidFill>
          <a:ln w="9525">
            <a:noFill/>
            <a:miter lim="800000"/>
            <a:headEnd/>
            <a:tailEnd/>
          </a:ln>
        </p:spPr>
        <p:txBody>
          <a:bodyPr lIns="274320" tIns="91440" rIns="274320" bIns="9144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32% reduction in mortality at any instant in first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E4C1A-81EA-4039-A42B-2CC7313D80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6582" cy="6858000"/>
          </a:xfrm>
          <a:prstGeom prst="rect">
            <a:avLst/>
          </a:prstGeom>
        </p:spPr>
      </p:pic>
      <p:pic>
        <p:nvPicPr>
          <p:cNvPr id="7" name="Picture 6">
            <a:extLst>
              <a:ext uri="{FF2B5EF4-FFF2-40B4-BE49-F238E27FC236}">
                <a16:creationId xmlns:a16="http://schemas.microsoft.com/office/drawing/2014/main" id="{9DA9054D-BBEC-42CD-8CE9-0F44590C1C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0256" y="5368143"/>
            <a:ext cx="6571488" cy="921730"/>
          </a:xfrm>
          <a:prstGeom prst="rect">
            <a:avLst/>
          </a:prstGeom>
          <a:effectLst>
            <a:outerShdw blurRad="732299" dist="28680" dir="5400000" sx="98293" sy="98293" algn="t" rotWithShape="0">
              <a:prstClr val="black">
                <a:alpha val="63000"/>
              </a:prstClr>
            </a:outerShdw>
          </a:effectLst>
        </p:spPr>
      </p:pic>
    </p:spTree>
    <p:extLst>
      <p:ext uri="{BB962C8B-B14F-4D97-AF65-F5344CB8AC3E}">
        <p14:creationId xmlns:p14="http://schemas.microsoft.com/office/powerpoint/2010/main" val="1851504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906" name="Group 5">
            <a:extLst>
              <a:ext uri="{FF2B5EF4-FFF2-40B4-BE49-F238E27FC236}">
                <a16:creationId xmlns:a16="http://schemas.microsoft.com/office/drawing/2014/main" id="{850BF299-B3EE-4CF3-92C9-84F3AB9FA8C9}"/>
              </a:ext>
            </a:extLst>
          </p:cNvPr>
          <p:cNvGrpSpPr>
            <a:grpSpLocks noChangeAspect="1"/>
          </p:cNvGrpSpPr>
          <p:nvPr/>
        </p:nvGrpSpPr>
        <p:grpSpPr bwMode="auto">
          <a:xfrm>
            <a:off x="2682199" y="1356913"/>
            <a:ext cx="178050" cy="4268561"/>
            <a:chOff x="1548" y="881"/>
            <a:chExt cx="23" cy="817"/>
          </a:xfrm>
        </p:grpSpPr>
        <p:sp>
          <p:nvSpPr>
            <p:cNvPr id="1477635" name="Line 6">
              <a:extLst>
                <a:ext uri="{FF2B5EF4-FFF2-40B4-BE49-F238E27FC236}">
                  <a16:creationId xmlns:a16="http://schemas.microsoft.com/office/drawing/2014/main" id="{354B3C04-C00A-4E2A-88A2-4AB4F34F0E13}"/>
                </a:ext>
              </a:extLst>
            </p:cNvPr>
            <p:cNvSpPr>
              <a:spLocks noChangeAspect="1" noChangeShapeType="1"/>
            </p:cNvSpPr>
            <p:nvPr/>
          </p:nvSpPr>
          <p:spPr bwMode="auto">
            <a:xfrm>
              <a:off x="1571" y="881"/>
              <a:ext cx="0" cy="816"/>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36" name="Line 7">
              <a:extLst>
                <a:ext uri="{FF2B5EF4-FFF2-40B4-BE49-F238E27FC236}">
                  <a16:creationId xmlns:a16="http://schemas.microsoft.com/office/drawing/2014/main" id="{5822B773-EF9F-4B25-B668-E60C2918E6D6}"/>
                </a:ext>
              </a:extLst>
            </p:cNvPr>
            <p:cNvSpPr>
              <a:spLocks noChangeAspect="1" noChangeShapeType="1"/>
            </p:cNvSpPr>
            <p:nvPr/>
          </p:nvSpPr>
          <p:spPr bwMode="auto">
            <a:xfrm>
              <a:off x="1548" y="1698"/>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37" name="Line 8">
              <a:extLst>
                <a:ext uri="{FF2B5EF4-FFF2-40B4-BE49-F238E27FC236}">
                  <a16:creationId xmlns:a16="http://schemas.microsoft.com/office/drawing/2014/main" id="{2024EE39-C0F8-4F5D-AF61-9A407E89B556}"/>
                </a:ext>
              </a:extLst>
            </p:cNvPr>
            <p:cNvSpPr>
              <a:spLocks noChangeAspect="1" noChangeShapeType="1"/>
            </p:cNvSpPr>
            <p:nvPr/>
          </p:nvSpPr>
          <p:spPr bwMode="auto">
            <a:xfrm>
              <a:off x="1548" y="1536"/>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38" name="Line 9">
              <a:extLst>
                <a:ext uri="{FF2B5EF4-FFF2-40B4-BE49-F238E27FC236}">
                  <a16:creationId xmlns:a16="http://schemas.microsoft.com/office/drawing/2014/main" id="{C144BCF9-1091-42B0-8364-5EF1E1F92956}"/>
                </a:ext>
              </a:extLst>
            </p:cNvPr>
            <p:cNvSpPr>
              <a:spLocks noChangeAspect="1" noChangeShapeType="1"/>
            </p:cNvSpPr>
            <p:nvPr/>
          </p:nvSpPr>
          <p:spPr bwMode="auto">
            <a:xfrm>
              <a:off x="1548" y="881"/>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39" name="Line 10">
              <a:extLst>
                <a:ext uri="{FF2B5EF4-FFF2-40B4-BE49-F238E27FC236}">
                  <a16:creationId xmlns:a16="http://schemas.microsoft.com/office/drawing/2014/main" id="{DA07ADE4-F757-4B3A-8ABE-635F53A99E3F}"/>
                </a:ext>
              </a:extLst>
            </p:cNvPr>
            <p:cNvSpPr>
              <a:spLocks noChangeAspect="1" noChangeShapeType="1"/>
            </p:cNvSpPr>
            <p:nvPr/>
          </p:nvSpPr>
          <p:spPr bwMode="auto">
            <a:xfrm>
              <a:off x="1548" y="1370"/>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40" name="Line 11">
              <a:extLst>
                <a:ext uri="{FF2B5EF4-FFF2-40B4-BE49-F238E27FC236}">
                  <a16:creationId xmlns:a16="http://schemas.microsoft.com/office/drawing/2014/main" id="{CE43DAFD-5CDB-421E-9881-ECAECC12EAD1}"/>
                </a:ext>
              </a:extLst>
            </p:cNvPr>
            <p:cNvSpPr>
              <a:spLocks noChangeAspect="1" noChangeShapeType="1"/>
            </p:cNvSpPr>
            <p:nvPr/>
          </p:nvSpPr>
          <p:spPr bwMode="auto">
            <a:xfrm>
              <a:off x="1548" y="1209"/>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41" name="Line 12">
              <a:extLst>
                <a:ext uri="{FF2B5EF4-FFF2-40B4-BE49-F238E27FC236}">
                  <a16:creationId xmlns:a16="http://schemas.microsoft.com/office/drawing/2014/main" id="{370A27D6-EB43-49A6-81B0-7AEE4396E0B8}"/>
                </a:ext>
              </a:extLst>
            </p:cNvPr>
            <p:cNvSpPr>
              <a:spLocks noChangeAspect="1" noChangeShapeType="1"/>
            </p:cNvSpPr>
            <p:nvPr/>
          </p:nvSpPr>
          <p:spPr bwMode="auto">
            <a:xfrm>
              <a:off x="1548" y="1042"/>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grpSp>
      <p:sp>
        <p:nvSpPr>
          <p:cNvPr id="1477642" name="Line 13">
            <a:extLst>
              <a:ext uri="{FF2B5EF4-FFF2-40B4-BE49-F238E27FC236}">
                <a16:creationId xmlns:a16="http://schemas.microsoft.com/office/drawing/2014/main" id="{67C5BB18-EBCF-4CB4-9386-8F18A7DFE4B3}"/>
              </a:ext>
            </a:extLst>
          </p:cNvPr>
          <p:cNvSpPr>
            <a:spLocks noChangeAspect="1" noChangeShapeType="1"/>
          </p:cNvSpPr>
          <p:nvPr/>
        </p:nvSpPr>
        <p:spPr bwMode="auto">
          <a:xfrm>
            <a:off x="2860247" y="5625474"/>
            <a:ext cx="0" cy="120766"/>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477643" name="Line 14">
            <a:extLst>
              <a:ext uri="{FF2B5EF4-FFF2-40B4-BE49-F238E27FC236}">
                <a16:creationId xmlns:a16="http://schemas.microsoft.com/office/drawing/2014/main" id="{772D1E56-8C9D-4B8D-B3E6-A8156224007C}"/>
              </a:ext>
            </a:extLst>
          </p:cNvPr>
          <p:cNvSpPr>
            <a:spLocks noChangeAspect="1" noChangeShapeType="1"/>
          </p:cNvSpPr>
          <p:nvPr/>
        </p:nvSpPr>
        <p:spPr bwMode="auto">
          <a:xfrm>
            <a:off x="2860249" y="5625474"/>
            <a:ext cx="7515124" cy="149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23909" name="Text Box 15">
            <a:extLst>
              <a:ext uri="{FF2B5EF4-FFF2-40B4-BE49-F238E27FC236}">
                <a16:creationId xmlns:a16="http://schemas.microsoft.com/office/drawing/2014/main" id="{633CCEEC-11C4-457E-A286-EB8B63840725}"/>
              </a:ext>
            </a:extLst>
          </p:cNvPr>
          <p:cNvSpPr txBox="1">
            <a:spLocks noChangeArrowheads="1"/>
          </p:cNvSpPr>
          <p:nvPr/>
        </p:nvSpPr>
        <p:spPr bwMode="auto">
          <a:xfrm>
            <a:off x="2542930" y="5722384"/>
            <a:ext cx="629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rPr>
              <a:t>0</a:t>
            </a:r>
          </a:p>
        </p:txBody>
      </p:sp>
      <p:sp>
        <p:nvSpPr>
          <p:cNvPr id="123910" name="Text Box 16">
            <a:extLst>
              <a:ext uri="{FF2B5EF4-FFF2-40B4-BE49-F238E27FC236}">
                <a16:creationId xmlns:a16="http://schemas.microsoft.com/office/drawing/2014/main" id="{914B5E35-D3E4-4CF2-873D-8326554DCA31}"/>
              </a:ext>
            </a:extLst>
          </p:cNvPr>
          <p:cNvSpPr txBox="1">
            <a:spLocks noChangeArrowheads="1"/>
          </p:cNvSpPr>
          <p:nvPr/>
        </p:nvSpPr>
        <p:spPr bwMode="auto">
          <a:xfrm>
            <a:off x="3942652" y="6071263"/>
            <a:ext cx="1676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Days</a:t>
            </a:r>
          </a:p>
        </p:txBody>
      </p:sp>
      <p:grpSp>
        <p:nvGrpSpPr>
          <p:cNvPr id="123911" name="Group 17">
            <a:extLst>
              <a:ext uri="{FF2B5EF4-FFF2-40B4-BE49-F238E27FC236}">
                <a16:creationId xmlns:a16="http://schemas.microsoft.com/office/drawing/2014/main" id="{EFD71EAC-1EC7-42BD-92BE-91FB1F377644}"/>
              </a:ext>
            </a:extLst>
          </p:cNvPr>
          <p:cNvGrpSpPr>
            <a:grpSpLocks/>
          </p:cNvGrpSpPr>
          <p:nvPr/>
        </p:nvGrpSpPr>
        <p:grpSpPr bwMode="auto">
          <a:xfrm>
            <a:off x="4360452" y="5625474"/>
            <a:ext cx="839127" cy="496483"/>
            <a:chOff x="1929" y="3525"/>
            <a:chExt cx="423" cy="333"/>
          </a:xfrm>
        </p:grpSpPr>
        <p:sp>
          <p:nvSpPr>
            <p:cNvPr id="1477647" name="Line 18">
              <a:extLst>
                <a:ext uri="{FF2B5EF4-FFF2-40B4-BE49-F238E27FC236}">
                  <a16:creationId xmlns:a16="http://schemas.microsoft.com/office/drawing/2014/main" id="{EC2BDDD2-1952-451F-870E-4013D0948B4F}"/>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23937" name="Text Box 19">
              <a:extLst>
                <a:ext uri="{FF2B5EF4-FFF2-40B4-BE49-F238E27FC236}">
                  <a16:creationId xmlns:a16="http://schemas.microsoft.com/office/drawing/2014/main" id="{B9773B23-2EFB-4D6E-8341-41C30C62D9E8}"/>
                </a:ext>
              </a:extLst>
            </p:cNvPr>
            <p:cNvSpPr txBox="1">
              <a:spLocks noChangeArrowheads="1"/>
            </p:cNvSpPr>
            <p:nvPr/>
          </p:nvSpPr>
          <p:spPr bwMode="auto">
            <a:xfrm>
              <a:off x="1929" y="3590"/>
              <a:ext cx="4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7</a:t>
              </a:r>
            </a:p>
          </p:txBody>
        </p:sp>
      </p:grpSp>
      <p:sp>
        <p:nvSpPr>
          <p:cNvPr id="123912" name="Text Box 20">
            <a:extLst>
              <a:ext uri="{FF2B5EF4-FFF2-40B4-BE49-F238E27FC236}">
                <a16:creationId xmlns:a16="http://schemas.microsoft.com/office/drawing/2014/main" id="{B08C700A-695C-44DA-AFAC-147C488C9D48}"/>
              </a:ext>
            </a:extLst>
          </p:cNvPr>
          <p:cNvSpPr txBox="1">
            <a:spLocks noChangeArrowheads="1"/>
          </p:cNvSpPr>
          <p:nvPr/>
        </p:nvSpPr>
        <p:spPr bwMode="auto">
          <a:xfrm>
            <a:off x="2054615" y="5436124"/>
            <a:ext cx="627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0</a:t>
            </a:r>
          </a:p>
        </p:txBody>
      </p:sp>
      <p:sp>
        <p:nvSpPr>
          <p:cNvPr id="123913" name="Text Box 21">
            <a:extLst>
              <a:ext uri="{FF2B5EF4-FFF2-40B4-BE49-F238E27FC236}">
                <a16:creationId xmlns:a16="http://schemas.microsoft.com/office/drawing/2014/main" id="{1A7ED2C3-0E98-4BDF-B688-2C5BB970746E}"/>
              </a:ext>
            </a:extLst>
          </p:cNvPr>
          <p:cNvSpPr txBox="1">
            <a:spLocks noChangeArrowheads="1"/>
          </p:cNvSpPr>
          <p:nvPr/>
        </p:nvSpPr>
        <p:spPr bwMode="auto">
          <a:xfrm>
            <a:off x="1740825" y="4577343"/>
            <a:ext cx="941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20</a:t>
            </a:r>
          </a:p>
        </p:txBody>
      </p:sp>
      <p:sp>
        <p:nvSpPr>
          <p:cNvPr id="123914" name="Text Box 22">
            <a:extLst>
              <a:ext uri="{FF2B5EF4-FFF2-40B4-BE49-F238E27FC236}">
                <a16:creationId xmlns:a16="http://schemas.microsoft.com/office/drawing/2014/main" id="{EE49DE60-7BA7-466D-A174-54E8AE85EFAD}"/>
              </a:ext>
            </a:extLst>
          </p:cNvPr>
          <p:cNvSpPr txBox="1">
            <a:spLocks noChangeArrowheads="1"/>
          </p:cNvSpPr>
          <p:nvPr/>
        </p:nvSpPr>
        <p:spPr bwMode="auto">
          <a:xfrm>
            <a:off x="1740825" y="3718561"/>
            <a:ext cx="941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40</a:t>
            </a:r>
          </a:p>
        </p:txBody>
      </p:sp>
      <p:sp>
        <p:nvSpPr>
          <p:cNvPr id="123915" name="Text Box 23">
            <a:extLst>
              <a:ext uri="{FF2B5EF4-FFF2-40B4-BE49-F238E27FC236}">
                <a16:creationId xmlns:a16="http://schemas.microsoft.com/office/drawing/2014/main" id="{F8D71A80-9FE4-404A-96E5-AF72567BDB78}"/>
              </a:ext>
            </a:extLst>
          </p:cNvPr>
          <p:cNvSpPr txBox="1">
            <a:spLocks noChangeArrowheads="1"/>
          </p:cNvSpPr>
          <p:nvPr/>
        </p:nvSpPr>
        <p:spPr bwMode="auto">
          <a:xfrm>
            <a:off x="1740825" y="2877671"/>
            <a:ext cx="941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60</a:t>
            </a:r>
          </a:p>
        </p:txBody>
      </p:sp>
      <p:sp>
        <p:nvSpPr>
          <p:cNvPr id="123916" name="Text Box 24">
            <a:extLst>
              <a:ext uri="{FF2B5EF4-FFF2-40B4-BE49-F238E27FC236}">
                <a16:creationId xmlns:a16="http://schemas.microsoft.com/office/drawing/2014/main" id="{7C3CFD44-B55B-4896-A966-BC282BC539ED}"/>
              </a:ext>
            </a:extLst>
          </p:cNvPr>
          <p:cNvSpPr txBox="1">
            <a:spLocks noChangeArrowheads="1"/>
          </p:cNvSpPr>
          <p:nvPr/>
        </p:nvSpPr>
        <p:spPr bwMode="auto">
          <a:xfrm>
            <a:off x="1844834" y="2000999"/>
            <a:ext cx="8373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80</a:t>
            </a:r>
          </a:p>
        </p:txBody>
      </p:sp>
      <p:sp>
        <p:nvSpPr>
          <p:cNvPr id="123917" name="Text Box 25">
            <a:extLst>
              <a:ext uri="{FF2B5EF4-FFF2-40B4-BE49-F238E27FC236}">
                <a16:creationId xmlns:a16="http://schemas.microsoft.com/office/drawing/2014/main" id="{6A32403F-66E5-4F8A-B776-0E0D12BDF3E6}"/>
              </a:ext>
            </a:extLst>
          </p:cNvPr>
          <p:cNvSpPr txBox="1">
            <a:spLocks noChangeArrowheads="1"/>
          </p:cNvSpPr>
          <p:nvPr/>
        </p:nvSpPr>
        <p:spPr bwMode="auto">
          <a:xfrm>
            <a:off x="1844834" y="1161600"/>
            <a:ext cx="8373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100</a:t>
            </a:r>
          </a:p>
        </p:txBody>
      </p:sp>
      <p:sp>
        <p:nvSpPr>
          <p:cNvPr id="123918" name="Text Box 26">
            <a:extLst>
              <a:ext uri="{FF2B5EF4-FFF2-40B4-BE49-F238E27FC236}">
                <a16:creationId xmlns:a16="http://schemas.microsoft.com/office/drawing/2014/main" id="{41E18D62-A11C-401E-80CB-CAA1D7D2E859}"/>
              </a:ext>
            </a:extLst>
          </p:cNvPr>
          <p:cNvSpPr txBox="1">
            <a:spLocks noChangeArrowheads="1"/>
          </p:cNvSpPr>
          <p:nvPr/>
        </p:nvSpPr>
        <p:spPr bwMode="auto">
          <a:xfrm rot="16200000">
            <a:off x="-628186" y="3254610"/>
            <a:ext cx="4565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 Patients Discharged from the ICU </a:t>
            </a:r>
          </a:p>
        </p:txBody>
      </p:sp>
      <p:grpSp>
        <p:nvGrpSpPr>
          <p:cNvPr id="123919" name="Group 27">
            <a:extLst>
              <a:ext uri="{FF2B5EF4-FFF2-40B4-BE49-F238E27FC236}">
                <a16:creationId xmlns:a16="http://schemas.microsoft.com/office/drawing/2014/main" id="{A8CD8D17-9DDF-4433-96C6-3AF3DD17C7AF}"/>
              </a:ext>
            </a:extLst>
          </p:cNvPr>
          <p:cNvGrpSpPr>
            <a:grpSpLocks/>
          </p:cNvGrpSpPr>
          <p:nvPr/>
        </p:nvGrpSpPr>
        <p:grpSpPr bwMode="auto">
          <a:xfrm>
            <a:off x="6209704" y="5625474"/>
            <a:ext cx="839127" cy="496483"/>
            <a:chOff x="1929" y="3525"/>
            <a:chExt cx="423" cy="333"/>
          </a:xfrm>
        </p:grpSpPr>
        <p:sp>
          <p:nvSpPr>
            <p:cNvPr id="1477657" name="Line 28">
              <a:extLst>
                <a:ext uri="{FF2B5EF4-FFF2-40B4-BE49-F238E27FC236}">
                  <a16:creationId xmlns:a16="http://schemas.microsoft.com/office/drawing/2014/main" id="{0C9B1E5D-894C-4AA1-A46A-FAAA137F1C43}"/>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23935" name="Text Box 29">
              <a:extLst>
                <a:ext uri="{FF2B5EF4-FFF2-40B4-BE49-F238E27FC236}">
                  <a16:creationId xmlns:a16="http://schemas.microsoft.com/office/drawing/2014/main" id="{8E164B77-9CD3-44BA-9ACB-444B73F4999F}"/>
                </a:ext>
              </a:extLst>
            </p:cNvPr>
            <p:cNvSpPr txBox="1">
              <a:spLocks noChangeArrowheads="1"/>
            </p:cNvSpPr>
            <p:nvPr/>
          </p:nvSpPr>
          <p:spPr bwMode="auto">
            <a:xfrm>
              <a:off x="1929" y="3590"/>
              <a:ext cx="4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14</a:t>
              </a:r>
            </a:p>
          </p:txBody>
        </p:sp>
      </p:grpSp>
      <p:grpSp>
        <p:nvGrpSpPr>
          <p:cNvPr id="123920" name="Group 30">
            <a:extLst>
              <a:ext uri="{FF2B5EF4-FFF2-40B4-BE49-F238E27FC236}">
                <a16:creationId xmlns:a16="http://schemas.microsoft.com/office/drawing/2014/main" id="{8833C64A-E667-4E4F-A6C8-A0AC7BD54880}"/>
              </a:ext>
            </a:extLst>
          </p:cNvPr>
          <p:cNvGrpSpPr>
            <a:grpSpLocks/>
          </p:cNvGrpSpPr>
          <p:nvPr/>
        </p:nvGrpSpPr>
        <p:grpSpPr bwMode="auto">
          <a:xfrm>
            <a:off x="8071299" y="5625474"/>
            <a:ext cx="837365" cy="496483"/>
            <a:chOff x="1929" y="3525"/>
            <a:chExt cx="423" cy="333"/>
          </a:xfrm>
        </p:grpSpPr>
        <p:sp>
          <p:nvSpPr>
            <p:cNvPr id="1477660" name="Line 31">
              <a:extLst>
                <a:ext uri="{FF2B5EF4-FFF2-40B4-BE49-F238E27FC236}">
                  <a16:creationId xmlns:a16="http://schemas.microsoft.com/office/drawing/2014/main" id="{B64A32E6-34ED-48AA-AFA2-0BD9BFA5F932}"/>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23933" name="Text Box 32">
              <a:extLst>
                <a:ext uri="{FF2B5EF4-FFF2-40B4-BE49-F238E27FC236}">
                  <a16:creationId xmlns:a16="http://schemas.microsoft.com/office/drawing/2014/main" id="{BE59E806-A3A4-4A87-A4F2-C84FC9EA3084}"/>
                </a:ext>
              </a:extLst>
            </p:cNvPr>
            <p:cNvSpPr txBox="1">
              <a:spLocks noChangeArrowheads="1"/>
            </p:cNvSpPr>
            <p:nvPr/>
          </p:nvSpPr>
          <p:spPr bwMode="auto">
            <a:xfrm>
              <a:off x="1929" y="3590"/>
              <a:ext cx="4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21</a:t>
              </a:r>
            </a:p>
          </p:txBody>
        </p:sp>
      </p:grpSp>
      <p:grpSp>
        <p:nvGrpSpPr>
          <p:cNvPr id="123921" name="Group 33">
            <a:extLst>
              <a:ext uri="{FF2B5EF4-FFF2-40B4-BE49-F238E27FC236}">
                <a16:creationId xmlns:a16="http://schemas.microsoft.com/office/drawing/2014/main" id="{96877E43-E292-4BDE-9D72-B9A34E24C22C}"/>
              </a:ext>
            </a:extLst>
          </p:cNvPr>
          <p:cNvGrpSpPr>
            <a:grpSpLocks/>
          </p:cNvGrpSpPr>
          <p:nvPr/>
        </p:nvGrpSpPr>
        <p:grpSpPr bwMode="auto">
          <a:xfrm>
            <a:off x="9920551" y="5625474"/>
            <a:ext cx="839127" cy="496483"/>
            <a:chOff x="1929" y="3525"/>
            <a:chExt cx="423" cy="333"/>
          </a:xfrm>
        </p:grpSpPr>
        <p:sp>
          <p:nvSpPr>
            <p:cNvPr id="1477663" name="Line 34">
              <a:extLst>
                <a:ext uri="{FF2B5EF4-FFF2-40B4-BE49-F238E27FC236}">
                  <a16:creationId xmlns:a16="http://schemas.microsoft.com/office/drawing/2014/main" id="{9D07E4EF-1E60-413A-91F7-96ABE63C635D}"/>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elvetica" pitchFamily="2" charset="0"/>
                <a:ea typeface="+mn-ea"/>
                <a:cs typeface="+mn-cs"/>
              </a:endParaRPr>
            </a:p>
          </p:txBody>
        </p:sp>
        <p:sp>
          <p:nvSpPr>
            <p:cNvPr id="123931" name="Text Box 35">
              <a:extLst>
                <a:ext uri="{FF2B5EF4-FFF2-40B4-BE49-F238E27FC236}">
                  <a16:creationId xmlns:a16="http://schemas.microsoft.com/office/drawing/2014/main" id="{D6BF54F2-E983-4499-B4F6-BD4E1C235DAF}"/>
                </a:ext>
              </a:extLst>
            </p:cNvPr>
            <p:cNvSpPr txBox="1">
              <a:spLocks noChangeArrowheads="1"/>
            </p:cNvSpPr>
            <p:nvPr/>
          </p:nvSpPr>
          <p:spPr bwMode="auto">
            <a:xfrm>
              <a:off x="1929" y="3590"/>
              <a:ext cx="4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28</a:t>
              </a:r>
            </a:p>
          </p:txBody>
        </p:sp>
      </p:grpSp>
      <p:sp>
        <p:nvSpPr>
          <p:cNvPr id="123922" name="Text Box 37">
            <a:extLst>
              <a:ext uri="{FF2B5EF4-FFF2-40B4-BE49-F238E27FC236}">
                <a16:creationId xmlns:a16="http://schemas.microsoft.com/office/drawing/2014/main" id="{AF83D2E1-A61F-44AD-9DE6-5E5DD6EDCD45}"/>
              </a:ext>
            </a:extLst>
          </p:cNvPr>
          <p:cNvSpPr txBox="1">
            <a:spLocks noChangeArrowheads="1"/>
          </p:cNvSpPr>
          <p:nvPr/>
        </p:nvSpPr>
        <p:spPr bwMode="auto">
          <a:xfrm>
            <a:off x="2758001" y="2564573"/>
            <a:ext cx="3518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SAT+SBT (n=167)</a:t>
            </a:r>
          </a:p>
        </p:txBody>
      </p:sp>
      <p:sp>
        <p:nvSpPr>
          <p:cNvPr id="123923" name="Text Box 38">
            <a:extLst>
              <a:ext uri="{FF2B5EF4-FFF2-40B4-BE49-F238E27FC236}">
                <a16:creationId xmlns:a16="http://schemas.microsoft.com/office/drawing/2014/main" id="{DDD4C29D-F329-4388-B7FF-DE58D38FCE75}"/>
              </a:ext>
            </a:extLst>
          </p:cNvPr>
          <p:cNvSpPr txBox="1">
            <a:spLocks noChangeArrowheads="1"/>
          </p:cNvSpPr>
          <p:nvPr/>
        </p:nvSpPr>
        <p:spPr bwMode="auto">
          <a:xfrm>
            <a:off x="5830689" y="3594813"/>
            <a:ext cx="3520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Helvetica" pitchFamily="2" charset="0"/>
                <a:ea typeface="MS PGothic" panose="020B0600070205080204" pitchFamily="34" charset="-128"/>
                <a:cs typeface="+mn-cs"/>
              </a:rPr>
              <a:t>SBT (n=168)</a:t>
            </a:r>
          </a:p>
        </p:txBody>
      </p:sp>
      <p:sp>
        <p:nvSpPr>
          <p:cNvPr id="123924" name="Text Box 39">
            <a:extLst>
              <a:ext uri="{FF2B5EF4-FFF2-40B4-BE49-F238E27FC236}">
                <a16:creationId xmlns:a16="http://schemas.microsoft.com/office/drawing/2014/main" id="{D02900F4-22A3-4267-9689-3EAAA2131038}"/>
              </a:ext>
            </a:extLst>
          </p:cNvPr>
          <p:cNvSpPr txBox="1">
            <a:spLocks noChangeArrowheads="1"/>
          </p:cNvSpPr>
          <p:nvPr/>
        </p:nvSpPr>
        <p:spPr bwMode="auto">
          <a:xfrm>
            <a:off x="9194248" y="3052111"/>
            <a:ext cx="1142341" cy="461665"/>
          </a:xfrm>
          <a:prstGeom prst="rect">
            <a:avLst/>
          </a:prstGeom>
          <a:solidFill>
            <a:srgbClr val="E1C487"/>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rPr>
              <a:t>p</a:t>
            </a:r>
            <a:r>
              <a:rPr kumimoji="0" lang="en-US" altLang="en-US" sz="2400" b="0" i="0"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rPr>
              <a:t>=.01</a:t>
            </a:r>
            <a:endParaRPr kumimoji="0" lang="en-US" altLang="en-US" sz="2400" b="0" i="1"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endParaRPr>
          </a:p>
        </p:txBody>
      </p:sp>
      <p:sp>
        <p:nvSpPr>
          <p:cNvPr id="123925" name="Freeform 159">
            <a:extLst>
              <a:ext uri="{FF2B5EF4-FFF2-40B4-BE49-F238E27FC236}">
                <a16:creationId xmlns:a16="http://schemas.microsoft.com/office/drawing/2014/main" id="{2FE4322C-99CE-4848-8AFC-91A8A192DE05}"/>
              </a:ext>
            </a:extLst>
          </p:cNvPr>
          <p:cNvSpPr>
            <a:spLocks/>
          </p:cNvSpPr>
          <p:nvPr/>
        </p:nvSpPr>
        <p:spPr bwMode="auto">
          <a:xfrm flipV="1">
            <a:off x="2879640" y="1805685"/>
            <a:ext cx="7425217" cy="3792951"/>
          </a:xfrm>
          <a:custGeom>
            <a:avLst/>
            <a:gdLst>
              <a:gd name="T0" fmla="*/ 2147483646 w 975"/>
              <a:gd name="T1" fmla="*/ 0 h 726"/>
              <a:gd name="T2" fmla="*/ 2147483646 w 975"/>
              <a:gd name="T3" fmla="*/ 2147483646 h 726"/>
              <a:gd name="T4" fmla="*/ 2147483646 w 975"/>
              <a:gd name="T5" fmla="*/ 2147483646 h 726"/>
              <a:gd name="T6" fmla="*/ 2147483646 w 975"/>
              <a:gd name="T7" fmla="*/ 2147483646 h 726"/>
              <a:gd name="T8" fmla="*/ 2147483646 w 975"/>
              <a:gd name="T9" fmla="*/ 2147483646 h 726"/>
              <a:gd name="T10" fmla="*/ 2147483646 w 975"/>
              <a:gd name="T11" fmla="*/ 2147483646 h 726"/>
              <a:gd name="T12" fmla="*/ 2147483646 w 975"/>
              <a:gd name="T13" fmla="*/ 2147483646 h 726"/>
              <a:gd name="T14" fmla="*/ 2147483646 w 975"/>
              <a:gd name="T15" fmla="*/ 2147483646 h 726"/>
              <a:gd name="T16" fmla="*/ 2147483646 w 975"/>
              <a:gd name="T17" fmla="*/ 2147483646 h 726"/>
              <a:gd name="T18" fmla="*/ 2147483646 w 975"/>
              <a:gd name="T19" fmla="*/ 2147483646 h 726"/>
              <a:gd name="T20" fmla="*/ 2147483646 w 975"/>
              <a:gd name="T21" fmla="*/ 2147483646 h 726"/>
              <a:gd name="T22" fmla="*/ 2147483646 w 975"/>
              <a:gd name="T23" fmla="*/ 2147483646 h 726"/>
              <a:gd name="T24" fmla="*/ 2147483646 w 975"/>
              <a:gd name="T25" fmla="*/ 2147483646 h 726"/>
              <a:gd name="T26" fmla="*/ 2147483646 w 975"/>
              <a:gd name="T27" fmla="*/ 2147483646 h 726"/>
              <a:gd name="T28" fmla="*/ 2147483646 w 975"/>
              <a:gd name="T29" fmla="*/ 2147483646 h 726"/>
              <a:gd name="T30" fmla="*/ 2147483646 w 975"/>
              <a:gd name="T31" fmla="*/ 2147483646 h 726"/>
              <a:gd name="T32" fmla="*/ 2147483646 w 975"/>
              <a:gd name="T33" fmla="*/ 2147483646 h 726"/>
              <a:gd name="T34" fmla="*/ 2147483646 w 975"/>
              <a:gd name="T35" fmla="*/ 2147483646 h 726"/>
              <a:gd name="T36" fmla="*/ 2147483646 w 975"/>
              <a:gd name="T37" fmla="*/ 2147483646 h 726"/>
              <a:gd name="T38" fmla="*/ 2147483646 w 975"/>
              <a:gd name="T39" fmla="*/ 2147483646 h 726"/>
              <a:gd name="T40" fmla="*/ 2147483646 w 975"/>
              <a:gd name="T41" fmla="*/ 2147483646 h 726"/>
              <a:gd name="T42" fmla="*/ 2147483646 w 975"/>
              <a:gd name="T43" fmla="*/ 2147483646 h 726"/>
              <a:gd name="T44" fmla="*/ 2147483646 w 975"/>
              <a:gd name="T45" fmla="*/ 2147483646 h 726"/>
              <a:gd name="T46" fmla="*/ 2147483646 w 975"/>
              <a:gd name="T47" fmla="*/ 2147483646 h 726"/>
              <a:gd name="T48" fmla="*/ 2147483646 w 975"/>
              <a:gd name="T49" fmla="*/ 2147483646 h 726"/>
              <a:gd name="T50" fmla="*/ 2147483646 w 975"/>
              <a:gd name="T51" fmla="*/ 2147483646 h 726"/>
              <a:gd name="T52" fmla="*/ 2147483646 w 975"/>
              <a:gd name="T53" fmla="*/ 2147483646 h 726"/>
              <a:gd name="T54" fmla="*/ 2147483646 w 975"/>
              <a:gd name="T55" fmla="*/ 2147483646 h 726"/>
              <a:gd name="T56" fmla="*/ 2147483646 w 975"/>
              <a:gd name="T57" fmla="*/ 2147483646 h 726"/>
              <a:gd name="T58" fmla="*/ 2147483646 w 975"/>
              <a:gd name="T59" fmla="*/ 2147483646 h 726"/>
              <a:gd name="T60" fmla="*/ 2147483646 w 975"/>
              <a:gd name="T61" fmla="*/ 2147483646 h 726"/>
              <a:gd name="T62" fmla="*/ 2147483646 w 975"/>
              <a:gd name="T63" fmla="*/ 2147483646 h 726"/>
              <a:gd name="T64" fmla="*/ 2147483646 w 975"/>
              <a:gd name="T65" fmla="*/ 2147483646 h 726"/>
              <a:gd name="T66" fmla="*/ 2147483646 w 975"/>
              <a:gd name="T67" fmla="*/ 2147483646 h 726"/>
              <a:gd name="T68" fmla="*/ 2147483646 w 975"/>
              <a:gd name="T69" fmla="*/ 2147483646 h 726"/>
              <a:gd name="T70" fmla="*/ 2147483646 w 975"/>
              <a:gd name="T71" fmla="*/ 2147483646 h 726"/>
              <a:gd name="T72" fmla="*/ 2147483646 w 975"/>
              <a:gd name="T73" fmla="*/ 2147483646 h 726"/>
              <a:gd name="T74" fmla="*/ 2147483646 w 975"/>
              <a:gd name="T75" fmla="*/ 2147483646 h 726"/>
              <a:gd name="T76" fmla="*/ 2147483646 w 975"/>
              <a:gd name="T77" fmla="*/ 2147483646 h 726"/>
              <a:gd name="T78" fmla="*/ 2147483646 w 975"/>
              <a:gd name="T79" fmla="*/ 2147483646 h 726"/>
              <a:gd name="T80" fmla="*/ 2147483646 w 975"/>
              <a:gd name="T81" fmla="*/ 2147483646 h 726"/>
              <a:gd name="T82" fmla="*/ 2147483646 w 975"/>
              <a:gd name="T83" fmla="*/ 2147483646 h 726"/>
              <a:gd name="T84" fmla="*/ 2147483646 w 975"/>
              <a:gd name="T85" fmla="*/ 2147483646 h 726"/>
              <a:gd name="T86" fmla="*/ 2147483646 w 975"/>
              <a:gd name="T87" fmla="*/ 2147483646 h 726"/>
              <a:gd name="T88" fmla="*/ 2147483646 w 975"/>
              <a:gd name="T89" fmla="*/ 2147483646 h 726"/>
              <a:gd name="T90" fmla="*/ 2147483646 w 975"/>
              <a:gd name="T91" fmla="*/ 2147483646 h 726"/>
              <a:gd name="T92" fmla="*/ 2147483646 w 975"/>
              <a:gd name="T93" fmla="*/ 2147483646 h 726"/>
              <a:gd name="T94" fmla="*/ 2147483646 w 975"/>
              <a:gd name="T95" fmla="*/ 2147483646 h 726"/>
              <a:gd name="T96" fmla="*/ 2147483646 w 975"/>
              <a:gd name="T97" fmla="*/ 2147483646 h 726"/>
              <a:gd name="T98" fmla="*/ 2147483646 w 975"/>
              <a:gd name="T99" fmla="*/ 2147483646 h 726"/>
              <a:gd name="T100" fmla="*/ 2147483646 w 975"/>
              <a:gd name="T101" fmla="*/ 2147483646 h 726"/>
              <a:gd name="T102" fmla="*/ 2147483646 w 975"/>
              <a:gd name="T103" fmla="*/ 2147483646 h 726"/>
              <a:gd name="T104" fmla="*/ 2147483646 w 975"/>
              <a:gd name="T105" fmla="*/ 2147483646 h 726"/>
              <a:gd name="T106" fmla="*/ 2147483646 w 975"/>
              <a:gd name="T107" fmla="*/ 2147483646 h 726"/>
              <a:gd name="T108" fmla="*/ 2147483646 w 975"/>
              <a:gd name="T109" fmla="*/ 2147483646 h 726"/>
              <a:gd name="T110" fmla="*/ 2147483646 w 975"/>
              <a:gd name="T111" fmla="*/ 2147483646 h 726"/>
              <a:gd name="T112" fmla="*/ 2147483646 w 975"/>
              <a:gd name="T113" fmla="*/ 2147483646 h 726"/>
              <a:gd name="T114" fmla="*/ 2147483646 w 975"/>
              <a:gd name="T115" fmla="*/ 2147483646 h 726"/>
              <a:gd name="T116" fmla="*/ 2147483646 w 975"/>
              <a:gd name="T117" fmla="*/ 2147483646 h 726"/>
              <a:gd name="T118" fmla="*/ 2147483646 w 975"/>
              <a:gd name="T119" fmla="*/ 2147483646 h 726"/>
              <a:gd name="T120" fmla="*/ 2147483646 w 975"/>
              <a:gd name="T121" fmla="*/ 2147483646 h 726"/>
              <a:gd name="T122" fmla="*/ 2147483646 w 975"/>
              <a:gd name="T123" fmla="*/ 2147483646 h 726"/>
              <a:gd name="T124" fmla="*/ 2147483646 w 975"/>
              <a:gd name="T125" fmla="*/ 214748364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726"/>
              <a:gd name="T191" fmla="*/ 975 w 975"/>
              <a:gd name="T192" fmla="*/ 726 h 7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726">
                <a:moveTo>
                  <a:pt x="0" y="0"/>
                </a:moveTo>
                <a:lnTo>
                  <a:pt x="28" y="0"/>
                </a:lnTo>
                <a:lnTo>
                  <a:pt x="34" y="0"/>
                </a:lnTo>
                <a:lnTo>
                  <a:pt x="34" y="6"/>
                </a:lnTo>
                <a:lnTo>
                  <a:pt x="40" y="6"/>
                </a:lnTo>
                <a:lnTo>
                  <a:pt x="40" y="11"/>
                </a:lnTo>
                <a:lnTo>
                  <a:pt x="45" y="11"/>
                </a:lnTo>
                <a:lnTo>
                  <a:pt x="68" y="11"/>
                </a:lnTo>
                <a:lnTo>
                  <a:pt x="68" y="17"/>
                </a:lnTo>
                <a:lnTo>
                  <a:pt x="68" y="23"/>
                </a:lnTo>
                <a:lnTo>
                  <a:pt x="68" y="28"/>
                </a:lnTo>
                <a:lnTo>
                  <a:pt x="79" y="28"/>
                </a:lnTo>
                <a:lnTo>
                  <a:pt x="79" y="34"/>
                </a:lnTo>
                <a:lnTo>
                  <a:pt x="79" y="40"/>
                </a:lnTo>
                <a:lnTo>
                  <a:pt x="85" y="40"/>
                </a:lnTo>
                <a:lnTo>
                  <a:pt x="91" y="40"/>
                </a:lnTo>
                <a:lnTo>
                  <a:pt x="91" y="45"/>
                </a:lnTo>
                <a:lnTo>
                  <a:pt x="96" y="45"/>
                </a:lnTo>
                <a:lnTo>
                  <a:pt x="96" y="51"/>
                </a:lnTo>
                <a:lnTo>
                  <a:pt x="102" y="51"/>
                </a:lnTo>
                <a:lnTo>
                  <a:pt x="102" y="57"/>
                </a:lnTo>
                <a:lnTo>
                  <a:pt x="102" y="62"/>
                </a:lnTo>
                <a:lnTo>
                  <a:pt x="102" y="68"/>
                </a:lnTo>
                <a:lnTo>
                  <a:pt x="108" y="68"/>
                </a:lnTo>
                <a:lnTo>
                  <a:pt x="108" y="74"/>
                </a:lnTo>
                <a:lnTo>
                  <a:pt x="108" y="79"/>
                </a:lnTo>
                <a:lnTo>
                  <a:pt x="108" y="85"/>
                </a:lnTo>
                <a:lnTo>
                  <a:pt x="108" y="91"/>
                </a:lnTo>
                <a:lnTo>
                  <a:pt x="108" y="96"/>
                </a:lnTo>
                <a:lnTo>
                  <a:pt x="113" y="96"/>
                </a:lnTo>
                <a:lnTo>
                  <a:pt x="113" y="102"/>
                </a:lnTo>
                <a:lnTo>
                  <a:pt x="113" y="108"/>
                </a:lnTo>
                <a:lnTo>
                  <a:pt x="119" y="108"/>
                </a:lnTo>
                <a:lnTo>
                  <a:pt x="119" y="113"/>
                </a:lnTo>
                <a:lnTo>
                  <a:pt x="130" y="113"/>
                </a:lnTo>
                <a:lnTo>
                  <a:pt x="130" y="119"/>
                </a:lnTo>
                <a:lnTo>
                  <a:pt x="136" y="119"/>
                </a:lnTo>
                <a:lnTo>
                  <a:pt x="136" y="125"/>
                </a:lnTo>
                <a:lnTo>
                  <a:pt x="136" y="130"/>
                </a:lnTo>
                <a:lnTo>
                  <a:pt x="136" y="136"/>
                </a:lnTo>
                <a:lnTo>
                  <a:pt x="142" y="136"/>
                </a:lnTo>
                <a:lnTo>
                  <a:pt x="142" y="142"/>
                </a:lnTo>
                <a:lnTo>
                  <a:pt x="142" y="147"/>
                </a:lnTo>
                <a:lnTo>
                  <a:pt x="147" y="147"/>
                </a:lnTo>
                <a:lnTo>
                  <a:pt x="147" y="153"/>
                </a:lnTo>
                <a:lnTo>
                  <a:pt x="147" y="159"/>
                </a:lnTo>
                <a:lnTo>
                  <a:pt x="153" y="159"/>
                </a:lnTo>
                <a:lnTo>
                  <a:pt x="153" y="164"/>
                </a:lnTo>
                <a:lnTo>
                  <a:pt x="159" y="164"/>
                </a:lnTo>
                <a:lnTo>
                  <a:pt x="159" y="170"/>
                </a:lnTo>
                <a:lnTo>
                  <a:pt x="164" y="170"/>
                </a:lnTo>
                <a:lnTo>
                  <a:pt x="170" y="170"/>
                </a:lnTo>
                <a:lnTo>
                  <a:pt x="170" y="176"/>
                </a:lnTo>
                <a:lnTo>
                  <a:pt x="170" y="182"/>
                </a:lnTo>
                <a:lnTo>
                  <a:pt x="176" y="182"/>
                </a:lnTo>
                <a:lnTo>
                  <a:pt x="176" y="187"/>
                </a:lnTo>
                <a:lnTo>
                  <a:pt x="176" y="193"/>
                </a:lnTo>
                <a:lnTo>
                  <a:pt x="176" y="199"/>
                </a:lnTo>
                <a:lnTo>
                  <a:pt x="176" y="204"/>
                </a:lnTo>
                <a:lnTo>
                  <a:pt x="181" y="204"/>
                </a:lnTo>
                <a:lnTo>
                  <a:pt x="181" y="210"/>
                </a:lnTo>
                <a:lnTo>
                  <a:pt x="181" y="216"/>
                </a:lnTo>
                <a:lnTo>
                  <a:pt x="181" y="221"/>
                </a:lnTo>
                <a:lnTo>
                  <a:pt x="181" y="227"/>
                </a:lnTo>
                <a:lnTo>
                  <a:pt x="181" y="233"/>
                </a:lnTo>
                <a:lnTo>
                  <a:pt x="181" y="238"/>
                </a:lnTo>
                <a:lnTo>
                  <a:pt x="193" y="238"/>
                </a:lnTo>
                <a:lnTo>
                  <a:pt x="204" y="238"/>
                </a:lnTo>
                <a:lnTo>
                  <a:pt x="204" y="244"/>
                </a:lnTo>
                <a:lnTo>
                  <a:pt x="204" y="250"/>
                </a:lnTo>
                <a:lnTo>
                  <a:pt x="210" y="250"/>
                </a:lnTo>
                <a:lnTo>
                  <a:pt x="210" y="255"/>
                </a:lnTo>
                <a:lnTo>
                  <a:pt x="210" y="261"/>
                </a:lnTo>
                <a:lnTo>
                  <a:pt x="210" y="267"/>
                </a:lnTo>
                <a:lnTo>
                  <a:pt x="215" y="267"/>
                </a:lnTo>
                <a:lnTo>
                  <a:pt x="215" y="272"/>
                </a:lnTo>
                <a:lnTo>
                  <a:pt x="221" y="272"/>
                </a:lnTo>
                <a:lnTo>
                  <a:pt x="221" y="278"/>
                </a:lnTo>
                <a:lnTo>
                  <a:pt x="221" y="284"/>
                </a:lnTo>
                <a:lnTo>
                  <a:pt x="221" y="289"/>
                </a:lnTo>
                <a:lnTo>
                  <a:pt x="238" y="289"/>
                </a:lnTo>
                <a:lnTo>
                  <a:pt x="238" y="295"/>
                </a:lnTo>
                <a:lnTo>
                  <a:pt x="244" y="295"/>
                </a:lnTo>
                <a:lnTo>
                  <a:pt x="244" y="301"/>
                </a:lnTo>
                <a:lnTo>
                  <a:pt x="244" y="306"/>
                </a:lnTo>
                <a:lnTo>
                  <a:pt x="244" y="312"/>
                </a:lnTo>
                <a:lnTo>
                  <a:pt x="249" y="312"/>
                </a:lnTo>
                <a:lnTo>
                  <a:pt x="249" y="318"/>
                </a:lnTo>
                <a:lnTo>
                  <a:pt x="249" y="323"/>
                </a:lnTo>
                <a:lnTo>
                  <a:pt x="255" y="323"/>
                </a:lnTo>
                <a:lnTo>
                  <a:pt x="255" y="329"/>
                </a:lnTo>
                <a:lnTo>
                  <a:pt x="255" y="335"/>
                </a:lnTo>
                <a:lnTo>
                  <a:pt x="255" y="340"/>
                </a:lnTo>
                <a:lnTo>
                  <a:pt x="261" y="340"/>
                </a:lnTo>
                <a:lnTo>
                  <a:pt x="261" y="346"/>
                </a:lnTo>
                <a:lnTo>
                  <a:pt x="266" y="346"/>
                </a:lnTo>
                <a:lnTo>
                  <a:pt x="272" y="346"/>
                </a:lnTo>
                <a:lnTo>
                  <a:pt x="272" y="352"/>
                </a:lnTo>
                <a:lnTo>
                  <a:pt x="272" y="357"/>
                </a:lnTo>
                <a:lnTo>
                  <a:pt x="272" y="363"/>
                </a:lnTo>
                <a:lnTo>
                  <a:pt x="278" y="363"/>
                </a:lnTo>
                <a:lnTo>
                  <a:pt x="278" y="369"/>
                </a:lnTo>
                <a:lnTo>
                  <a:pt x="283" y="369"/>
                </a:lnTo>
                <a:lnTo>
                  <a:pt x="283" y="374"/>
                </a:lnTo>
                <a:lnTo>
                  <a:pt x="289" y="374"/>
                </a:lnTo>
                <a:lnTo>
                  <a:pt x="289" y="380"/>
                </a:lnTo>
                <a:lnTo>
                  <a:pt x="295" y="380"/>
                </a:lnTo>
                <a:lnTo>
                  <a:pt x="306" y="380"/>
                </a:lnTo>
                <a:lnTo>
                  <a:pt x="306" y="386"/>
                </a:lnTo>
                <a:lnTo>
                  <a:pt x="312" y="386"/>
                </a:lnTo>
                <a:lnTo>
                  <a:pt x="312" y="391"/>
                </a:lnTo>
                <a:lnTo>
                  <a:pt x="312" y="397"/>
                </a:lnTo>
                <a:lnTo>
                  <a:pt x="317" y="397"/>
                </a:lnTo>
                <a:lnTo>
                  <a:pt x="317" y="403"/>
                </a:lnTo>
                <a:lnTo>
                  <a:pt x="317" y="414"/>
                </a:lnTo>
                <a:lnTo>
                  <a:pt x="317" y="420"/>
                </a:lnTo>
                <a:lnTo>
                  <a:pt x="317" y="425"/>
                </a:lnTo>
                <a:lnTo>
                  <a:pt x="334" y="425"/>
                </a:lnTo>
                <a:lnTo>
                  <a:pt x="340" y="425"/>
                </a:lnTo>
                <a:lnTo>
                  <a:pt x="340" y="431"/>
                </a:lnTo>
                <a:lnTo>
                  <a:pt x="346" y="431"/>
                </a:lnTo>
                <a:lnTo>
                  <a:pt x="346" y="437"/>
                </a:lnTo>
                <a:lnTo>
                  <a:pt x="351" y="437"/>
                </a:lnTo>
                <a:lnTo>
                  <a:pt x="351" y="442"/>
                </a:lnTo>
                <a:lnTo>
                  <a:pt x="363" y="442"/>
                </a:lnTo>
                <a:lnTo>
                  <a:pt x="363" y="448"/>
                </a:lnTo>
                <a:lnTo>
                  <a:pt x="374" y="448"/>
                </a:lnTo>
                <a:lnTo>
                  <a:pt x="374" y="454"/>
                </a:lnTo>
                <a:lnTo>
                  <a:pt x="380" y="454"/>
                </a:lnTo>
                <a:lnTo>
                  <a:pt x="380" y="465"/>
                </a:lnTo>
                <a:lnTo>
                  <a:pt x="380" y="471"/>
                </a:lnTo>
                <a:lnTo>
                  <a:pt x="385" y="471"/>
                </a:lnTo>
                <a:lnTo>
                  <a:pt x="385" y="476"/>
                </a:lnTo>
                <a:lnTo>
                  <a:pt x="385" y="482"/>
                </a:lnTo>
                <a:lnTo>
                  <a:pt x="414" y="482"/>
                </a:lnTo>
                <a:lnTo>
                  <a:pt x="414" y="488"/>
                </a:lnTo>
                <a:lnTo>
                  <a:pt x="419" y="488"/>
                </a:lnTo>
                <a:lnTo>
                  <a:pt x="419" y="493"/>
                </a:lnTo>
                <a:lnTo>
                  <a:pt x="419" y="505"/>
                </a:lnTo>
                <a:lnTo>
                  <a:pt x="425" y="505"/>
                </a:lnTo>
                <a:lnTo>
                  <a:pt x="425" y="510"/>
                </a:lnTo>
                <a:lnTo>
                  <a:pt x="425" y="516"/>
                </a:lnTo>
                <a:lnTo>
                  <a:pt x="436" y="516"/>
                </a:lnTo>
                <a:lnTo>
                  <a:pt x="448" y="516"/>
                </a:lnTo>
                <a:lnTo>
                  <a:pt x="448" y="522"/>
                </a:lnTo>
                <a:lnTo>
                  <a:pt x="453" y="522"/>
                </a:lnTo>
                <a:lnTo>
                  <a:pt x="453" y="527"/>
                </a:lnTo>
                <a:lnTo>
                  <a:pt x="453" y="539"/>
                </a:lnTo>
                <a:lnTo>
                  <a:pt x="470" y="539"/>
                </a:lnTo>
                <a:lnTo>
                  <a:pt x="476" y="539"/>
                </a:lnTo>
                <a:lnTo>
                  <a:pt x="482" y="539"/>
                </a:lnTo>
                <a:lnTo>
                  <a:pt x="482" y="544"/>
                </a:lnTo>
                <a:lnTo>
                  <a:pt x="487" y="544"/>
                </a:lnTo>
                <a:lnTo>
                  <a:pt x="487" y="550"/>
                </a:lnTo>
                <a:lnTo>
                  <a:pt x="487" y="561"/>
                </a:lnTo>
                <a:lnTo>
                  <a:pt x="510" y="561"/>
                </a:lnTo>
                <a:lnTo>
                  <a:pt x="521" y="561"/>
                </a:lnTo>
                <a:lnTo>
                  <a:pt x="521" y="567"/>
                </a:lnTo>
                <a:lnTo>
                  <a:pt x="521" y="573"/>
                </a:lnTo>
                <a:lnTo>
                  <a:pt x="555" y="573"/>
                </a:lnTo>
                <a:lnTo>
                  <a:pt x="555" y="584"/>
                </a:lnTo>
                <a:lnTo>
                  <a:pt x="561" y="584"/>
                </a:lnTo>
                <a:lnTo>
                  <a:pt x="561" y="590"/>
                </a:lnTo>
                <a:lnTo>
                  <a:pt x="561" y="595"/>
                </a:lnTo>
                <a:lnTo>
                  <a:pt x="578" y="595"/>
                </a:lnTo>
                <a:lnTo>
                  <a:pt x="589" y="595"/>
                </a:lnTo>
                <a:lnTo>
                  <a:pt x="606" y="595"/>
                </a:lnTo>
                <a:lnTo>
                  <a:pt x="606" y="607"/>
                </a:lnTo>
                <a:lnTo>
                  <a:pt x="618" y="607"/>
                </a:lnTo>
                <a:lnTo>
                  <a:pt x="623" y="607"/>
                </a:lnTo>
                <a:lnTo>
                  <a:pt x="623" y="612"/>
                </a:lnTo>
                <a:lnTo>
                  <a:pt x="686" y="612"/>
                </a:lnTo>
                <a:lnTo>
                  <a:pt x="686" y="624"/>
                </a:lnTo>
                <a:lnTo>
                  <a:pt x="703" y="624"/>
                </a:lnTo>
                <a:lnTo>
                  <a:pt x="703" y="629"/>
                </a:lnTo>
                <a:lnTo>
                  <a:pt x="731" y="629"/>
                </a:lnTo>
                <a:lnTo>
                  <a:pt x="731" y="641"/>
                </a:lnTo>
                <a:lnTo>
                  <a:pt x="765" y="641"/>
                </a:lnTo>
                <a:lnTo>
                  <a:pt x="765" y="646"/>
                </a:lnTo>
                <a:lnTo>
                  <a:pt x="771" y="646"/>
                </a:lnTo>
                <a:lnTo>
                  <a:pt x="771" y="658"/>
                </a:lnTo>
                <a:lnTo>
                  <a:pt x="799" y="658"/>
                </a:lnTo>
                <a:lnTo>
                  <a:pt x="799" y="663"/>
                </a:lnTo>
                <a:lnTo>
                  <a:pt x="810" y="663"/>
                </a:lnTo>
                <a:lnTo>
                  <a:pt x="810" y="675"/>
                </a:lnTo>
                <a:lnTo>
                  <a:pt x="816" y="675"/>
                </a:lnTo>
                <a:lnTo>
                  <a:pt x="816" y="680"/>
                </a:lnTo>
                <a:lnTo>
                  <a:pt x="822" y="680"/>
                </a:lnTo>
                <a:lnTo>
                  <a:pt x="822" y="692"/>
                </a:lnTo>
                <a:lnTo>
                  <a:pt x="833" y="692"/>
                </a:lnTo>
                <a:lnTo>
                  <a:pt x="833" y="697"/>
                </a:lnTo>
                <a:lnTo>
                  <a:pt x="844" y="697"/>
                </a:lnTo>
                <a:lnTo>
                  <a:pt x="844" y="709"/>
                </a:lnTo>
                <a:lnTo>
                  <a:pt x="873" y="709"/>
                </a:lnTo>
                <a:lnTo>
                  <a:pt x="873" y="714"/>
                </a:lnTo>
                <a:lnTo>
                  <a:pt x="935" y="714"/>
                </a:lnTo>
                <a:lnTo>
                  <a:pt x="935" y="726"/>
                </a:lnTo>
                <a:lnTo>
                  <a:pt x="975" y="726"/>
                </a:lnTo>
              </a:path>
            </a:pathLst>
          </a:custGeom>
          <a:noFill/>
          <a:ln w="50800">
            <a:solidFill>
              <a:srgbClr val="618FFD"/>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59414" name="Freeform 158">
            <a:extLst>
              <a:ext uri="{FF2B5EF4-FFF2-40B4-BE49-F238E27FC236}">
                <a16:creationId xmlns:a16="http://schemas.microsoft.com/office/drawing/2014/main" id="{4FDA562F-1446-4018-8521-15036F602C85}"/>
              </a:ext>
            </a:extLst>
          </p:cNvPr>
          <p:cNvSpPr>
            <a:spLocks/>
          </p:cNvSpPr>
          <p:nvPr/>
        </p:nvSpPr>
        <p:spPr bwMode="auto">
          <a:xfrm flipV="1">
            <a:off x="2879640" y="2260422"/>
            <a:ext cx="7425217" cy="3348651"/>
          </a:xfrm>
          <a:custGeom>
            <a:avLst/>
            <a:gdLst>
              <a:gd name="T0" fmla="*/ 2147483647 w 975"/>
              <a:gd name="T1" fmla="*/ 0 h 641"/>
              <a:gd name="T2" fmla="*/ 2147483647 w 975"/>
              <a:gd name="T3" fmla="*/ 0 h 641"/>
              <a:gd name="T4" fmla="*/ 2147483647 w 975"/>
              <a:gd name="T5" fmla="*/ 2147483647 h 641"/>
              <a:gd name="T6" fmla="*/ 2147483647 w 975"/>
              <a:gd name="T7" fmla="*/ 2147483647 h 641"/>
              <a:gd name="T8" fmla="*/ 2147483647 w 975"/>
              <a:gd name="T9" fmla="*/ 2147483647 h 641"/>
              <a:gd name="T10" fmla="*/ 2147483647 w 975"/>
              <a:gd name="T11" fmla="*/ 2147483647 h 641"/>
              <a:gd name="T12" fmla="*/ 2147483647 w 975"/>
              <a:gd name="T13" fmla="*/ 2147483647 h 641"/>
              <a:gd name="T14" fmla="*/ 2147483647 w 975"/>
              <a:gd name="T15" fmla="*/ 2147483647 h 641"/>
              <a:gd name="T16" fmla="*/ 2147483647 w 975"/>
              <a:gd name="T17" fmla="*/ 2147483647 h 641"/>
              <a:gd name="T18" fmla="*/ 2147483647 w 975"/>
              <a:gd name="T19" fmla="*/ 2147483647 h 641"/>
              <a:gd name="T20" fmla="*/ 2147483647 w 975"/>
              <a:gd name="T21" fmla="*/ 2147483647 h 641"/>
              <a:gd name="T22" fmla="*/ 2147483647 w 975"/>
              <a:gd name="T23" fmla="*/ 2147483647 h 641"/>
              <a:gd name="T24" fmla="*/ 2147483647 w 975"/>
              <a:gd name="T25" fmla="*/ 2147483647 h 641"/>
              <a:gd name="T26" fmla="*/ 2147483647 w 975"/>
              <a:gd name="T27" fmla="*/ 2147483647 h 641"/>
              <a:gd name="T28" fmla="*/ 2147483647 w 975"/>
              <a:gd name="T29" fmla="*/ 2147483647 h 641"/>
              <a:gd name="T30" fmla="*/ 2147483647 w 975"/>
              <a:gd name="T31" fmla="*/ 2147483647 h 641"/>
              <a:gd name="T32" fmla="*/ 2147483647 w 975"/>
              <a:gd name="T33" fmla="*/ 2147483647 h 641"/>
              <a:gd name="T34" fmla="*/ 2147483647 w 975"/>
              <a:gd name="T35" fmla="*/ 2147483647 h 641"/>
              <a:gd name="T36" fmla="*/ 2147483647 w 975"/>
              <a:gd name="T37" fmla="*/ 2147483647 h 641"/>
              <a:gd name="T38" fmla="*/ 2147483647 w 975"/>
              <a:gd name="T39" fmla="*/ 2147483647 h 641"/>
              <a:gd name="T40" fmla="*/ 2147483647 w 975"/>
              <a:gd name="T41" fmla="*/ 2147483647 h 641"/>
              <a:gd name="T42" fmla="*/ 2147483647 w 975"/>
              <a:gd name="T43" fmla="*/ 2147483647 h 641"/>
              <a:gd name="T44" fmla="*/ 2147483647 w 975"/>
              <a:gd name="T45" fmla="*/ 2147483647 h 641"/>
              <a:gd name="T46" fmla="*/ 2147483647 w 975"/>
              <a:gd name="T47" fmla="*/ 2147483647 h 641"/>
              <a:gd name="T48" fmla="*/ 2147483647 w 975"/>
              <a:gd name="T49" fmla="*/ 2147483647 h 641"/>
              <a:gd name="T50" fmla="*/ 2147483647 w 975"/>
              <a:gd name="T51" fmla="*/ 2147483647 h 641"/>
              <a:gd name="T52" fmla="*/ 2147483647 w 975"/>
              <a:gd name="T53" fmla="*/ 2147483647 h 641"/>
              <a:gd name="T54" fmla="*/ 2147483647 w 975"/>
              <a:gd name="T55" fmla="*/ 2147483647 h 641"/>
              <a:gd name="T56" fmla="*/ 2147483647 w 975"/>
              <a:gd name="T57" fmla="*/ 2147483647 h 641"/>
              <a:gd name="T58" fmla="*/ 2147483647 w 975"/>
              <a:gd name="T59" fmla="*/ 2147483647 h 641"/>
              <a:gd name="T60" fmla="*/ 2147483647 w 975"/>
              <a:gd name="T61" fmla="*/ 2147483647 h 641"/>
              <a:gd name="T62" fmla="*/ 2147483647 w 975"/>
              <a:gd name="T63" fmla="*/ 2147483647 h 641"/>
              <a:gd name="T64" fmla="*/ 2147483647 w 975"/>
              <a:gd name="T65" fmla="*/ 2147483647 h 641"/>
              <a:gd name="T66" fmla="*/ 2147483647 w 975"/>
              <a:gd name="T67" fmla="*/ 2147483647 h 641"/>
              <a:gd name="T68" fmla="*/ 2147483647 w 975"/>
              <a:gd name="T69" fmla="*/ 2147483647 h 641"/>
              <a:gd name="T70" fmla="*/ 2147483647 w 975"/>
              <a:gd name="T71" fmla="*/ 2147483647 h 641"/>
              <a:gd name="T72" fmla="*/ 2147483647 w 975"/>
              <a:gd name="T73" fmla="*/ 2147483647 h 641"/>
              <a:gd name="T74" fmla="*/ 2147483647 w 975"/>
              <a:gd name="T75" fmla="*/ 2147483647 h 641"/>
              <a:gd name="T76" fmla="*/ 2147483647 w 975"/>
              <a:gd name="T77" fmla="*/ 2147483647 h 641"/>
              <a:gd name="T78" fmla="*/ 2147483647 w 975"/>
              <a:gd name="T79" fmla="*/ 2147483647 h 641"/>
              <a:gd name="T80" fmla="*/ 2147483647 w 975"/>
              <a:gd name="T81" fmla="*/ 2147483647 h 641"/>
              <a:gd name="T82" fmla="*/ 2147483647 w 975"/>
              <a:gd name="T83" fmla="*/ 2147483647 h 641"/>
              <a:gd name="T84" fmla="*/ 2147483647 w 975"/>
              <a:gd name="T85" fmla="*/ 2147483647 h 641"/>
              <a:gd name="T86" fmla="*/ 2147483647 w 975"/>
              <a:gd name="T87" fmla="*/ 2147483647 h 641"/>
              <a:gd name="T88" fmla="*/ 2147483647 w 975"/>
              <a:gd name="T89" fmla="*/ 2147483647 h 641"/>
              <a:gd name="T90" fmla="*/ 2147483647 w 975"/>
              <a:gd name="T91" fmla="*/ 2147483647 h 641"/>
              <a:gd name="T92" fmla="*/ 2147483647 w 975"/>
              <a:gd name="T93" fmla="*/ 2147483647 h 641"/>
              <a:gd name="T94" fmla="*/ 2147483647 w 975"/>
              <a:gd name="T95" fmla="*/ 2147483647 h 641"/>
              <a:gd name="T96" fmla="*/ 2147483647 w 975"/>
              <a:gd name="T97" fmla="*/ 2147483647 h 641"/>
              <a:gd name="T98" fmla="*/ 2147483647 w 975"/>
              <a:gd name="T99" fmla="*/ 2147483647 h 641"/>
              <a:gd name="T100" fmla="*/ 2147483647 w 975"/>
              <a:gd name="T101" fmla="*/ 2147483647 h 641"/>
              <a:gd name="T102" fmla="*/ 2147483647 w 975"/>
              <a:gd name="T103" fmla="*/ 2147483647 h 641"/>
              <a:gd name="T104" fmla="*/ 2147483647 w 975"/>
              <a:gd name="T105" fmla="*/ 2147483647 h 641"/>
              <a:gd name="T106" fmla="*/ 2147483647 w 975"/>
              <a:gd name="T107" fmla="*/ 2147483647 h 641"/>
              <a:gd name="T108" fmla="*/ 2147483647 w 975"/>
              <a:gd name="T109" fmla="*/ 2147483647 h 641"/>
              <a:gd name="T110" fmla="*/ 2147483647 w 975"/>
              <a:gd name="T111" fmla="*/ 2147483647 h 641"/>
              <a:gd name="T112" fmla="*/ 2147483647 w 975"/>
              <a:gd name="T113" fmla="*/ 2147483647 h 641"/>
              <a:gd name="T114" fmla="*/ 2147483647 w 975"/>
              <a:gd name="T115" fmla="*/ 2147483647 h 641"/>
              <a:gd name="T116" fmla="*/ 2147483647 w 975"/>
              <a:gd name="T117" fmla="*/ 2147483647 h 6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641"/>
              <a:gd name="T179" fmla="*/ 975 w 975"/>
              <a:gd name="T180" fmla="*/ 641 h 6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641">
                <a:moveTo>
                  <a:pt x="0" y="0"/>
                </a:moveTo>
                <a:lnTo>
                  <a:pt x="11" y="0"/>
                </a:lnTo>
                <a:lnTo>
                  <a:pt x="17" y="0"/>
                </a:lnTo>
                <a:lnTo>
                  <a:pt x="40" y="0"/>
                </a:lnTo>
                <a:lnTo>
                  <a:pt x="45" y="0"/>
                </a:lnTo>
                <a:lnTo>
                  <a:pt x="51" y="0"/>
                </a:lnTo>
                <a:lnTo>
                  <a:pt x="51" y="6"/>
                </a:lnTo>
                <a:lnTo>
                  <a:pt x="57" y="6"/>
                </a:lnTo>
                <a:lnTo>
                  <a:pt x="57" y="11"/>
                </a:lnTo>
                <a:lnTo>
                  <a:pt x="57" y="17"/>
                </a:lnTo>
                <a:lnTo>
                  <a:pt x="62" y="17"/>
                </a:lnTo>
                <a:lnTo>
                  <a:pt x="62" y="23"/>
                </a:lnTo>
                <a:lnTo>
                  <a:pt x="68" y="23"/>
                </a:lnTo>
                <a:lnTo>
                  <a:pt x="68" y="28"/>
                </a:lnTo>
                <a:lnTo>
                  <a:pt x="68" y="34"/>
                </a:lnTo>
                <a:lnTo>
                  <a:pt x="68" y="40"/>
                </a:lnTo>
                <a:lnTo>
                  <a:pt x="68" y="45"/>
                </a:lnTo>
                <a:lnTo>
                  <a:pt x="74" y="45"/>
                </a:lnTo>
                <a:lnTo>
                  <a:pt x="74" y="51"/>
                </a:lnTo>
                <a:lnTo>
                  <a:pt x="79" y="51"/>
                </a:lnTo>
                <a:lnTo>
                  <a:pt x="85" y="51"/>
                </a:lnTo>
                <a:lnTo>
                  <a:pt x="96" y="51"/>
                </a:lnTo>
                <a:lnTo>
                  <a:pt x="96" y="57"/>
                </a:lnTo>
                <a:lnTo>
                  <a:pt x="102" y="57"/>
                </a:lnTo>
                <a:lnTo>
                  <a:pt x="102" y="62"/>
                </a:lnTo>
                <a:lnTo>
                  <a:pt x="108" y="62"/>
                </a:lnTo>
                <a:lnTo>
                  <a:pt x="108" y="68"/>
                </a:lnTo>
                <a:lnTo>
                  <a:pt x="108" y="74"/>
                </a:lnTo>
                <a:lnTo>
                  <a:pt x="108" y="79"/>
                </a:lnTo>
                <a:lnTo>
                  <a:pt x="113" y="79"/>
                </a:lnTo>
                <a:lnTo>
                  <a:pt x="113" y="85"/>
                </a:lnTo>
                <a:lnTo>
                  <a:pt x="113" y="91"/>
                </a:lnTo>
                <a:lnTo>
                  <a:pt x="113" y="96"/>
                </a:lnTo>
                <a:lnTo>
                  <a:pt x="113" y="102"/>
                </a:lnTo>
                <a:lnTo>
                  <a:pt x="113" y="108"/>
                </a:lnTo>
                <a:lnTo>
                  <a:pt x="113" y="113"/>
                </a:lnTo>
                <a:lnTo>
                  <a:pt x="113" y="119"/>
                </a:lnTo>
                <a:lnTo>
                  <a:pt x="113" y="125"/>
                </a:lnTo>
                <a:lnTo>
                  <a:pt x="119" y="125"/>
                </a:lnTo>
                <a:lnTo>
                  <a:pt x="119" y="130"/>
                </a:lnTo>
                <a:lnTo>
                  <a:pt x="136" y="130"/>
                </a:lnTo>
                <a:lnTo>
                  <a:pt x="136" y="136"/>
                </a:lnTo>
                <a:lnTo>
                  <a:pt x="136" y="142"/>
                </a:lnTo>
                <a:lnTo>
                  <a:pt x="142" y="142"/>
                </a:lnTo>
                <a:lnTo>
                  <a:pt x="142" y="147"/>
                </a:lnTo>
                <a:lnTo>
                  <a:pt x="142" y="153"/>
                </a:lnTo>
                <a:lnTo>
                  <a:pt x="147" y="153"/>
                </a:lnTo>
                <a:lnTo>
                  <a:pt x="147" y="159"/>
                </a:lnTo>
                <a:lnTo>
                  <a:pt x="153" y="159"/>
                </a:lnTo>
                <a:lnTo>
                  <a:pt x="159" y="159"/>
                </a:lnTo>
                <a:lnTo>
                  <a:pt x="164" y="159"/>
                </a:lnTo>
                <a:lnTo>
                  <a:pt x="170" y="159"/>
                </a:lnTo>
                <a:lnTo>
                  <a:pt x="170" y="164"/>
                </a:lnTo>
                <a:lnTo>
                  <a:pt x="170" y="170"/>
                </a:lnTo>
                <a:lnTo>
                  <a:pt x="170" y="176"/>
                </a:lnTo>
                <a:lnTo>
                  <a:pt x="170" y="182"/>
                </a:lnTo>
                <a:lnTo>
                  <a:pt x="176" y="182"/>
                </a:lnTo>
                <a:lnTo>
                  <a:pt x="176" y="187"/>
                </a:lnTo>
                <a:lnTo>
                  <a:pt x="181" y="187"/>
                </a:lnTo>
                <a:lnTo>
                  <a:pt x="198" y="187"/>
                </a:lnTo>
                <a:lnTo>
                  <a:pt x="198" y="193"/>
                </a:lnTo>
                <a:lnTo>
                  <a:pt x="210" y="193"/>
                </a:lnTo>
                <a:lnTo>
                  <a:pt x="210" y="199"/>
                </a:lnTo>
                <a:lnTo>
                  <a:pt x="210" y="204"/>
                </a:lnTo>
                <a:lnTo>
                  <a:pt x="215" y="204"/>
                </a:lnTo>
                <a:lnTo>
                  <a:pt x="215" y="210"/>
                </a:lnTo>
                <a:lnTo>
                  <a:pt x="215" y="216"/>
                </a:lnTo>
                <a:lnTo>
                  <a:pt x="215" y="221"/>
                </a:lnTo>
                <a:lnTo>
                  <a:pt x="244" y="221"/>
                </a:lnTo>
                <a:lnTo>
                  <a:pt x="244" y="227"/>
                </a:lnTo>
                <a:lnTo>
                  <a:pt x="249" y="227"/>
                </a:lnTo>
                <a:lnTo>
                  <a:pt x="249" y="233"/>
                </a:lnTo>
                <a:lnTo>
                  <a:pt x="249" y="238"/>
                </a:lnTo>
                <a:lnTo>
                  <a:pt x="255" y="238"/>
                </a:lnTo>
                <a:lnTo>
                  <a:pt x="255" y="244"/>
                </a:lnTo>
                <a:lnTo>
                  <a:pt x="272" y="244"/>
                </a:lnTo>
                <a:lnTo>
                  <a:pt x="272" y="250"/>
                </a:lnTo>
                <a:lnTo>
                  <a:pt x="272" y="255"/>
                </a:lnTo>
                <a:lnTo>
                  <a:pt x="272" y="261"/>
                </a:lnTo>
                <a:lnTo>
                  <a:pt x="272" y="272"/>
                </a:lnTo>
                <a:lnTo>
                  <a:pt x="278" y="272"/>
                </a:lnTo>
                <a:lnTo>
                  <a:pt x="278" y="278"/>
                </a:lnTo>
                <a:lnTo>
                  <a:pt x="278" y="284"/>
                </a:lnTo>
                <a:lnTo>
                  <a:pt x="278" y="289"/>
                </a:lnTo>
                <a:lnTo>
                  <a:pt x="283" y="289"/>
                </a:lnTo>
                <a:lnTo>
                  <a:pt x="283" y="295"/>
                </a:lnTo>
                <a:lnTo>
                  <a:pt x="283" y="301"/>
                </a:lnTo>
                <a:lnTo>
                  <a:pt x="295" y="301"/>
                </a:lnTo>
                <a:lnTo>
                  <a:pt x="295" y="306"/>
                </a:lnTo>
                <a:lnTo>
                  <a:pt x="300" y="306"/>
                </a:lnTo>
                <a:lnTo>
                  <a:pt x="300" y="312"/>
                </a:lnTo>
                <a:lnTo>
                  <a:pt x="306" y="312"/>
                </a:lnTo>
                <a:lnTo>
                  <a:pt x="312" y="312"/>
                </a:lnTo>
                <a:lnTo>
                  <a:pt x="312" y="318"/>
                </a:lnTo>
                <a:lnTo>
                  <a:pt x="317" y="318"/>
                </a:lnTo>
                <a:lnTo>
                  <a:pt x="329" y="318"/>
                </a:lnTo>
                <a:lnTo>
                  <a:pt x="329" y="323"/>
                </a:lnTo>
                <a:lnTo>
                  <a:pt x="334" y="323"/>
                </a:lnTo>
                <a:lnTo>
                  <a:pt x="346" y="323"/>
                </a:lnTo>
                <a:lnTo>
                  <a:pt x="346" y="329"/>
                </a:lnTo>
                <a:lnTo>
                  <a:pt x="351" y="329"/>
                </a:lnTo>
                <a:lnTo>
                  <a:pt x="357" y="329"/>
                </a:lnTo>
                <a:lnTo>
                  <a:pt x="363" y="329"/>
                </a:lnTo>
                <a:lnTo>
                  <a:pt x="363" y="335"/>
                </a:lnTo>
                <a:lnTo>
                  <a:pt x="380" y="335"/>
                </a:lnTo>
                <a:lnTo>
                  <a:pt x="380" y="346"/>
                </a:lnTo>
                <a:lnTo>
                  <a:pt x="380" y="352"/>
                </a:lnTo>
                <a:lnTo>
                  <a:pt x="380" y="357"/>
                </a:lnTo>
                <a:lnTo>
                  <a:pt x="385" y="357"/>
                </a:lnTo>
                <a:lnTo>
                  <a:pt x="385" y="363"/>
                </a:lnTo>
                <a:lnTo>
                  <a:pt x="391" y="363"/>
                </a:lnTo>
                <a:lnTo>
                  <a:pt x="391" y="369"/>
                </a:lnTo>
                <a:lnTo>
                  <a:pt x="397" y="369"/>
                </a:lnTo>
                <a:lnTo>
                  <a:pt x="397" y="380"/>
                </a:lnTo>
                <a:lnTo>
                  <a:pt x="402" y="380"/>
                </a:lnTo>
                <a:lnTo>
                  <a:pt x="402" y="386"/>
                </a:lnTo>
                <a:lnTo>
                  <a:pt x="419" y="386"/>
                </a:lnTo>
                <a:lnTo>
                  <a:pt x="419" y="391"/>
                </a:lnTo>
                <a:lnTo>
                  <a:pt x="431" y="391"/>
                </a:lnTo>
                <a:lnTo>
                  <a:pt x="436" y="391"/>
                </a:lnTo>
                <a:lnTo>
                  <a:pt x="436" y="397"/>
                </a:lnTo>
                <a:lnTo>
                  <a:pt x="448" y="397"/>
                </a:lnTo>
                <a:lnTo>
                  <a:pt x="448" y="403"/>
                </a:lnTo>
                <a:lnTo>
                  <a:pt x="453" y="403"/>
                </a:lnTo>
                <a:lnTo>
                  <a:pt x="453" y="414"/>
                </a:lnTo>
                <a:lnTo>
                  <a:pt x="453" y="420"/>
                </a:lnTo>
                <a:lnTo>
                  <a:pt x="470" y="420"/>
                </a:lnTo>
                <a:lnTo>
                  <a:pt x="487" y="420"/>
                </a:lnTo>
                <a:lnTo>
                  <a:pt x="493" y="420"/>
                </a:lnTo>
                <a:lnTo>
                  <a:pt x="493" y="425"/>
                </a:lnTo>
                <a:lnTo>
                  <a:pt x="521" y="425"/>
                </a:lnTo>
                <a:lnTo>
                  <a:pt x="521" y="437"/>
                </a:lnTo>
                <a:lnTo>
                  <a:pt x="538" y="437"/>
                </a:lnTo>
                <a:lnTo>
                  <a:pt x="538" y="442"/>
                </a:lnTo>
                <a:lnTo>
                  <a:pt x="561" y="442"/>
                </a:lnTo>
                <a:lnTo>
                  <a:pt x="561" y="448"/>
                </a:lnTo>
                <a:lnTo>
                  <a:pt x="572" y="448"/>
                </a:lnTo>
                <a:lnTo>
                  <a:pt x="601" y="448"/>
                </a:lnTo>
                <a:lnTo>
                  <a:pt x="601" y="459"/>
                </a:lnTo>
                <a:lnTo>
                  <a:pt x="601" y="465"/>
                </a:lnTo>
                <a:lnTo>
                  <a:pt x="623" y="465"/>
                </a:lnTo>
                <a:lnTo>
                  <a:pt x="623" y="476"/>
                </a:lnTo>
                <a:lnTo>
                  <a:pt x="635" y="476"/>
                </a:lnTo>
                <a:lnTo>
                  <a:pt x="635" y="482"/>
                </a:lnTo>
                <a:lnTo>
                  <a:pt x="652" y="482"/>
                </a:lnTo>
                <a:lnTo>
                  <a:pt x="657" y="482"/>
                </a:lnTo>
                <a:lnTo>
                  <a:pt x="657" y="488"/>
                </a:lnTo>
                <a:lnTo>
                  <a:pt x="686" y="488"/>
                </a:lnTo>
                <a:lnTo>
                  <a:pt x="686" y="499"/>
                </a:lnTo>
                <a:lnTo>
                  <a:pt x="691" y="499"/>
                </a:lnTo>
                <a:lnTo>
                  <a:pt x="691" y="505"/>
                </a:lnTo>
                <a:lnTo>
                  <a:pt x="703" y="505"/>
                </a:lnTo>
                <a:lnTo>
                  <a:pt x="703" y="516"/>
                </a:lnTo>
                <a:lnTo>
                  <a:pt x="720" y="516"/>
                </a:lnTo>
                <a:lnTo>
                  <a:pt x="720" y="522"/>
                </a:lnTo>
                <a:lnTo>
                  <a:pt x="725" y="522"/>
                </a:lnTo>
                <a:lnTo>
                  <a:pt x="748" y="522"/>
                </a:lnTo>
                <a:lnTo>
                  <a:pt x="759" y="522"/>
                </a:lnTo>
                <a:lnTo>
                  <a:pt x="759" y="533"/>
                </a:lnTo>
                <a:lnTo>
                  <a:pt x="765" y="533"/>
                </a:lnTo>
                <a:lnTo>
                  <a:pt x="765" y="539"/>
                </a:lnTo>
                <a:lnTo>
                  <a:pt x="776" y="539"/>
                </a:lnTo>
                <a:lnTo>
                  <a:pt x="776" y="550"/>
                </a:lnTo>
                <a:lnTo>
                  <a:pt x="782" y="550"/>
                </a:lnTo>
                <a:lnTo>
                  <a:pt x="782" y="561"/>
                </a:lnTo>
                <a:lnTo>
                  <a:pt x="810" y="561"/>
                </a:lnTo>
                <a:lnTo>
                  <a:pt x="810" y="567"/>
                </a:lnTo>
                <a:lnTo>
                  <a:pt x="833" y="567"/>
                </a:lnTo>
                <a:lnTo>
                  <a:pt x="833" y="578"/>
                </a:lnTo>
                <a:lnTo>
                  <a:pt x="839" y="578"/>
                </a:lnTo>
                <a:lnTo>
                  <a:pt x="839" y="584"/>
                </a:lnTo>
                <a:lnTo>
                  <a:pt x="839" y="595"/>
                </a:lnTo>
                <a:lnTo>
                  <a:pt x="844" y="595"/>
                </a:lnTo>
                <a:lnTo>
                  <a:pt x="844" y="607"/>
                </a:lnTo>
                <a:lnTo>
                  <a:pt x="844" y="612"/>
                </a:lnTo>
                <a:lnTo>
                  <a:pt x="850" y="612"/>
                </a:lnTo>
                <a:lnTo>
                  <a:pt x="850" y="624"/>
                </a:lnTo>
                <a:lnTo>
                  <a:pt x="873" y="624"/>
                </a:lnTo>
                <a:lnTo>
                  <a:pt x="873" y="635"/>
                </a:lnTo>
                <a:lnTo>
                  <a:pt x="873" y="641"/>
                </a:lnTo>
                <a:lnTo>
                  <a:pt x="975" y="641"/>
                </a:lnTo>
              </a:path>
            </a:pathLst>
          </a:custGeom>
          <a:ln w="57150">
            <a:headEnd/>
            <a:tailEnd/>
          </a:ln>
        </p:spPr>
        <p:style>
          <a:lnRef idx="1">
            <a:schemeClr val="accent2"/>
          </a:lnRef>
          <a:fillRef idx="0">
            <a:schemeClr val="accent2"/>
          </a:fillRef>
          <a:effectRef idx="0">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Helvetica" pitchFamily="2" charset="0"/>
              <a:ea typeface="+mn-ea"/>
              <a:cs typeface="+mn-cs"/>
            </a:endParaRPr>
          </a:p>
        </p:txBody>
      </p:sp>
      <p:sp>
        <p:nvSpPr>
          <p:cNvPr id="44" name="Text Box 35">
            <a:extLst>
              <a:ext uri="{FF2B5EF4-FFF2-40B4-BE49-F238E27FC236}">
                <a16:creationId xmlns:a16="http://schemas.microsoft.com/office/drawing/2014/main" id="{4333A982-B7FD-4518-B12E-88F5668F8BB3}"/>
              </a:ext>
            </a:extLst>
          </p:cNvPr>
          <p:cNvSpPr txBox="1">
            <a:spLocks noChangeArrowheads="1"/>
          </p:cNvSpPr>
          <p:nvPr/>
        </p:nvSpPr>
        <p:spPr bwMode="auto">
          <a:xfrm>
            <a:off x="3191668" y="1376295"/>
            <a:ext cx="5912673" cy="584775"/>
          </a:xfrm>
          <a:prstGeom prst="rect">
            <a:avLst/>
          </a:prstGeom>
          <a:solidFill>
            <a:srgbClr val="E1C487"/>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rPr>
              <a:t>reduced ICU stay by 4 days</a:t>
            </a:r>
          </a:p>
        </p:txBody>
      </p:sp>
      <p:sp>
        <p:nvSpPr>
          <p:cNvPr id="3" name="Rectangle 2">
            <a:extLst>
              <a:ext uri="{FF2B5EF4-FFF2-40B4-BE49-F238E27FC236}">
                <a16:creationId xmlns:a16="http://schemas.microsoft.com/office/drawing/2014/main" id="{3E86D4A0-C757-6B89-98EF-30478F7179EC}"/>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C1B227B-3237-1923-FB3A-8FAA5BDBFC35}"/>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81135B6-630D-B5C0-5CB2-3ACFEE66E1DF}"/>
              </a:ext>
            </a:extLst>
          </p:cNvPr>
          <p:cNvSpPr txBox="1"/>
          <p:nvPr/>
        </p:nvSpPr>
        <p:spPr>
          <a:xfrm>
            <a:off x="257535" y="166262"/>
            <a:ext cx="4770858"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pitchFamily="2" charset="0"/>
                <a:ea typeface="+mn-ea"/>
                <a:cs typeface="+mn-cs"/>
              </a:rPr>
              <a:t>ICU Length of Stay</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1C2269EE-65D6-E8A8-C01D-0F3B3399072F}"/>
              </a:ext>
            </a:extLst>
          </p:cNvPr>
          <p:cNvSpPr txBox="1"/>
          <p:nvPr/>
        </p:nvSpPr>
        <p:spPr>
          <a:xfrm>
            <a:off x="4645152" y="6394643"/>
            <a:ext cx="749001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Girard, …, </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Dittus</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Bernard, Ely. Lancet 2008;371:126-34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49A99DC-AE34-742C-454A-D10BD06BD56A}"/>
              </a:ext>
            </a:extLst>
          </p:cNvPr>
          <p:cNvGrpSpPr/>
          <p:nvPr/>
        </p:nvGrpSpPr>
        <p:grpSpPr>
          <a:xfrm>
            <a:off x="1667701" y="1182066"/>
            <a:ext cx="8966327" cy="5294933"/>
            <a:chOff x="1774825" y="671513"/>
            <a:chExt cx="8423276" cy="5805487"/>
          </a:xfrm>
        </p:grpSpPr>
        <p:sp>
          <p:nvSpPr>
            <p:cNvPr id="124934" name="Text Box 16">
              <a:extLst>
                <a:ext uri="{FF2B5EF4-FFF2-40B4-BE49-F238E27FC236}">
                  <a16:creationId xmlns:a16="http://schemas.microsoft.com/office/drawing/2014/main" id="{3E482CFA-2384-4520-8473-AD8CD220E51E}"/>
                </a:ext>
              </a:extLst>
            </p:cNvPr>
            <p:cNvSpPr txBox="1">
              <a:spLocks noChangeArrowheads="1"/>
            </p:cNvSpPr>
            <p:nvPr/>
          </p:nvSpPr>
          <p:spPr bwMode="auto">
            <a:xfrm>
              <a:off x="5700712" y="6019800"/>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Days</a:t>
              </a:r>
            </a:p>
          </p:txBody>
        </p:sp>
        <p:grpSp>
          <p:nvGrpSpPr>
            <p:cNvPr id="4" name="Group 3">
              <a:extLst>
                <a:ext uri="{FF2B5EF4-FFF2-40B4-BE49-F238E27FC236}">
                  <a16:creationId xmlns:a16="http://schemas.microsoft.com/office/drawing/2014/main" id="{6A03DADA-AB3B-EDE6-8017-79203F989EEB}"/>
                </a:ext>
              </a:extLst>
            </p:cNvPr>
            <p:cNvGrpSpPr/>
            <p:nvPr/>
          </p:nvGrpSpPr>
          <p:grpSpPr>
            <a:xfrm>
              <a:off x="1774825" y="671513"/>
              <a:ext cx="8423276" cy="5394326"/>
              <a:chOff x="1774825" y="671513"/>
              <a:chExt cx="8423276" cy="5394326"/>
            </a:xfrm>
          </p:grpSpPr>
          <p:grpSp>
            <p:nvGrpSpPr>
              <p:cNvPr id="124930" name="Group 5">
                <a:extLst>
                  <a:ext uri="{FF2B5EF4-FFF2-40B4-BE49-F238E27FC236}">
                    <a16:creationId xmlns:a16="http://schemas.microsoft.com/office/drawing/2014/main" id="{F0084121-F739-481D-A122-01B4690112A6}"/>
                  </a:ext>
                </a:extLst>
              </p:cNvPr>
              <p:cNvGrpSpPr>
                <a:grpSpLocks noChangeAspect="1"/>
              </p:cNvGrpSpPr>
              <p:nvPr/>
            </p:nvGrpSpPr>
            <p:grpSpPr bwMode="auto">
              <a:xfrm>
                <a:off x="2898776" y="1020763"/>
                <a:ext cx="161925" cy="4545012"/>
                <a:chOff x="1548" y="881"/>
                <a:chExt cx="23" cy="817"/>
              </a:xfrm>
            </p:grpSpPr>
            <p:sp>
              <p:nvSpPr>
                <p:cNvPr id="1478659" name="Line 6">
                  <a:extLst>
                    <a:ext uri="{FF2B5EF4-FFF2-40B4-BE49-F238E27FC236}">
                      <a16:creationId xmlns:a16="http://schemas.microsoft.com/office/drawing/2014/main" id="{ED10E9DF-A570-441F-84E7-6F51FE663354}"/>
                    </a:ext>
                  </a:extLst>
                </p:cNvPr>
                <p:cNvSpPr>
                  <a:spLocks noChangeAspect="1" noChangeShapeType="1"/>
                </p:cNvSpPr>
                <p:nvPr/>
              </p:nvSpPr>
              <p:spPr bwMode="auto">
                <a:xfrm>
                  <a:off x="1571" y="881"/>
                  <a:ext cx="0" cy="816"/>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0" name="Line 7">
                  <a:extLst>
                    <a:ext uri="{FF2B5EF4-FFF2-40B4-BE49-F238E27FC236}">
                      <a16:creationId xmlns:a16="http://schemas.microsoft.com/office/drawing/2014/main" id="{8211AC30-4527-47F0-B15A-B1CBB55928C2}"/>
                    </a:ext>
                  </a:extLst>
                </p:cNvPr>
                <p:cNvSpPr>
                  <a:spLocks noChangeAspect="1" noChangeShapeType="1"/>
                </p:cNvSpPr>
                <p:nvPr/>
              </p:nvSpPr>
              <p:spPr bwMode="auto">
                <a:xfrm>
                  <a:off x="1548" y="1698"/>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1" name="Line 8">
                  <a:extLst>
                    <a:ext uri="{FF2B5EF4-FFF2-40B4-BE49-F238E27FC236}">
                      <a16:creationId xmlns:a16="http://schemas.microsoft.com/office/drawing/2014/main" id="{7D9BD09E-A310-49D1-98FF-48BF3E2F1795}"/>
                    </a:ext>
                  </a:extLst>
                </p:cNvPr>
                <p:cNvSpPr>
                  <a:spLocks noChangeAspect="1" noChangeShapeType="1"/>
                </p:cNvSpPr>
                <p:nvPr/>
              </p:nvSpPr>
              <p:spPr bwMode="auto">
                <a:xfrm>
                  <a:off x="1548" y="1536"/>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2" name="Line 9">
                  <a:extLst>
                    <a:ext uri="{FF2B5EF4-FFF2-40B4-BE49-F238E27FC236}">
                      <a16:creationId xmlns:a16="http://schemas.microsoft.com/office/drawing/2014/main" id="{B329C6D2-BFA7-423F-8473-61AAAF64703F}"/>
                    </a:ext>
                  </a:extLst>
                </p:cNvPr>
                <p:cNvSpPr>
                  <a:spLocks noChangeAspect="1" noChangeShapeType="1"/>
                </p:cNvSpPr>
                <p:nvPr/>
              </p:nvSpPr>
              <p:spPr bwMode="auto">
                <a:xfrm>
                  <a:off x="1548" y="881"/>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3" name="Line 10">
                  <a:extLst>
                    <a:ext uri="{FF2B5EF4-FFF2-40B4-BE49-F238E27FC236}">
                      <a16:creationId xmlns:a16="http://schemas.microsoft.com/office/drawing/2014/main" id="{F61E6197-4705-4459-801A-2128A83E6838}"/>
                    </a:ext>
                  </a:extLst>
                </p:cNvPr>
                <p:cNvSpPr>
                  <a:spLocks noChangeAspect="1" noChangeShapeType="1"/>
                </p:cNvSpPr>
                <p:nvPr/>
              </p:nvSpPr>
              <p:spPr bwMode="auto">
                <a:xfrm>
                  <a:off x="1548" y="1370"/>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4" name="Line 11">
                  <a:extLst>
                    <a:ext uri="{FF2B5EF4-FFF2-40B4-BE49-F238E27FC236}">
                      <a16:creationId xmlns:a16="http://schemas.microsoft.com/office/drawing/2014/main" id="{390D364D-D3D1-46B7-A9B6-332C2C252FBB}"/>
                    </a:ext>
                  </a:extLst>
                </p:cNvPr>
                <p:cNvSpPr>
                  <a:spLocks noChangeAspect="1" noChangeShapeType="1"/>
                </p:cNvSpPr>
                <p:nvPr/>
              </p:nvSpPr>
              <p:spPr bwMode="auto">
                <a:xfrm>
                  <a:off x="1548" y="1209"/>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5" name="Line 12">
                  <a:extLst>
                    <a:ext uri="{FF2B5EF4-FFF2-40B4-BE49-F238E27FC236}">
                      <a16:creationId xmlns:a16="http://schemas.microsoft.com/office/drawing/2014/main" id="{B1AE6B85-46B8-4A7E-A016-F38E86DA7623}"/>
                    </a:ext>
                  </a:extLst>
                </p:cNvPr>
                <p:cNvSpPr>
                  <a:spLocks noChangeAspect="1" noChangeShapeType="1"/>
                </p:cNvSpPr>
                <p:nvPr/>
              </p:nvSpPr>
              <p:spPr bwMode="auto">
                <a:xfrm>
                  <a:off x="1548" y="1042"/>
                  <a:ext cx="23" cy="0"/>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sp>
            <p:nvSpPr>
              <p:cNvPr id="1478666" name="Line 13">
                <a:extLst>
                  <a:ext uri="{FF2B5EF4-FFF2-40B4-BE49-F238E27FC236}">
                    <a16:creationId xmlns:a16="http://schemas.microsoft.com/office/drawing/2014/main" id="{78E4E354-6402-48AE-92E9-EAD57D031972}"/>
                  </a:ext>
                </a:extLst>
              </p:cNvPr>
              <p:cNvSpPr>
                <a:spLocks noChangeAspect="1" noChangeShapeType="1"/>
              </p:cNvSpPr>
              <p:nvPr/>
            </p:nvSpPr>
            <p:spPr bwMode="auto">
              <a:xfrm>
                <a:off x="3060700" y="5565775"/>
                <a:ext cx="0" cy="128588"/>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78667" name="Line 14">
                <a:extLst>
                  <a:ext uri="{FF2B5EF4-FFF2-40B4-BE49-F238E27FC236}">
                    <a16:creationId xmlns:a16="http://schemas.microsoft.com/office/drawing/2014/main" id="{B291590E-699D-4834-A156-1D8A226D5E82}"/>
                  </a:ext>
                </a:extLst>
              </p:cNvPr>
              <p:cNvSpPr>
                <a:spLocks noChangeAspect="1" noChangeShapeType="1"/>
              </p:cNvSpPr>
              <p:nvPr/>
            </p:nvSpPr>
            <p:spPr bwMode="auto">
              <a:xfrm>
                <a:off x="3060701" y="5565775"/>
                <a:ext cx="6765925" cy="1588"/>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24933" name="Text Box 15">
                <a:extLst>
                  <a:ext uri="{FF2B5EF4-FFF2-40B4-BE49-F238E27FC236}">
                    <a16:creationId xmlns:a16="http://schemas.microsoft.com/office/drawing/2014/main" id="{B9223BE6-4A3C-4D59-B7DF-B67F8C76AB18}"/>
                  </a:ext>
                </a:extLst>
              </p:cNvPr>
              <p:cNvSpPr txBox="1">
                <a:spLocks noChangeArrowheads="1"/>
              </p:cNvSpPr>
              <p:nvPr/>
            </p:nvSpPr>
            <p:spPr bwMode="auto">
              <a:xfrm>
                <a:off x="2774950" y="5668964"/>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0</a:t>
                </a:r>
              </a:p>
            </p:txBody>
          </p:sp>
          <p:grpSp>
            <p:nvGrpSpPr>
              <p:cNvPr id="124935" name="Group 17">
                <a:extLst>
                  <a:ext uri="{FF2B5EF4-FFF2-40B4-BE49-F238E27FC236}">
                    <a16:creationId xmlns:a16="http://schemas.microsoft.com/office/drawing/2014/main" id="{3610FD20-E7CF-4A98-AA8C-590E3D34177F}"/>
                  </a:ext>
                </a:extLst>
              </p:cNvPr>
              <p:cNvGrpSpPr>
                <a:grpSpLocks/>
              </p:cNvGrpSpPr>
              <p:nvPr/>
            </p:nvGrpSpPr>
            <p:grpSpPr bwMode="auto">
              <a:xfrm>
                <a:off x="4410075" y="5565776"/>
                <a:ext cx="755650" cy="500063"/>
                <a:chOff x="1929" y="3525"/>
                <a:chExt cx="423" cy="315"/>
              </a:xfrm>
            </p:grpSpPr>
            <p:sp>
              <p:nvSpPr>
                <p:cNvPr id="1478671" name="Line 18">
                  <a:extLst>
                    <a:ext uri="{FF2B5EF4-FFF2-40B4-BE49-F238E27FC236}">
                      <a16:creationId xmlns:a16="http://schemas.microsoft.com/office/drawing/2014/main" id="{ECDFF631-EB66-4FE9-9534-0C18FCFC64CA}"/>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24961" name="Text Box 19">
                  <a:extLst>
                    <a:ext uri="{FF2B5EF4-FFF2-40B4-BE49-F238E27FC236}">
                      <a16:creationId xmlns:a16="http://schemas.microsoft.com/office/drawing/2014/main" id="{0761CA16-33CC-4E43-ABA1-37326688D82B}"/>
                    </a:ext>
                  </a:extLst>
                </p:cNvPr>
                <p:cNvSpPr txBox="1">
                  <a:spLocks noChangeArrowheads="1"/>
                </p:cNvSpPr>
                <p:nvPr/>
              </p:nvSpPr>
              <p:spPr bwMode="auto">
                <a:xfrm>
                  <a:off x="1929" y="3590"/>
                  <a:ext cx="4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7</a:t>
                  </a:r>
                </a:p>
              </p:txBody>
            </p:sp>
          </p:grpSp>
          <p:sp>
            <p:nvSpPr>
              <p:cNvPr id="124936" name="Text Box 20">
                <a:extLst>
                  <a:ext uri="{FF2B5EF4-FFF2-40B4-BE49-F238E27FC236}">
                    <a16:creationId xmlns:a16="http://schemas.microsoft.com/office/drawing/2014/main" id="{DAF615CA-594A-44E9-A61C-8F3706649D72}"/>
                  </a:ext>
                </a:extLst>
              </p:cNvPr>
              <p:cNvSpPr txBox="1">
                <a:spLocks noChangeArrowheads="1"/>
              </p:cNvSpPr>
              <p:nvPr/>
            </p:nvSpPr>
            <p:spPr bwMode="auto">
              <a:xfrm>
                <a:off x="2335213" y="5364164"/>
                <a:ext cx="56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0</a:t>
                </a:r>
              </a:p>
            </p:txBody>
          </p:sp>
          <p:sp>
            <p:nvSpPr>
              <p:cNvPr id="124937" name="Text Box 21">
                <a:extLst>
                  <a:ext uri="{FF2B5EF4-FFF2-40B4-BE49-F238E27FC236}">
                    <a16:creationId xmlns:a16="http://schemas.microsoft.com/office/drawing/2014/main" id="{215927D6-6D53-4034-925E-D6171C271586}"/>
                  </a:ext>
                </a:extLst>
              </p:cNvPr>
              <p:cNvSpPr txBox="1">
                <a:spLocks noChangeArrowheads="1"/>
              </p:cNvSpPr>
              <p:nvPr/>
            </p:nvSpPr>
            <p:spPr bwMode="auto">
              <a:xfrm>
                <a:off x="2051051" y="4449764"/>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20</a:t>
                </a:r>
              </a:p>
            </p:txBody>
          </p:sp>
          <p:sp>
            <p:nvSpPr>
              <p:cNvPr id="124938" name="Text Box 22">
                <a:extLst>
                  <a:ext uri="{FF2B5EF4-FFF2-40B4-BE49-F238E27FC236}">
                    <a16:creationId xmlns:a16="http://schemas.microsoft.com/office/drawing/2014/main" id="{A1E360D4-B588-47DF-9B5F-7BBD7CEDC920}"/>
                  </a:ext>
                </a:extLst>
              </p:cNvPr>
              <p:cNvSpPr txBox="1">
                <a:spLocks noChangeArrowheads="1"/>
              </p:cNvSpPr>
              <p:nvPr/>
            </p:nvSpPr>
            <p:spPr bwMode="auto">
              <a:xfrm>
                <a:off x="2051051" y="3535364"/>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40</a:t>
                </a:r>
              </a:p>
            </p:txBody>
          </p:sp>
          <p:sp>
            <p:nvSpPr>
              <p:cNvPr id="124939" name="Text Box 23">
                <a:extLst>
                  <a:ext uri="{FF2B5EF4-FFF2-40B4-BE49-F238E27FC236}">
                    <a16:creationId xmlns:a16="http://schemas.microsoft.com/office/drawing/2014/main" id="{011AD53B-0681-41BF-A054-F653DE023D41}"/>
                  </a:ext>
                </a:extLst>
              </p:cNvPr>
              <p:cNvSpPr txBox="1">
                <a:spLocks noChangeArrowheads="1"/>
              </p:cNvSpPr>
              <p:nvPr/>
            </p:nvSpPr>
            <p:spPr bwMode="auto">
              <a:xfrm>
                <a:off x="2051051" y="2640014"/>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60</a:t>
                </a:r>
              </a:p>
            </p:txBody>
          </p:sp>
          <p:sp>
            <p:nvSpPr>
              <p:cNvPr id="124940" name="Text Box 24">
                <a:extLst>
                  <a:ext uri="{FF2B5EF4-FFF2-40B4-BE49-F238E27FC236}">
                    <a16:creationId xmlns:a16="http://schemas.microsoft.com/office/drawing/2014/main" id="{4DB5D1BE-D477-49E5-8A5F-6448F3149E7C}"/>
                  </a:ext>
                </a:extLst>
              </p:cNvPr>
              <p:cNvSpPr txBox="1">
                <a:spLocks noChangeArrowheads="1"/>
              </p:cNvSpPr>
              <p:nvPr/>
            </p:nvSpPr>
            <p:spPr bwMode="auto">
              <a:xfrm>
                <a:off x="2146301" y="1706564"/>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80</a:t>
                </a:r>
              </a:p>
            </p:txBody>
          </p:sp>
          <p:sp>
            <p:nvSpPr>
              <p:cNvPr id="124941" name="Text Box 25">
                <a:extLst>
                  <a:ext uri="{FF2B5EF4-FFF2-40B4-BE49-F238E27FC236}">
                    <a16:creationId xmlns:a16="http://schemas.microsoft.com/office/drawing/2014/main" id="{C52EABA1-9C93-4B85-BF61-F0BEB74EAA6A}"/>
                  </a:ext>
                </a:extLst>
              </p:cNvPr>
              <p:cNvSpPr txBox="1">
                <a:spLocks noChangeArrowheads="1"/>
              </p:cNvSpPr>
              <p:nvPr/>
            </p:nvSpPr>
            <p:spPr bwMode="auto">
              <a:xfrm>
                <a:off x="2146301" y="812801"/>
                <a:ext cx="75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100</a:t>
                </a:r>
              </a:p>
            </p:txBody>
          </p:sp>
          <p:sp>
            <p:nvSpPr>
              <p:cNvPr id="124942" name="Text Box 26">
                <a:extLst>
                  <a:ext uri="{FF2B5EF4-FFF2-40B4-BE49-F238E27FC236}">
                    <a16:creationId xmlns:a16="http://schemas.microsoft.com/office/drawing/2014/main" id="{3BF987A4-CC23-4787-8537-761FCF7B640E}"/>
                  </a:ext>
                </a:extLst>
              </p:cNvPr>
              <p:cNvSpPr txBox="1">
                <a:spLocks noChangeArrowheads="1"/>
              </p:cNvSpPr>
              <p:nvPr/>
            </p:nvSpPr>
            <p:spPr bwMode="auto">
              <a:xfrm rot="16200000">
                <a:off x="-648494" y="3094832"/>
                <a:ext cx="524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Patients Discharged from the Hospital</a:t>
                </a:r>
              </a:p>
            </p:txBody>
          </p:sp>
          <p:grpSp>
            <p:nvGrpSpPr>
              <p:cNvPr id="124943" name="Group 27">
                <a:extLst>
                  <a:ext uri="{FF2B5EF4-FFF2-40B4-BE49-F238E27FC236}">
                    <a16:creationId xmlns:a16="http://schemas.microsoft.com/office/drawing/2014/main" id="{1668E4C1-CE49-4E29-8AEB-1D40EFDD2158}"/>
                  </a:ext>
                </a:extLst>
              </p:cNvPr>
              <p:cNvGrpSpPr>
                <a:grpSpLocks/>
              </p:cNvGrpSpPr>
              <p:nvPr/>
            </p:nvGrpSpPr>
            <p:grpSpPr bwMode="auto">
              <a:xfrm>
                <a:off x="6076950" y="5565776"/>
                <a:ext cx="755650" cy="500063"/>
                <a:chOff x="1929" y="3525"/>
                <a:chExt cx="423" cy="315"/>
              </a:xfrm>
            </p:grpSpPr>
            <p:sp>
              <p:nvSpPr>
                <p:cNvPr id="1478681" name="Line 28">
                  <a:extLst>
                    <a:ext uri="{FF2B5EF4-FFF2-40B4-BE49-F238E27FC236}">
                      <a16:creationId xmlns:a16="http://schemas.microsoft.com/office/drawing/2014/main" id="{344C3021-FD9F-407F-8112-88F29F846666}"/>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24959" name="Text Box 29">
                  <a:extLst>
                    <a:ext uri="{FF2B5EF4-FFF2-40B4-BE49-F238E27FC236}">
                      <a16:creationId xmlns:a16="http://schemas.microsoft.com/office/drawing/2014/main" id="{70EC94B6-2CAE-4559-B770-CFE226DE623D}"/>
                    </a:ext>
                  </a:extLst>
                </p:cNvPr>
                <p:cNvSpPr txBox="1">
                  <a:spLocks noChangeArrowheads="1"/>
                </p:cNvSpPr>
                <p:nvPr/>
              </p:nvSpPr>
              <p:spPr bwMode="auto">
                <a:xfrm>
                  <a:off x="1929" y="3590"/>
                  <a:ext cx="4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14</a:t>
                  </a:r>
                </a:p>
              </p:txBody>
            </p:sp>
          </p:grpSp>
          <p:grpSp>
            <p:nvGrpSpPr>
              <p:cNvPr id="124944" name="Group 30">
                <a:extLst>
                  <a:ext uri="{FF2B5EF4-FFF2-40B4-BE49-F238E27FC236}">
                    <a16:creationId xmlns:a16="http://schemas.microsoft.com/office/drawing/2014/main" id="{3A09E205-2260-4E4A-A30D-4E6FCAC06547}"/>
                  </a:ext>
                </a:extLst>
              </p:cNvPr>
              <p:cNvGrpSpPr>
                <a:grpSpLocks/>
              </p:cNvGrpSpPr>
              <p:nvPr/>
            </p:nvGrpSpPr>
            <p:grpSpPr bwMode="auto">
              <a:xfrm>
                <a:off x="7751763" y="5565776"/>
                <a:ext cx="755650" cy="500063"/>
                <a:chOff x="1929" y="3525"/>
                <a:chExt cx="423" cy="315"/>
              </a:xfrm>
            </p:grpSpPr>
            <p:sp>
              <p:nvSpPr>
                <p:cNvPr id="1478684" name="Line 31">
                  <a:extLst>
                    <a:ext uri="{FF2B5EF4-FFF2-40B4-BE49-F238E27FC236}">
                      <a16:creationId xmlns:a16="http://schemas.microsoft.com/office/drawing/2014/main" id="{B8BA9763-11CB-4473-801E-8C185BB3CD5A}"/>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24957" name="Text Box 32">
                  <a:extLst>
                    <a:ext uri="{FF2B5EF4-FFF2-40B4-BE49-F238E27FC236}">
                      <a16:creationId xmlns:a16="http://schemas.microsoft.com/office/drawing/2014/main" id="{78607C99-DE22-474F-924B-194673C38653}"/>
                    </a:ext>
                  </a:extLst>
                </p:cNvPr>
                <p:cNvSpPr txBox="1">
                  <a:spLocks noChangeArrowheads="1"/>
                </p:cNvSpPr>
                <p:nvPr/>
              </p:nvSpPr>
              <p:spPr bwMode="auto">
                <a:xfrm>
                  <a:off x="1929" y="3590"/>
                  <a:ext cx="4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21</a:t>
                  </a:r>
                </a:p>
              </p:txBody>
            </p:sp>
          </p:grpSp>
          <p:grpSp>
            <p:nvGrpSpPr>
              <p:cNvPr id="124945" name="Group 33">
                <a:extLst>
                  <a:ext uri="{FF2B5EF4-FFF2-40B4-BE49-F238E27FC236}">
                    <a16:creationId xmlns:a16="http://schemas.microsoft.com/office/drawing/2014/main" id="{EFB8D25D-4B60-4E85-AD42-164C203A4C54}"/>
                  </a:ext>
                </a:extLst>
              </p:cNvPr>
              <p:cNvGrpSpPr>
                <a:grpSpLocks/>
              </p:cNvGrpSpPr>
              <p:nvPr/>
            </p:nvGrpSpPr>
            <p:grpSpPr bwMode="auto">
              <a:xfrm>
                <a:off x="9418638" y="5565776"/>
                <a:ext cx="754062" cy="500063"/>
                <a:chOff x="1929" y="3525"/>
                <a:chExt cx="423" cy="315"/>
              </a:xfrm>
            </p:grpSpPr>
            <p:sp>
              <p:nvSpPr>
                <p:cNvPr id="1478687" name="Line 34">
                  <a:extLst>
                    <a:ext uri="{FF2B5EF4-FFF2-40B4-BE49-F238E27FC236}">
                      <a16:creationId xmlns:a16="http://schemas.microsoft.com/office/drawing/2014/main" id="{3E329DAD-07FB-47A8-8205-46C0775DB277}"/>
                    </a:ext>
                  </a:extLst>
                </p:cNvPr>
                <p:cNvSpPr>
                  <a:spLocks noChangeAspect="1" noChangeShapeType="1"/>
                </p:cNvSpPr>
                <p:nvPr/>
              </p:nvSpPr>
              <p:spPr bwMode="auto">
                <a:xfrm>
                  <a:off x="2148" y="3525"/>
                  <a:ext cx="0" cy="81"/>
                </a:xfrm>
                <a:prstGeom prst="line">
                  <a:avLst/>
                </a:pr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24955" name="Text Box 35">
                  <a:extLst>
                    <a:ext uri="{FF2B5EF4-FFF2-40B4-BE49-F238E27FC236}">
                      <a16:creationId xmlns:a16="http://schemas.microsoft.com/office/drawing/2014/main" id="{0DC2AEA4-CD6B-48D3-8EDF-19DDA7BF7F14}"/>
                    </a:ext>
                  </a:extLst>
                </p:cNvPr>
                <p:cNvSpPr txBox="1">
                  <a:spLocks noChangeArrowheads="1"/>
                </p:cNvSpPr>
                <p:nvPr/>
              </p:nvSpPr>
              <p:spPr bwMode="auto">
                <a:xfrm>
                  <a:off x="1929" y="3590"/>
                  <a:ext cx="4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28</a:t>
                  </a:r>
                </a:p>
              </p:txBody>
            </p:sp>
          </p:grpSp>
          <p:sp>
            <p:nvSpPr>
              <p:cNvPr id="124946" name="Text Box 37">
                <a:extLst>
                  <a:ext uri="{FF2B5EF4-FFF2-40B4-BE49-F238E27FC236}">
                    <a16:creationId xmlns:a16="http://schemas.microsoft.com/office/drawing/2014/main" id="{F21EEEC7-FA54-4547-BB08-1C448E7C5FD4}"/>
                  </a:ext>
                </a:extLst>
              </p:cNvPr>
              <p:cNvSpPr txBox="1">
                <a:spLocks noChangeArrowheads="1"/>
              </p:cNvSpPr>
              <p:nvPr/>
            </p:nvSpPr>
            <p:spPr bwMode="auto">
              <a:xfrm>
                <a:off x="3505200" y="2743200"/>
                <a:ext cx="317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SAT+SBT</a:t>
                </a:r>
              </a:p>
            </p:txBody>
          </p:sp>
          <p:sp>
            <p:nvSpPr>
              <p:cNvPr id="124947" name="Text Box 38">
                <a:extLst>
                  <a:ext uri="{FF2B5EF4-FFF2-40B4-BE49-F238E27FC236}">
                    <a16:creationId xmlns:a16="http://schemas.microsoft.com/office/drawing/2014/main" id="{49947FCF-31BA-4C3E-8D69-C6A675770BA9}"/>
                  </a:ext>
                </a:extLst>
              </p:cNvPr>
              <p:cNvSpPr txBox="1">
                <a:spLocks noChangeArrowheads="1"/>
              </p:cNvSpPr>
              <p:nvPr/>
            </p:nvSpPr>
            <p:spPr bwMode="auto">
              <a:xfrm>
                <a:off x="6251575" y="3632200"/>
                <a:ext cx="317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SBT</a:t>
                </a:r>
              </a:p>
            </p:txBody>
          </p:sp>
          <p:sp>
            <p:nvSpPr>
              <p:cNvPr id="124948" name="Text Box 39">
                <a:extLst>
                  <a:ext uri="{FF2B5EF4-FFF2-40B4-BE49-F238E27FC236}">
                    <a16:creationId xmlns:a16="http://schemas.microsoft.com/office/drawing/2014/main" id="{1F2E1C61-BDA3-4B9F-B1AB-4A05E02D602D}"/>
                  </a:ext>
                </a:extLst>
              </p:cNvPr>
              <p:cNvSpPr txBox="1">
                <a:spLocks noChangeArrowheads="1"/>
              </p:cNvSpPr>
              <p:nvPr/>
            </p:nvSpPr>
            <p:spPr bwMode="auto">
              <a:xfrm>
                <a:off x="9034463" y="3346451"/>
                <a:ext cx="1028700" cy="461963"/>
              </a:xfrm>
              <a:prstGeom prst="rect">
                <a:avLst/>
              </a:prstGeom>
              <a:solidFill>
                <a:srgbClr val="E1C487"/>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p</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=.04</a:t>
                </a:r>
                <a:endParaRPr kumimoji="0" lang="en-US" altLang="en-US" sz="24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24949" name="Freeform 46">
                <a:extLst>
                  <a:ext uri="{FF2B5EF4-FFF2-40B4-BE49-F238E27FC236}">
                    <a16:creationId xmlns:a16="http://schemas.microsoft.com/office/drawing/2014/main" id="{2EAB0C73-EB3B-4633-886B-1C75B5B3E7FA}"/>
                  </a:ext>
                </a:extLst>
              </p:cNvPr>
              <p:cNvSpPr>
                <a:spLocks/>
              </p:cNvSpPr>
              <p:nvPr/>
            </p:nvSpPr>
            <p:spPr bwMode="auto">
              <a:xfrm flipV="1">
                <a:off x="3078164" y="2032000"/>
                <a:ext cx="6662737" cy="3505200"/>
              </a:xfrm>
              <a:custGeom>
                <a:avLst/>
                <a:gdLst>
                  <a:gd name="T0" fmla="*/ 2147483646 w 976"/>
                  <a:gd name="T1" fmla="*/ 0 h 629"/>
                  <a:gd name="T2" fmla="*/ 2147483646 w 976"/>
                  <a:gd name="T3" fmla="*/ 0 h 629"/>
                  <a:gd name="T4" fmla="*/ 2147483646 w 976"/>
                  <a:gd name="T5" fmla="*/ 0 h 629"/>
                  <a:gd name="T6" fmla="*/ 2147483646 w 976"/>
                  <a:gd name="T7" fmla="*/ 0 h 629"/>
                  <a:gd name="T8" fmla="*/ 2147483646 w 976"/>
                  <a:gd name="T9" fmla="*/ 2147483646 h 629"/>
                  <a:gd name="T10" fmla="*/ 2147483646 w 976"/>
                  <a:gd name="T11" fmla="*/ 2147483646 h 629"/>
                  <a:gd name="T12" fmla="*/ 2147483646 w 976"/>
                  <a:gd name="T13" fmla="*/ 2147483646 h 629"/>
                  <a:gd name="T14" fmla="*/ 2147483646 w 976"/>
                  <a:gd name="T15" fmla="*/ 2147483646 h 629"/>
                  <a:gd name="T16" fmla="*/ 2147483646 w 976"/>
                  <a:gd name="T17" fmla="*/ 2147483646 h 629"/>
                  <a:gd name="T18" fmla="*/ 2147483646 w 976"/>
                  <a:gd name="T19" fmla="*/ 2147483646 h 629"/>
                  <a:gd name="T20" fmla="*/ 2147483646 w 976"/>
                  <a:gd name="T21" fmla="*/ 2147483646 h 629"/>
                  <a:gd name="T22" fmla="*/ 2147483646 w 976"/>
                  <a:gd name="T23" fmla="*/ 2147483646 h 629"/>
                  <a:gd name="T24" fmla="*/ 2147483646 w 976"/>
                  <a:gd name="T25" fmla="*/ 2147483646 h 629"/>
                  <a:gd name="T26" fmla="*/ 2147483646 w 976"/>
                  <a:gd name="T27" fmla="*/ 2147483646 h 629"/>
                  <a:gd name="T28" fmla="*/ 2147483646 w 976"/>
                  <a:gd name="T29" fmla="*/ 2147483646 h 629"/>
                  <a:gd name="T30" fmla="*/ 2147483646 w 976"/>
                  <a:gd name="T31" fmla="*/ 2147483646 h 629"/>
                  <a:gd name="T32" fmla="*/ 2147483646 w 976"/>
                  <a:gd name="T33" fmla="*/ 2147483646 h 629"/>
                  <a:gd name="T34" fmla="*/ 2147483646 w 976"/>
                  <a:gd name="T35" fmla="*/ 2147483646 h 629"/>
                  <a:gd name="T36" fmla="*/ 2147483646 w 976"/>
                  <a:gd name="T37" fmla="*/ 2147483646 h 629"/>
                  <a:gd name="T38" fmla="*/ 2147483646 w 976"/>
                  <a:gd name="T39" fmla="*/ 2147483646 h 629"/>
                  <a:gd name="T40" fmla="*/ 2147483646 w 976"/>
                  <a:gd name="T41" fmla="*/ 2147483646 h 629"/>
                  <a:gd name="T42" fmla="*/ 2147483646 w 976"/>
                  <a:gd name="T43" fmla="*/ 2147483646 h 629"/>
                  <a:gd name="T44" fmla="*/ 2147483646 w 976"/>
                  <a:gd name="T45" fmla="*/ 2147483646 h 629"/>
                  <a:gd name="T46" fmla="*/ 2147483646 w 976"/>
                  <a:gd name="T47" fmla="*/ 2147483646 h 629"/>
                  <a:gd name="T48" fmla="*/ 2147483646 w 976"/>
                  <a:gd name="T49" fmla="*/ 2147483646 h 629"/>
                  <a:gd name="T50" fmla="*/ 2147483646 w 976"/>
                  <a:gd name="T51" fmla="*/ 2147483646 h 629"/>
                  <a:gd name="T52" fmla="*/ 2147483646 w 976"/>
                  <a:gd name="T53" fmla="*/ 2147483646 h 629"/>
                  <a:gd name="T54" fmla="*/ 2147483646 w 976"/>
                  <a:gd name="T55" fmla="*/ 2147483646 h 629"/>
                  <a:gd name="T56" fmla="*/ 2147483646 w 976"/>
                  <a:gd name="T57" fmla="*/ 2147483646 h 629"/>
                  <a:gd name="T58" fmla="*/ 2147483646 w 976"/>
                  <a:gd name="T59" fmla="*/ 2147483646 h 629"/>
                  <a:gd name="T60" fmla="*/ 2147483646 w 976"/>
                  <a:gd name="T61" fmla="*/ 2147483646 h 629"/>
                  <a:gd name="T62" fmla="*/ 2147483646 w 976"/>
                  <a:gd name="T63" fmla="*/ 2147483646 h 629"/>
                  <a:gd name="T64" fmla="*/ 2147483646 w 976"/>
                  <a:gd name="T65" fmla="*/ 2147483646 h 629"/>
                  <a:gd name="T66" fmla="*/ 2147483646 w 976"/>
                  <a:gd name="T67" fmla="*/ 2147483646 h 629"/>
                  <a:gd name="T68" fmla="*/ 2147483646 w 976"/>
                  <a:gd name="T69" fmla="*/ 2147483646 h 629"/>
                  <a:gd name="T70" fmla="*/ 2147483646 w 976"/>
                  <a:gd name="T71" fmla="*/ 2147483646 h 629"/>
                  <a:gd name="T72" fmla="*/ 2147483646 w 976"/>
                  <a:gd name="T73" fmla="*/ 2147483646 h 629"/>
                  <a:gd name="T74" fmla="*/ 2147483646 w 976"/>
                  <a:gd name="T75" fmla="*/ 2147483646 h 629"/>
                  <a:gd name="T76" fmla="*/ 2147483646 w 976"/>
                  <a:gd name="T77" fmla="*/ 2147483646 h 629"/>
                  <a:gd name="T78" fmla="*/ 2147483646 w 976"/>
                  <a:gd name="T79" fmla="*/ 2147483646 h 629"/>
                  <a:gd name="T80" fmla="*/ 2147483646 w 976"/>
                  <a:gd name="T81" fmla="*/ 2147483646 h 629"/>
                  <a:gd name="T82" fmla="*/ 2147483646 w 976"/>
                  <a:gd name="T83" fmla="*/ 2147483646 h 629"/>
                  <a:gd name="T84" fmla="*/ 2147483646 w 976"/>
                  <a:gd name="T85" fmla="*/ 2147483646 h 629"/>
                  <a:gd name="T86" fmla="*/ 2147483646 w 976"/>
                  <a:gd name="T87" fmla="*/ 2147483646 h 629"/>
                  <a:gd name="T88" fmla="*/ 2147483646 w 976"/>
                  <a:gd name="T89" fmla="*/ 2147483646 h 629"/>
                  <a:gd name="T90" fmla="*/ 2147483646 w 976"/>
                  <a:gd name="T91" fmla="*/ 2147483646 h 629"/>
                  <a:gd name="T92" fmla="*/ 2147483646 w 976"/>
                  <a:gd name="T93" fmla="*/ 2147483646 h 629"/>
                  <a:gd name="T94" fmla="*/ 2147483646 w 976"/>
                  <a:gd name="T95" fmla="*/ 2147483646 h 629"/>
                  <a:gd name="T96" fmla="*/ 2147483646 w 976"/>
                  <a:gd name="T97" fmla="*/ 2147483646 h 629"/>
                  <a:gd name="T98" fmla="*/ 2147483646 w 976"/>
                  <a:gd name="T99" fmla="*/ 2147483646 h 629"/>
                  <a:gd name="T100" fmla="*/ 2147483646 w 976"/>
                  <a:gd name="T101" fmla="*/ 2147483646 h 629"/>
                  <a:gd name="T102" fmla="*/ 2147483646 w 976"/>
                  <a:gd name="T103" fmla="*/ 2147483646 h 629"/>
                  <a:gd name="T104" fmla="*/ 2147483646 w 976"/>
                  <a:gd name="T105" fmla="*/ 2147483646 h 629"/>
                  <a:gd name="T106" fmla="*/ 2147483646 w 976"/>
                  <a:gd name="T107" fmla="*/ 2147483646 h 629"/>
                  <a:gd name="T108" fmla="*/ 2147483646 w 976"/>
                  <a:gd name="T109" fmla="*/ 2147483646 h 629"/>
                  <a:gd name="T110" fmla="*/ 2147483646 w 976"/>
                  <a:gd name="T111" fmla="*/ 2147483646 h 629"/>
                  <a:gd name="T112" fmla="*/ 2147483646 w 976"/>
                  <a:gd name="T113" fmla="*/ 2147483646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6"/>
                  <a:gd name="T172" fmla="*/ 0 h 629"/>
                  <a:gd name="T173" fmla="*/ 976 w 976"/>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6" h="629">
                    <a:moveTo>
                      <a:pt x="0" y="0"/>
                    </a:moveTo>
                    <a:lnTo>
                      <a:pt x="29" y="0"/>
                    </a:lnTo>
                    <a:lnTo>
                      <a:pt x="35" y="0"/>
                    </a:lnTo>
                    <a:lnTo>
                      <a:pt x="40" y="0"/>
                    </a:lnTo>
                    <a:lnTo>
                      <a:pt x="46" y="0"/>
                    </a:lnTo>
                    <a:lnTo>
                      <a:pt x="69" y="0"/>
                    </a:lnTo>
                    <a:lnTo>
                      <a:pt x="86" y="0"/>
                    </a:lnTo>
                    <a:lnTo>
                      <a:pt x="97" y="0"/>
                    </a:lnTo>
                    <a:lnTo>
                      <a:pt x="103" y="0"/>
                    </a:lnTo>
                    <a:lnTo>
                      <a:pt x="103" y="6"/>
                    </a:lnTo>
                    <a:lnTo>
                      <a:pt x="137" y="6"/>
                    </a:lnTo>
                    <a:lnTo>
                      <a:pt x="137" y="12"/>
                    </a:lnTo>
                    <a:lnTo>
                      <a:pt x="142" y="12"/>
                    </a:lnTo>
                    <a:lnTo>
                      <a:pt x="148" y="12"/>
                    </a:lnTo>
                    <a:lnTo>
                      <a:pt x="148" y="17"/>
                    </a:lnTo>
                    <a:lnTo>
                      <a:pt x="165" y="17"/>
                    </a:lnTo>
                    <a:lnTo>
                      <a:pt x="165" y="23"/>
                    </a:lnTo>
                    <a:lnTo>
                      <a:pt x="171" y="23"/>
                    </a:lnTo>
                    <a:lnTo>
                      <a:pt x="171" y="29"/>
                    </a:lnTo>
                    <a:lnTo>
                      <a:pt x="182" y="29"/>
                    </a:lnTo>
                    <a:lnTo>
                      <a:pt x="182" y="34"/>
                    </a:lnTo>
                    <a:lnTo>
                      <a:pt x="182" y="40"/>
                    </a:lnTo>
                    <a:lnTo>
                      <a:pt x="182" y="46"/>
                    </a:lnTo>
                    <a:lnTo>
                      <a:pt x="193" y="46"/>
                    </a:lnTo>
                    <a:lnTo>
                      <a:pt x="205" y="46"/>
                    </a:lnTo>
                    <a:lnTo>
                      <a:pt x="205" y="51"/>
                    </a:lnTo>
                    <a:lnTo>
                      <a:pt x="205" y="57"/>
                    </a:lnTo>
                    <a:lnTo>
                      <a:pt x="205" y="63"/>
                    </a:lnTo>
                    <a:lnTo>
                      <a:pt x="210" y="63"/>
                    </a:lnTo>
                    <a:lnTo>
                      <a:pt x="210" y="68"/>
                    </a:lnTo>
                    <a:lnTo>
                      <a:pt x="210" y="74"/>
                    </a:lnTo>
                    <a:lnTo>
                      <a:pt x="216" y="74"/>
                    </a:lnTo>
                    <a:lnTo>
                      <a:pt x="222" y="74"/>
                    </a:lnTo>
                    <a:lnTo>
                      <a:pt x="222" y="80"/>
                    </a:lnTo>
                    <a:lnTo>
                      <a:pt x="239" y="80"/>
                    </a:lnTo>
                    <a:lnTo>
                      <a:pt x="239" y="85"/>
                    </a:lnTo>
                    <a:lnTo>
                      <a:pt x="239" y="91"/>
                    </a:lnTo>
                    <a:lnTo>
                      <a:pt x="244" y="91"/>
                    </a:lnTo>
                    <a:lnTo>
                      <a:pt x="244" y="97"/>
                    </a:lnTo>
                    <a:lnTo>
                      <a:pt x="244" y="102"/>
                    </a:lnTo>
                    <a:lnTo>
                      <a:pt x="244" y="108"/>
                    </a:lnTo>
                    <a:lnTo>
                      <a:pt x="244" y="114"/>
                    </a:lnTo>
                    <a:lnTo>
                      <a:pt x="250" y="114"/>
                    </a:lnTo>
                    <a:lnTo>
                      <a:pt x="250" y="119"/>
                    </a:lnTo>
                    <a:lnTo>
                      <a:pt x="250" y="131"/>
                    </a:lnTo>
                    <a:lnTo>
                      <a:pt x="250" y="136"/>
                    </a:lnTo>
                    <a:lnTo>
                      <a:pt x="261" y="136"/>
                    </a:lnTo>
                    <a:lnTo>
                      <a:pt x="267" y="136"/>
                    </a:lnTo>
                    <a:lnTo>
                      <a:pt x="273" y="136"/>
                    </a:lnTo>
                    <a:lnTo>
                      <a:pt x="273" y="142"/>
                    </a:lnTo>
                    <a:lnTo>
                      <a:pt x="273" y="148"/>
                    </a:lnTo>
                    <a:lnTo>
                      <a:pt x="273" y="153"/>
                    </a:lnTo>
                    <a:lnTo>
                      <a:pt x="273" y="159"/>
                    </a:lnTo>
                    <a:lnTo>
                      <a:pt x="278" y="159"/>
                    </a:lnTo>
                    <a:lnTo>
                      <a:pt x="278" y="165"/>
                    </a:lnTo>
                    <a:lnTo>
                      <a:pt x="284" y="165"/>
                    </a:lnTo>
                    <a:lnTo>
                      <a:pt x="284" y="170"/>
                    </a:lnTo>
                    <a:lnTo>
                      <a:pt x="290" y="170"/>
                    </a:lnTo>
                    <a:lnTo>
                      <a:pt x="290" y="176"/>
                    </a:lnTo>
                    <a:lnTo>
                      <a:pt x="295" y="176"/>
                    </a:lnTo>
                    <a:lnTo>
                      <a:pt x="307" y="176"/>
                    </a:lnTo>
                    <a:lnTo>
                      <a:pt x="307" y="182"/>
                    </a:lnTo>
                    <a:lnTo>
                      <a:pt x="307" y="187"/>
                    </a:lnTo>
                    <a:lnTo>
                      <a:pt x="312" y="187"/>
                    </a:lnTo>
                    <a:lnTo>
                      <a:pt x="312" y="193"/>
                    </a:lnTo>
                    <a:lnTo>
                      <a:pt x="312" y="199"/>
                    </a:lnTo>
                    <a:lnTo>
                      <a:pt x="312" y="204"/>
                    </a:lnTo>
                    <a:lnTo>
                      <a:pt x="318" y="204"/>
                    </a:lnTo>
                    <a:lnTo>
                      <a:pt x="318" y="210"/>
                    </a:lnTo>
                    <a:lnTo>
                      <a:pt x="318" y="216"/>
                    </a:lnTo>
                    <a:lnTo>
                      <a:pt x="335" y="216"/>
                    </a:lnTo>
                    <a:lnTo>
                      <a:pt x="341" y="216"/>
                    </a:lnTo>
                    <a:lnTo>
                      <a:pt x="341" y="227"/>
                    </a:lnTo>
                    <a:lnTo>
                      <a:pt x="346" y="227"/>
                    </a:lnTo>
                    <a:lnTo>
                      <a:pt x="346" y="233"/>
                    </a:lnTo>
                    <a:lnTo>
                      <a:pt x="346" y="238"/>
                    </a:lnTo>
                    <a:lnTo>
                      <a:pt x="352" y="238"/>
                    </a:lnTo>
                    <a:lnTo>
                      <a:pt x="352" y="244"/>
                    </a:lnTo>
                    <a:lnTo>
                      <a:pt x="358" y="244"/>
                    </a:lnTo>
                    <a:lnTo>
                      <a:pt x="358" y="250"/>
                    </a:lnTo>
                    <a:lnTo>
                      <a:pt x="380" y="250"/>
                    </a:lnTo>
                    <a:lnTo>
                      <a:pt x="380" y="255"/>
                    </a:lnTo>
                    <a:lnTo>
                      <a:pt x="380" y="261"/>
                    </a:lnTo>
                    <a:lnTo>
                      <a:pt x="386" y="261"/>
                    </a:lnTo>
                    <a:lnTo>
                      <a:pt x="386" y="267"/>
                    </a:lnTo>
                    <a:lnTo>
                      <a:pt x="386" y="272"/>
                    </a:lnTo>
                    <a:lnTo>
                      <a:pt x="386" y="278"/>
                    </a:lnTo>
                    <a:lnTo>
                      <a:pt x="414" y="278"/>
                    </a:lnTo>
                    <a:lnTo>
                      <a:pt x="414" y="284"/>
                    </a:lnTo>
                    <a:lnTo>
                      <a:pt x="414" y="295"/>
                    </a:lnTo>
                    <a:lnTo>
                      <a:pt x="414" y="301"/>
                    </a:lnTo>
                    <a:lnTo>
                      <a:pt x="420" y="301"/>
                    </a:lnTo>
                    <a:lnTo>
                      <a:pt x="420" y="306"/>
                    </a:lnTo>
                    <a:lnTo>
                      <a:pt x="420" y="312"/>
                    </a:lnTo>
                    <a:lnTo>
                      <a:pt x="420" y="318"/>
                    </a:lnTo>
                    <a:lnTo>
                      <a:pt x="426" y="318"/>
                    </a:lnTo>
                    <a:lnTo>
                      <a:pt x="426" y="323"/>
                    </a:lnTo>
                    <a:lnTo>
                      <a:pt x="431" y="323"/>
                    </a:lnTo>
                    <a:lnTo>
                      <a:pt x="431" y="329"/>
                    </a:lnTo>
                    <a:lnTo>
                      <a:pt x="437" y="329"/>
                    </a:lnTo>
                    <a:lnTo>
                      <a:pt x="448" y="329"/>
                    </a:lnTo>
                    <a:lnTo>
                      <a:pt x="448" y="335"/>
                    </a:lnTo>
                    <a:lnTo>
                      <a:pt x="454" y="335"/>
                    </a:lnTo>
                    <a:lnTo>
                      <a:pt x="454" y="340"/>
                    </a:lnTo>
                    <a:lnTo>
                      <a:pt x="471" y="340"/>
                    </a:lnTo>
                    <a:lnTo>
                      <a:pt x="477" y="340"/>
                    </a:lnTo>
                    <a:lnTo>
                      <a:pt x="477" y="352"/>
                    </a:lnTo>
                    <a:lnTo>
                      <a:pt x="482" y="352"/>
                    </a:lnTo>
                    <a:lnTo>
                      <a:pt x="482" y="357"/>
                    </a:lnTo>
                    <a:lnTo>
                      <a:pt x="482" y="363"/>
                    </a:lnTo>
                    <a:lnTo>
                      <a:pt x="488" y="363"/>
                    </a:lnTo>
                    <a:lnTo>
                      <a:pt x="488" y="369"/>
                    </a:lnTo>
                    <a:lnTo>
                      <a:pt x="488" y="374"/>
                    </a:lnTo>
                    <a:lnTo>
                      <a:pt x="488" y="380"/>
                    </a:lnTo>
                    <a:lnTo>
                      <a:pt x="488" y="391"/>
                    </a:lnTo>
                    <a:lnTo>
                      <a:pt x="488" y="397"/>
                    </a:lnTo>
                    <a:lnTo>
                      <a:pt x="511" y="397"/>
                    </a:lnTo>
                    <a:lnTo>
                      <a:pt x="516" y="397"/>
                    </a:lnTo>
                    <a:lnTo>
                      <a:pt x="516" y="403"/>
                    </a:lnTo>
                    <a:lnTo>
                      <a:pt x="522" y="403"/>
                    </a:lnTo>
                    <a:lnTo>
                      <a:pt x="522" y="408"/>
                    </a:lnTo>
                    <a:lnTo>
                      <a:pt x="522" y="414"/>
                    </a:lnTo>
                    <a:lnTo>
                      <a:pt x="528" y="414"/>
                    </a:lnTo>
                    <a:lnTo>
                      <a:pt x="528" y="425"/>
                    </a:lnTo>
                    <a:lnTo>
                      <a:pt x="550" y="425"/>
                    </a:lnTo>
                    <a:lnTo>
                      <a:pt x="550" y="431"/>
                    </a:lnTo>
                    <a:lnTo>
                      <a:pt x="556" y="431"/>
                    </a:lnTo>
                    <a:lnTo>
                      <a:pt x="556" y="437"/>
                    </a:lnTo>
                    <a:lnTo>
                      <a:pt x="556" y="442"/>
                    </a:lnTo>
                    <a:lnTo>
                      <a:pt x="562" y="442"/>
                    </a:lnTo>
                    <a:lnTo>
                      <a:pt x="562" y="448"/>
                    </a:lnTo>
                    <a:lnTo>
                      <a:pt x="562" y="459"/>
                    </a:lnTo>
                    <a:lnTo>
                      <a:pt x="562" y="465"/>
                    </a:lnTo>
                    <a:lnTo>
                      <a:pt x="567" y="465"/>
                    </a:lnTo>
                    <a:lnTo>
                      <a:pt x="567" y="471"/>
                    </a:lnTo>
                    <a:lnTo>
                      <a:pt x="573" y="471"/>
                    </a:lnTo>
                    <a:lnTo>
                      <a:pt x="579" y="471"/>
                    </a:lnTo>
                    <a:lnTo>
                      <a:pt x="590" y="471"/>
                    </a:lnTo>
                    <a:lnTo>
                      <a:pt x="590" y="476"/>
                    </a:lnTo>
                    <a:lnTo>
                      <a:pt x="618" y="476"/>
                    </a:lnTo>
                    <a:lnTo>
                      <a:pt x="618" y="482"/>
                    </a:lnTo>
                    <a:lnTo>
                      <a:pt x="630" y="482"/>
                    </a:lnTo>
                    <a:lnTo>
                      <a:pt x="630" y="493"/>
                    </a:lnTo>
                    <a:lnTo>
                      <a:pt x="635" y="493"/>
                    </a:lnTo>
                    <a:lnTo>
                      <a:pt x="635" y="499"/>
                    </a:lnTo>
                    <a:lnTo>
                      <a:pt x="647" y="499"/>
                    </a:lnTo>
                    <a:lnTo>
                      <a:pt x="658" y="499"/>
                    </a:lnTo>
                    <a:lnTo>
                      <a:pt x="658" y="505"/>
                    </a:lnTo>
                    <a:lnTo>
                      <a:pt x="658" y="516"/>
                    </a:lnTo>
                    <a:lnTo>
                      <a:pt x="686" y="516"/>
                    </a:lnTo>
                    <a:lnTo>
                      <a:pt x="692" y="516"/>
                    </a:lnTo>
                    <a:lnTo>
                      <a:pt x="692" y="522"/>
                    </a:lnTo>
                    <a:lnTo>
                      <a:pt x="698" y="522"/>
                    </a:lnTo>
                    <a:lnTo>
                      <a:pt x="698" y="527"/>
                    </a:lnTo>
                    <a:lnTo>
                      <a:pt x="703" y="527"/>
                    </a:lnTo>
                    <a:lnTo>
                      <a:pt x="703" y="539"/>
                    </a:lnTo>
                    <a:lnTo>
                      <a:pt x="703" y="544"/>
                    </a:lnTo>
                    <a:lnTo>
                      <a:pt x="726" y="544"/>
                    </a:lnTo>
                    <a:lnTo>
                      <a:pt x="726" y="550"/>
                    </a:lnTo>
                    <a:lnTo>
                      <a:pt x="766" y="550"/>
                    </a:lnTo>
                    <a:lnTo>
                      <a:pt x="766" y="561"/>
                    </a:lnTo>
                    <a:lnTo>
                      <a:pt x="771" y="561"/>
                    </a:lnTo>
                    <a:lnTo>
                      <a:pt x="771" y="567"/>
                    </a:lnTo>
                    <a:lnTo>
                      <a:pt x="811" y="567"/>
                    </a:lnTo>
                    <a:lnTo>
                      <a:pt x="811" y="573"/>
                    </a:lnTo>
                    <a:lnTo>
                      <a:pt x="834" y="573"/>
                    </a:lnTo>
                    <a:lnTo>
                      <a:pt x="834" y="584"/>
                    </a:lnTo>
                    <a:lnTo>
                      <a:pt x="874" y="584"/>
                    </a:lnTo>
                    <a:lnTo>
                      <a:pt x="874" y="590"/>
                    </a:lnTo>
                    <a:lnTo>
                      <a:pt x="874" y="595"/>
                    </a:lnTo>
                    <a:lnTo>
                      <a:pt x="902" y="595"/>
                    </a:lnTo>
                    <a:lnTo>
                      <a:pt x="902" y="607"/>
                    </a:lnTo>
                    <a:lnTo>
                      <a:pt x="936" y="607"/>
                    </a:lnTo>
                    <a:lnTo>
                      <a:pt x="936" y="612"/>
                    </a:lnTo>
                    <a:lnTo>
                      <a:pt x="942" y="612"/>
                    </a:lnTo>
                    <a:lnTo>
                      <a:pt x="942" y="618"/>
                    </a:lnTo>
                    <a:lnTo>
                      <a:pt x="964" y="618"/>
                    </a:lnTo>
                    <a:lnTo>
                      <a:pt x="964" y="629"/>
                    </a:lnTo>
                    <a:lnTo>
                      <a:pt x="976" y="629"/>
                    </a:lnTo>
                  </a:path>
                </a:pathLst>
              </a:custGeom>
              <a:noFill/>
              <a:ln w="50800">
                <a:solidFill>
                  <a:srgbClr val="618FFD"/>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8" name="Freeform 45">
                <a:extLst>
                  <a:ext uri="{FF2B5EF4-FFF2-40B4-BE49-F238E27FC236}">
                    <a16:creationId xmlns:a16="http://schemas.microsoft.com/office/drawing/2014/main" id="{5FB39936-8CEB-4445-8F0B-C6DB8B48A947}"/>
                  </a:ext>
                </a:extLst>
              </p:cNvPr>
              <p:cNvSpPr>
                <a:spLocks/>
              </p:cNvSpPr>
              <p:nvPr/>
            </p:nvSpPr>
            <p:spPr bwMode="auto">
              <a:xfrm flipV="1">
                <a:off x="3078164" y="2533650"/>
                <a:ext cx="6662737" cy="3003550"/>
              </a:xfrm>
              <a:custGeom>
                <a:avLst/>
                <a:gdLst>
                  <a:gd name="T0" fmla="*/ 2147483647 w 976"/>
                  <a:gd name="T1" fmla="*/ 0 h 539"/>
                  <a:gd name="T2" fmla="*/ 2147483647 w 976"/>
                  <a:gd name="T3" fmla="*/ 0 h 539"/>
                  <a:gd name="T4" fmla="*/ 2147483647 w 976"/>
                  <a:gd name="T5" fmla="*/ 0 h 539"/>
                  <a:gd name="T6" fmla="*/ 2147483647 w 976"/>
                  <a:gd name="T7" fmla="*/ 0 h 539"/>
                  <a:gd name="T8" fmla="*/ 2147483647 w 976"/>
                  <a:gd name="T9" fmla="*/ 2147483647 h 539"/>
                  <a:gd name="T10" fmla="*/ 2147483647 w 976"/>
                  <a:gd name="T11" fmla="*/ 2147483647 h 539"/>
                  <a:gd name="T12" fmla="*/ 2147483647 w 976"/>
                  <a:gd name="T13" fmla="*/ 2147483647 h 539"/>
                  <a:gd name="T14" fmla="*/ 2147483647 w 976"/>
                  <a:gd name="T15" fmla="*/ 2147483647 h 539"/>
                  <a:gd name="T16" fmla="*/ 2147483647 w 976"/>
                  <a:gd name="T17" fmla="*/ 2147483647 h 539"/>
                  <a:gd name="T18" fmla="*/ 2147483647 w 976"/>
                  <a:gd name="T19" fmla="*/ 2147483647 h 539"/>
                  <a:gd name="T20" fmla="*/ 2147483647 w 976"/>
                  <a:gd name="T21" fmla="*/ 2147483647 h 539"/>
                  <a:gd name="T22" fmla="*/ 2147483647 w 976"/>
                  <a:gd name="T23" fmla="*/ 2147483647 h 539"/>
                  <a:gd name="T24" fmla="*/ 2147483647 w 976"/>
                  <a:gd name="T25" fmla="*/ 2147483647 h 539"/>
                  <a:gd name="T26" fmla="*/ 2147483647 w 976"/>
                  <a:gd name="T27" fmla="*/ 2147483647 h 539"/>
                  <a:gd name="T28" fmla="*/ 2147483647 w 976"/>
                  <a:gd name="T29" fmla="*/ 2147483647 h 539"/>
                  <a:gd name="T30" fmla="*/ 2147483647 w 976"/>
                  <a:gd name="T31" fmla="*/ 2147483647 h 539"/>
                  <a:gd name="T32" fmla="*/ 2147483647 w 976"/>
                  <a:gd name="T33" fmla="*/ 2147483647 h 539"/>
                  <a:gd name="T34" fmla="*/ 2147483647 w 976"/>
                  <a:gd name="T35" fmla="*/ 2147483647 h 539"/>
                  <a:gd name="T36" fmla="*/ 2147483647 w 976"/>
                  <a:gd name="T37" fmla="*/ 2147483647 h 539"/>
                  <a:gd name="T38" fmla="*/ 2147483647 w 976"/>
                  <a:gd name="T39" fmla="*/ 2147483647 h 539"/>
                  <a:gd name="T40" fmla="*/ 2147483647 w 976"/>
                  <a:gd name="T41" fmla="*/ 2147483647 h 539"/>
                  <a:gd name="T42" fmla="*/ 2147483647 w 976"/>
                  <a:gd name="T43" fmla="*/ 2147483647 h 539"/>
                  <a:gd name="T44" fmla="*/ 2147483647 w 976"/>
                  <a:gd name="T45" fmla="*/ 2147483647 h 539"/>
                  <a:gd name="T46" fmla="*/ 2147483647 w 976"/>
                  <a:gd name="T47" fmla="*/ 2147483647 h 539"/>
                  <a:gd name="T48" fmla="*/ 2147483647 w 976"/>
                  <a:gd name="T49" fmla="*/ 2147483647 h 539"/>
                  <a:gd name="T50" fmla="*/ 2147483647 w 976"/>
                  <a:gd name="T51" fmla="*/ 2147483647 h 539"/>
                  <a:gd name="T52" fmla="*/ 2147483647 w 976"/>
                  <a:gd name="T53" fmla="*/ 2147483647 h 539"/>
                  <a:gd name="T54" fmla="*/ 2147483647 w 976"/>
                  <a:gd name="T55" fmla="*/ 2147483647 h 539"/>
                  <a:gd name="T56" fmla="*/ 2147483647 w 976"/>
                  <a:gd name="T57" fmla="*/ 2147483647 h 539"/>
                  <a:gd name="T58" fmla="*/ 2147483647 w 976"/>
                  <a:gd name="T59" fmla="*/ 2147483647 h 539"/>
                  <a:gd name="T60" fmla="*/ 2147483647 w 976"/>
                  <a:gd name="T61" fmla="*/ 2147483647 h 539"/>
                  <a:gd name="T62" fmla="*/ 2147483647 w 976"/>
                  <a:gd name="T63" fmla="*/ 2147483647 h 539"/>
                  <a:gd name="T64" fmla="*/ 2147483647 w 976"/>
                  <a:gd name="T65" fmla="*/ 2147483647 h 539"/>
                  <a:gd name="T66" fmla="*/ 2147483647 w 976"/>
                  <a:gd name="T67" fmla="*/ 2147483647 h 539"/>
                  <a:gd name="T68" fmla="*/ 2147483647 w 976"/>
                  <a:gd name="T69" fmla="*/ 2147483647 h 539"/>
                  <a:gd name="T70" fmla="*/ 2147483647 w 976"/>
                  <a:gd name="T71" fmla="*/ 2147483647 h 539"/>
                  <a:gd name="T72" fmla="*/ 2147483647 w 976"/>
                  <a:gd name="T73" fmla="*/ 2147483647 h 539"/>
                  <a:gd name="T74" fmla="*/ 2147483647 w 976"/>
                  <a:gd name="T75" fmla="*/ 2147483647 h 539"/>
                  <a:gd name="T76" fmla="*/ 2147483647 w 976"/>
                  <a:gd name="T77" fmla="*/ 2147483647 h 539"/>
                  <a:gd name="T78" fmla="*/ 2147483647 w 976"/>
                  <a:gd name="T79" fmla="*/ 2147483647 h 539"/>
                  <a:gd name="T80" fmla="*/ 2147483647 w 976"/>
                  <a:gd name="T81" fmla="*/ 2147483647 h 539"/>
                  <a:gd name="T82" fmla="*/ 2147483647 w 976"/>
                  <a:gd name="T83" fmla="*/ 2147483647 h 539"/>
                  <a:gd name="T84" fmla="*/ 2147483647 w 976"/>
                  <a:gd name="T85" fmla="*/ 2147483647 h 539"/>
                  <a:gd name="T86" fmla="*/ 2147483647 w 976"/>
                  <a:gd name="T87" fmla="*/ 2147483647 h 539"/>
                  <a:gd name="T88" fmla="*/ 2147483647 w 976"/>
                  <a:gd name="T89" fmla="*/ 2147483647 h 539"/>
                  <a:gd name="T90" fmla="*/ 2147483647 w 976"/>
                  <a:gd name="T91" fmla="*/ 2147483647 h 539"/>
                  <a:gd name="T92" fmla="*/ 2147483647 w 976"/>
                  <a:gd name="T93" fmla="*/ 2147483647 h 539"/>
                  <a:gd name="T94" fmla="*/ 2147483647 w 976"/>
                  <a:gd name="T95" fmla="*/ 2147483647 h 539"/>
                  <a:gd name="T96" fmla="*/ 2147483647 w 976"/>
                  <a:gd name="T97" fmla="*/ 2147483647 h 539"/>
                  <a:gd name="T98" fmla="*/ 2147483647 w 976"/>
                  <a:gd name="T99" fmla="*/ 2147483647 h 539"/>
                  <a:gd name="T100" fmla="*/ 2147483647 w 976"/>
                  <a:gd name="T101" fmla="*/ 2147483647 h 539"/>
                  <a:gd name="T102" fmla="*/ 2147483647 w 976"/>
                  <a:gd name="T103" fmla="*/ 2147483647 h 539"/>
                  <a:gd name="T104" fmla="*/ 2147483647 w 976"/>
                  <a:gd name="T105" fmla="*/ 2147483647 h 539"/>
                  <a:gd name="T106" fmla="*/ 2147483647 w 976"/>
                  <a:gd name="T107" fmla="*/ 2147483647 h 539"/>
                  <a:gd name="T108" fmla="*/ 2147483647 w 976"/>
                  <a:gd name="T109" fmla="*/ 2147483647 h 5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6"/>
                  <a:gd name="T166" fmla="*/ 0 h 539"/>
                  <a:gd name="T167" fmla="*/ 976 w 976"/>
                  <a:gd name="T168" fmla="*/ 539 h 5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6" h="539">
                    <a:moveTo>
                      <a:pt x="0" y="0"/>
                    </a:moveTo>
                    <a:lnTo>
                      <a:pt x="12" y="0"/>
                    </a:lnTo>
                    <a:lnTo>
                      <a:pt x="17" y="0"/>
                    </a:lnTo>
                    <a:lnTo>
                      <a:pt x="40" y="0"/>
                    </a:lnTo>
                    <a:lnTo>
                      <a:pt x="46" y="0"/>
                    </a:lnTo>
                    <a:lnTo>
                      <a:pt x="74" y="0"/>
                    </a:lnTo>
                    <a:lnTo>
                      <a:pt x="80" y="0"/>
                    </a:lnTo>
                    <a:lnTo>
                      <a:pt x="86" y="0"/>
                    </a:lnTo>
                    <a:lnTo>
                      <a:pt x="103" y="0"/>
                    </a:lnTo>
                    <a:lnTo>
                      <a:pt x="103" y="6"/>
                    </a:lnTo>
                    <a:lnTo>
                      <a:pt x="108" y="6"/>
                    </a:lnTo>
                    <a:lnTo>
                      <a:pt x="108" y="12"/>
                    </a:lnTo>
                    <a:lnTo>
                      <a:pt x="114" y="12"/>
                    </a:lnTo>
                    <a:lnTo>
                      <a:pt x="131" y="12"/>
                    </a:lnTo>
                    <a:lnTo>
                      <a:pt x="131" y="17"/>
                    </a:lnTo>
                    <a:lnTo>
                      <a:pt x="131" y="23"/>
                    </a:lnTo>
                    <a:lnTo>
                      <a:pt x="142" y="23"/>
                    </a:lnTo>
                    <a:lnTo>
                      <a:pt x="142" y="29"/>
                    </a:lnTo>
                    <a:lnTo>
                      <a:pt x="148" y="29"/>
                    </a:lnTo>
                    <a:lnTo>
                      <a:pt x="148" y="34"/>
                    </a:lnTo>
                    <a:lnTo>
                      <a:pt x="159" y="34"/>
                    </a:lnTo>
                    <a:lnTo>
                      <a:pt x="165" y="34"/>
                    </a:lnTo>
                    <a:lnTo>
                      <a:pt x="171" y="34"/>
                    </a:lnTo>
                    <a:lnTo>
                      <a:pt x="176" y="34"/>
                    </a:lnTo>
                    <a:lnTo>
                      <a:pt x="176" y="40"/>
                    </a:lnTo>
                    <a:lnTo>
                      <a:pt x="182" y="40"/>
                    </a:lnTo>
                    <a:lnTo>
                      <a:pt x="210" y="40"/>
                    </a:lnTo>
                    <a:lnTo>
                      <a:pt x="210" y="46"/>
                    </a:lnTo>
                    <a:lnTo>
                      <a:pt x="210" y="51"/>
                    </a:lnTo>
                    <a:lnTo>
                      <a:pt x="210" y="57"/>
                    </a:lnTo>
                    <a:lnTo>
                      <a:pt x="216" y="57"/>
                    </a:lnTo>
                    <a:lnTo>
                      <a:pt x="216" y="63"/>
                    </a:lnTo>
                    <a:lnTo>
                      <a:pt x="216" y="68"/>
                    </a:lnTo>
                    <a:lnTo>
                      <a:pt x="222" y="68"/>
                    </a:lnTo>
                    <a:lnTo>
                      <a:pt x="222" y="74"/>
                    </a:lnTo>
                    <a:lnTo>
                      <a:pt x="222" y="80"/>
                    </a:lnTo>
                    <a:lnTo>
                      <a:pt x="244" y="80"/>
                    </a:lnTo>
                    <a:lnTo>
                      <a:pt x="244" y="85"/>
                    </a:lnTo>
                    <a:lnTo>
                      <a:pt x="250" y="85"/>
                    </a:lnTo>
                    <a:lnTo>
                      <a:pt x="250" y="91"/>
                    </a:lnTo>
                    <a:lnTo>
                      <a:pt x="250" y="97"/>
                    </a:lnTo>
                    <a:lnTo>
                      <a:pt x="256" y="97"/>
                    </a:lnTo>
                    <a:lnTo>
                      <a:pt x="256" y="102"/>
                    </a:lnTo>
                    <a:lnTo>
                      <a:pt x="256" y="108"/>
                    </a:lnTo>
                    <a:lnTo>
                      <a:pt x="273" y="108"/>
                    </a:lnTo>
                    <a:lnTo>
                      <a:pt x="273" y="114"/>
                    </a:lnTo>
                    <a:lnTo>
                      <a:pt x="278" y="114"/>
                    </a:lnTo>
                    <a:lnTo>
                      <a:pt x="278" y="119"/>
                    </a:lnTo>
                    <a:lnTo>
                      <a:pt x="290" y="119"/>
                    </a:lnTo>
                    <a:lnTo>
                      <a:pt x="290" y="125"/>
                    </a:lnTo>
                    <a:lnTo>
                      <a:pt x="295" y="125"/>
                    </a:lnTo>
                    <a:lnTo>
                      <a:pt x="301" y="125"/>
                    </a:lnTo>
                    <a:lnTo>
                      <a:pt x="307" y="125"/>
                    </a:lnTo>
                    <a:lnTo>
                      <a:pt x="312" y="125"/>
                    </a:lnTo>
                    <a:lnTo>
                      <a:pt x="312" y="131"/>
                    </a:lnTo>
                    <a:lnTo>
                      <a:pt x="312" y="136"/>
                    </a:lnTo>
                    <a:lnTo>
                      <a:pt x="312" y="142"/>
                    </a:lnTo>
                    <a:lnTo>
                      <a:pt x="318" y="142"/>
                    </a:lnTo>
                    <a:lnTo>
                      <a:pt x="318" y="148"/>
                    </a:lnTo>
                    <a:lnTo>
                      <a:pt x="318" y="153"/>
                    </a:lnTo>
                    <a:lnTo>
                      <a:pt x="318" y="159"/>
                    </a:lnTo>
                    <a:lnTo>
                      <a:pt x="318" y="170"/>
                    </a:lnTo>
                    <a:lnTo>
                      <a:pt x="329" y="170"/>
                    </a:lnTo>
                    <a:lnTo>
                      <a:pt x="335" y="170"/>
                    </a:lnTo>
                    <a:lnTo>
                      <a:pt x="341" y="170"/>
                    </a:lnTo>
                    <a:lnTo>
                      <a:pt x="341" y="176"/>
                    </a:lnTo>
                    <a:lnTo>
                      <a:pt x="341" y="182"/>
                    </a:lnTo>
                    <a:lnTo>
                      <a:pt x="346" y="182"/>
                    </a:lnTo>
                    <a:lnTo>
                      <a:pt x="352" y="182"/>
                    </a:lnTo>
                    <a:lnTo>
                      <a:pt x="352" y="187"/>
                    </a:lnTo>
                    <a:lnTo>
                      <a:pt x="358" y="187"/>
                    </a:lnTo>
                    <a:lnTo>
                      <a:pt x="358" y="193"/>
                    </a:lnTo>
                    <a:lnTo>
                      <a:pt x="358" y="199"/>
                    </a:lnTo>
                    <a:lnTo>
                      <a:pt x="363" y="199"/>
                    </a:lnTo>
                    <a:lnTo>
                      <a:pt x="363" y="204"/>
                    </a:lnTo>
                    <a:lnTo>
                      <a:pt x="375" y="204"/>
                    </a:lnTo>
                    <a:lnTo>
                      <a:pt x="375" y="210"/>
                    </a:lnTo>
                    <a:lnTo>
                      <a:pt x="380" y="210"/>
                    </a:lnTo>
                    <a:lnTo>
                      <a:pt x="380" y="216"/>
                    </a:lnTo>
                    <a:lnTo>
                      <a:pt x="380" y="221"/>
                    </a:lnTo>
                    <a:lnTo>
                      <a:pt x="386" y="221"/>
                    </a:lnTo>
                    <a:lnTo>
                      <a:pt x="386" y="233"/>
                    </a:lnTo>
                    <a:lnTo>
                      <a:pt x="386" y="238"/>
                    </a:lnTo>
                    <a:lnTo>
                      <a:pt x="392" y="238"/>
                    </a:lnTo>
                    <a:lnTo>
                      <a:pt x="392" y="244"/>
                    </a:lnTo>
                    <a:lnTo>
                      <a:pt x="403" y="244"/>
                    </a:lnTo>
                    <a:lnTo>
                      <a:pt x="414" y="244"/>
                    </a:lnTo>
                    <a:lnTo>
                      <a:pt x="414" y="250"/>
                    </a:lnTo>
                    <a:lnTo>
                      <a:pt x="420" y="250"/>
                    </a:lnTo>
                    <a:lnTo>
                      <a:pt x="420" y="255"/>
                    </a:lnTo>
                    <a:lnTo>
                      <a:pt x="431" y="255"/>
                    </a:lnTo>
                    <a:lnTo>
                      <a:pt x="448" y="255"/>
                    </a:lnTo>
                    <a:lnTo>
                      <a:pt x="454" y="255"/>
                    </a:lnTo>
                    <a:lnTo>
                      <a:pt x="454" y="261"/>
                    </a:lnTo>
                    <a:lnTo>
                      <a:pt x="454" y="267"/>
                    </a:lnTo>
                    <a:lnTo>
                      <a:pt x="454" y="278"/>
                    </a:lnTo>
                    <a:lnTo>
                      <a:pt x="454" y="284"/>
                    </a:lnTo>
                    <a:lnTo>
                      <a:pt x="454" y="289"/>
                    </a:lnTo>
                    <a:lnTo>
                      <a:pt x="460" y="289"/>
                    </a:lnTo>
                    <a:lnTo>
                      <a:pt x="460" y="295"/>
                    </a:lnTo>
                    <a:lnTo>
                      <a:pt x="465" y="295"/>
                    </a:lnTo>
                    <a:lnTo>
                      <a:pt x="465" y="301"/>
                    </a:lnTo>
                    <a:lnTo>
                      <a:pt x="471" y="301"/>
                    </a:lnTo>
                    <a:lnTo>
                      <a:pt x="482" y="301"/>
                    </a:lnTo>
                    <a:lnTo>
                      <a:pt x="488" y="301"/>
                    </a:lnTo>
                    <a:lnTo>
                      <a:pt x="488" y="306"/>
                    </a:lnTo>
                    <a:lnTo>
                      <a:pt x="494" y="306"/>
                    </a:lnTo>
                    <a:lnTo>
                      <a:pt x="494" y="318"/>
                    </a:lnTo>
                    <a:lnTo>
                      <a:pt x="494" y="323"/>
                    </a:lnTo>
                    <a:lnTo>
                      <a:pt x="494" y="329"/>
                    </a:lnTo>
                    <a:lnTo>
                      <a:pt x="516" y="329"/>
                    </a:lnTo>
                    <a:lnTo>
                      <a:pt x="516" y="335"/>
                    </a:lnTo>
                    <a:lnTo>
                      <a:pt x="522" y="335"/>
                    </a:lnTo>
                    <a:lnTo>
                      <a:pt x="522" y="346"/>
                    </a:lnTo>
                    <a:lnTo>
                      <a:pt x="562" y="346"/>
                    </a:lnTo>
                    <a:lnTo>
                      <a:pt x="562" y="352"/>
                    </a:lnTo>
                    <a:lnTo>
                      <a:pt x="562" y="357"/>
                    </a:lnTo>
                    <a:lnTo>
                      <a:pt x="573" y="357"/>
                    </a:lnTo>
                    <a:lnTo>
                      <a:pt x="601" y="357"/>
                    </a:lnTo>
                    <a:lnTo>
                      <a:pt x="624" y="357"/>
                    </a:lnTo>
                    <a:lnTo>
                      <a:pt x="624" y="369"/>
                    </a:lnTo>
                    <a:lnTo>
                      <a:pt x="624" y="374"/>
                    </a:lnTo>
                    <a:lnTo>
                      <a:pt x="641" y="374"/>
                    </a:lnTo>
                    <a:lnTo>
                      <a:pt x="641" y="380"/>
                    </a:lnTo>
                    <a:lnTo>
                      <a:pt x="652" y="380"/>
                    </a:lnTo>
                    <a:lnTo>
                      <a:pt x="658" y="380"/>
                    </a:lnTo>
                    <a:lnTo>
                      <a:pt x="658" y="386"/>
                    </a:lnTo>
                    <a:lnTo>
                      <a:pt x="664" y="386"/>
                    </a:lnTo>
                    <a:lnTo>
                      <a:pt x="664" y="397"/>
                    </a:lnTo>
                    <a:lnTo>
                      <a:pt x="664" y="403"/>
                    </a:lnTo>
                    <a:lnTo>
                      <a:pt x="669" y="403"/>
                    </a:lnTo>
                    <a:lnTo>
                      <a:pt x="669" y="414"/>
                    </a:lnTo>
                    <a:lnTo>
                      <a:pt x="675" y="414"/>
                    </a:lnTo>
                    <a:lnTo>
                      <a:pt x="675" y="420"/>
                    </a:lnTo>
                    <a:lnTo>
                      <a:pt x="692" y="420"/>
                    </a:lnTo>
                    <a:lnTo>
                      <a:pt x="692" y="425"/>
                    </a:lnTo>
                    <a:lnTo>
                      <a:pt x="726" y="425"/>
                    </a:lnTo>
                    <a:lnTo>
                      <a:pt x="726" y="437"/>
                    </a:lnTo>
                    <a:lnTo>
                      <a:pt x="749" y="437"/>
                    </a:lnTo>
                    <a:lnTo>
                      <a:pt x="760" y="437"/>
                    </a:lnTo>
                    <a:lnTo>
                      <a:pt x="760" y="442"/>
                    </a:lnTo>
                    <a:lnTo>
                      <a:pt x="760" y="454"/>
                    </a:lnTo>
                    <a:lnTo>
                      <a:pt x="783" y="454"/>
                    </a:lnTo>
                    <a:lnTo>
                      <a:pt x="783" y="459"/>
                    </a:lnTo>
                    <a:lnTo>
                      <a:pt x="811" y="459"/>
                    </a:lnTo>
                    <a:lnTo>
                      <a:pt x="811" y="465"/>
                    </a:lnTo>
                    <a:lnTo>
                      <a:pt x="834" y="465"/>
                    </a:lnTo>
                    <a:lnTo>
                      <a:pt x="834" y="476"/>
                    </a:lnTo>
                    <a:lnTo>
                      <a:pt x="834" y="482"/>
                    </a:lnTo>
                    <a:lnTo>
                      <a:pt x="839" y="482"/>
                    </a:lnTo>
                    <a:lnTo>
                      <a:pt x="839" y="493"/>
                    </a:lnTo>
                    <a:lnTo>
                      <a:pt x="845" y="493"/>
                    </a:lnTo>
                    <a:lnTo>
                      <a:pt x="845" y="499"/>
                    </a:lnTo>
                    <a:lnTo>
                      <a:pt x="845" y="510"/>
                    </a:lnTo>
                    <a:lnTo>
                      <a:pt x="851" y="510"/>
                    </a:lnTo>
                    <a:lnTo>
                      <a:pt x="874" y="510"/>
                    </a:lnTo>
                    <a:lnTo>
                      <a:pt x="874" y="516"/>
                    </a:lnTo>
                    <a:lnTo>
                      <a:pt x="874" y="527"/>
                    </a:lnTo>
                    <a:lnTo>
                      <a:pt x="936" y="527"/>
                    </a:lnTo>
                    <a:lnTo>
                      <a:pt x="947" y="527"/>
                    </a:lnTo>
                    <a:lnTo>
                      <a:pt x="947" y="539"/>
                    </a:lnTo>
                    <a:lnTo>
                      <a:pt x="976" y="539"/>
                    </a:lnTo>
                  </a:path>
                </a:pathLst>
              </a:custGeom>
              <a:ln w="57150">
                <a:headEnd/>
                <a:tailEnd/>
              </a:ln>
            </p:spPr>
            <p:style>
              <a:lnRef idx="1">
                <a:schemeClr val="accent2"/>
              </a:lnRef>
              <a:fillRef idx="0">
                <a:schemeClr val="accent2"/>
              </a:fillRef>
              <a:effectRef idx="0">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Text Box 35">
                <a:extLst>
                  <a:ext uri="{FF2B5EF4-FFF2-40B4-BE49-F238E27FC236}">
                    <a16:creationId xmlns:a16="http://schemas.microsoft.com/office/drawing/2014/main" id="{77FB8902-431B-4CB7-AF95-43A6931EC7E3}"/>
                  </a:ext>
                </a:extLst>
              </p:cNvPr>
              <p:cNvSpPr txBox="1">
                <a:spLocks noChangeArrowheads="1"/>
              </p:cNvSpPr>
              <p:nvPr/>
            </p:nvSpPr>
            <p:spPr bwMode="auto">
              <a:xfrm>
                <a:off x="3630614" y="1190626"/>
                <a:ext cx="6567487" cy="523875"/>
              </a:xfrm>
              <a:prstGeom prst="rect">
                <a:avLst/>
              </a:prstGeom>
              <a:solidFill>
                <a:srgbClr val="E1C487"/>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reduced hospital stay by 4 days</a:t>
                </a:r>
              </a:p>
            </p:txBody>
          </p:sp>
        </p:grpSp>
      </p:grpSp>
      <p:sp>
        <p:nvSpPr>
          <p:cNvPr id="3" name="TextBox 2">
            <a:extLst>
              <a:ext uri="{FF2B5EF4-FFF2-40B4-BE49-F238E27FC236}">
                <a16:creationId xmlns:a16="http://schemas.microsoft.com/office/drawing/2014/main" id="{05A5CE48-91FB-5960-211F-6DF35E749249}"/>
              </a:ext>
            </a:extLst>
          </p:cNvPr>
          <p:cNvSpPr txBox="1"/>
          <p:nvPr/>
        </p:nvSpPr>
        <p:spPr>
          <a:xfrm>
            <a:off x="4645152" y="6394643"/>
            <a:ext cx="749001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Girard TD, et al. Lancet 2008;371:126-34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5BA19E6-23D5-0776-CE5D-5690E15972AC}"/>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1496751-2535-8C85-1E69-528493D62F14}"/>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118019-B87E-A902-AA3B-A8831FC01EDC}"/>
              </a:ext>
            </a:extLst>
          </p:cNvPr>
          <p:cNvSpPr txBox="1"/>
          <p:nvPr/>
        </p:nvSpPr>
        <p:spPr>
          <a:xfrm>
            <a:off x="257535" y="166262"/>
            <a:ext cx="5910592"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pitchFamily="2" charset="0"/>
                <a:ea typeface="+mn-ea"/>
                <a:cs typeface="+mn-cs"/>
              </a:rPr>
              <a:t>Hospital Length of Stay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ADD37AB3-7162-4978-8991-B6CB95F56A6E}"/>
              </a:ext>
            </a:extLst>
          </p:cNvPr>
          <p:cNvSpPr txBox="1">
            <a:spLocks noChangeArrowheads="1"/>
          </p:cNvSpPr>
          <p:nvPr/>
        </p:nvSpPr>
        <p:spPr bwMode="auto">
          <a:xfrm>
            <a:off x="733044" y="3881890"/>
            <a:ext cx="883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821 pts; academic &amp; community hospitals</a:t>
            </a:r>
          </a:p>
          <a:p>
            <a:pPr marL="342900" marR="0" lvl="0" indent="-342900"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34% have equivalent of moderate traumatic brain injury</a:t>
            </a:r>
          </a:p>
          <a:p>
            <a:pPr marL="342900" marR="0" lvl="0" indent="-342900"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24% have equivalent of mild Alzheimer’s disease</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Longer duration of delirium was associated with worse global cognition and worse executive function</a:t>
            </a:r>
          </a:p>
        </p:txBody>
      </p:sp>
      <p:pic>
        <p:nvPicPr>
          <p:cNvPr id="98308" name="Picture 1">
            <a:extLst>
              <a:ext uri="{FF2B5EF4-FFF2-40B4-BE49-F238E27FC236}">
                <a16:creationId xmlns:a16="http://schemas.microsoft.com/office/drawing/2014/main" id="{5D93CEF4-71C3-49A1-AB33-4A9B1469451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044" y="254000"/>
            <a:ext cx="7277100" cy="3479800"/>
          </a:xfrm>
          <a:prstGeom prst="rect">
            <a:avLst/>
          </a:prstGeom>
          <a:noFill/>
          <a:ln>
            <a:noFill/>
          </a:ln>
          <a:effectLst>
            <a:outerShdw blurRad="468879"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EF9B9D1-1933-46C3-85A5-CB54E237014D}"/>
              </a:ext>
            </a:extLst>
          </p:cNvPr>
          <p:cNvSpPr txBox="1"/>
          <p:nvPr/>
        </p:nvSpPr>
        <p:spPr>
          <a:xfrm>
            <a:off x="5961888" y="6364224"/>
            <a:ext cx="602466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Helvetica" pitchFamily="2" charset="0"/>
                <a:ea typeface="ＭＳ Ｐゴシック" pitchFamily="34" charset="-128"/>
                <a:cs typeface="+mn-cs"/>
              </a:rPr>
              <a:t>Pandharipande</a:t>
            </a:r>
            <a:r>
              <a:rPr kumimoji="0" lang="en-US" sz="1800" b="0" i="0" u="none" strike="noStrike" kern="1200" cap="none" spc="0" normalizeH="0" baseline="0" noProof="0" dirty="0">
                <a:ln>
                  <a:noFill/>
                </a:ln>
                <a:solidFill>
                  <a:srgbClr val="000000"/>
                </a:solidFill>
                <a:effectLst/>
                <a:uLnTx/>
                <a:uFillTx/>
                <a:latin typeface="Helvetica" pitchFamily="2" charset="0"/>
                <a:ea typeface="ＭＳ Ｐゴシック" pitchFamily="34" charset="-128"/>
                <a:cs typeface="+mn-cs"/>
              </a:rPr>
              <a:t>,…, Dittus, Ely. NEJM 2013;369:1306-16</a:t>
            </a:r>
            <a:endPar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6" name="Picture 5" descr="C:\Users\elyew\Desktop\Mona.jpg">
            <a:extLst>
              <a:ext uri="{FF2B5EF4-FFF2-40B4-BE49-F238E27FC236}">
                <a16:creationId xmlns:a16="http://schemas.microsoft.com/office/drawing/2014/main" id="{FBD4245E-BDDF-4A49-9D7F-FCD8384E76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5487" y="807720"/>
            <a:ext cx="1456121" cy="2038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lyew\Desktop\Jim J.jpeg">
            <a:extLst>
              <a:ext uri="{FF2B5EF4-FFF2-40B4-BE49-F238E27FC236}">
                <a16:creationId xmlns:a16="http://schemas.microsoft.com/office/drawing/2014/main" id="{D720956E-889F-46C1-9349-368121B607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53787" y="807720"/>
            <a:ext cx="1362650" cy="20669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DC57B6-8504-4FC2-9A8D-13F2694315AE}"/>
              </a:ext>
            </a:extLst>
          </p:cNvPr>
          <p:cNvSpPr/>
          <p:nvPr/>
        </p:nvSpPr>
        <p:spPr>
          <a:xfrm>
            <a:off x="8632803" y="2915624"/>
            <a:ext cx="312136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Mona Hopkins   Jim Jackson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7129" y="1341120"/>
            <a:ext cx="8337741" cy="822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B17B694-F3E4-826A-1EE3-9F1292CB0C65}"/>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3F38482-4B68-A729-57BC-CE1597A89FF9}"/>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972B048-8D1F-4AA2-98BE-C6F7CBDC39CE}"/>
              </a:ext>
            </a:extLst>
          </p:cNvPr>
          <p:cNvSpPr txBox="1"/>
          <p:nvPr/>
        </p:nvSpPr>
        <p:spPr>
          <a:xfrm>
            <a:off x="257537" y="321253"/>
            <a:ext cx="10102446" cy="588687"/>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Helvetica" pitchFamily="2" charset="0"/>
                <a:ea typeface="+mn-ea"/>
                <a:cs typeface="+mn-cs"/>
              </a:rPr>
              <a:t>The Picture of Dementia Following ICU Care</a:t>
            </a:r>
          </a:p>
        </p:txBody>
      </p:sp>
    </p:spTree>
    <p:extLst>
      <p:ext uri="{BB962C8B-B14F-4D97-AF65-F5344CB8AC3E}">
        <p14:creationId xmlns:p14="http://schemas.microsoft.com/office/powerpoint/2010/main" val="2466516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678" y="1282211"/>
            <a:ext cx="7167542" cy="513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48209" y="6416821"/>
            <a:ext cx="2749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NEJM 2013;369:1306-16</a:t>
            </a:r>
          </a:p>
        </p:txBody>
      </p:sp>
      <p:sp>
        <p:nvSpPr>
          <p:cNvPr id="3" name="Rectangle 2">
            <a:extLst>
              <a:ext uri="{FF2B5EF4-FFF2-40B4-BE49-F238E27FC236}">
                <a16:creationId xmlns:a16="http://schemas.microsoft.com/office/drawing/2014/main" id="{3474DC9C-7A41-6646-6200-00DC32219441}"/>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5404826-0242-4B70-22B5-B1E767ADFDFE}"/>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729A7AA-4B40-1F65-E7C0-8D50B924B93D}"/>
              </a:ext>
            </a:extLst>
          </p:cNvPr>
          <p:cNvSpPr txBox="1"/>
          <p:nvPr/>
        </p:nvSpPr>
        <p:spPr>
          <a:xfrm>
            <a:off x="257537" y="321253"/>
            <a:ext cx="7369582" cy="588687"/>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Helvetica" pitchFamily="2" charset="0"/>
                <a:ea typeface="+mn-ea"/>
                <a:cs typeface="+mn-cs"/>
              </a:rPr>
              <a:t>Global Cognitive Scores by Age</a:t>
            </a:r>
          </a:p>
        </p:txBody>
      </p:sp>
    </p:spTree>
    <p:extLst>
      <p:ext uri="{BB962C8B-B14F-4D97-AF65-F5344CB8AC3E}">
        <p14:creationId xmlns:p14="http://schemas.microsoft.com/office/powerpoint/2010/main" val="421244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8737" y="1389543"/>
            <a:ext cx="7575531" cy="514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75648" y="6401537"/>
            <a:ext cx="2749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NEJM 2013;369:1306-16</a:t>
            </a:r>
          </a:p>
        </p:txBody>
      </p:sp>
      <p:sp>
        <p:nvSpPr>
          <p:cNvPr id="3" name="Rectangle 2">
            <a:extLst>
              <a:ext uri="{FF2B5EF4-FFF2-40B4-BE49-F238E27FC236}">
                <a16:creationId xmlns:a16="http://schemas.microsoft.com/office/drawing/2014/main" id="{6431F218-221D-2555-31B2-6D84D9EF86A5}"/>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8407048-32DE-9DD0-6B8E-8E621E0DA1A3}"/>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0C87DA2-DB4F-8E12-C08C-F0A2FE499440}"/>
              </a:ext>
            </a:extLst>
          </p:cNvPr>
          <p:cNvSpPr txBox="1"/>
          <p:nvPr/>
        </p:nvSpPr>
        <p:spPr>
          <a:xfrm>
            <a:off x="257537" y="321253"/>
            <a:ext cx="7545655" cy="588687"/>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Helvetica" pitchFamily="2" charset="0"/>
                <a:ea typeface="+mn-ea"/>
                <a:cs typeface="+mn-cs"/>
              </a:rPr>
              <a:t>Delirium and Executive Function</a:t>
            </a:r>
          </a:p>
        </p:txBody>
      </p:sp>
    </p:spTree>
    <p:extLst>
      <p:ext uri="{BB962C8B-B14F-4D97-AF65-F5344CB8AC3E}">
        <p14:creationId xmlns:p14="http://schemas.microsoft.com/office/powerpoint/2010/main" val="138275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1434844"/>
            <a:ext cx="6967538" cy="4264045"/>
          </a:xfrm>
          <a:prstGeom prst="rect">
            <a:avLst/>
          </a:prstGeom>
          <a:noFill/>
          <a:ln w="9525">
            <a:noFill/>
            <a:miter lim="800000"/>
            <a:headEnd/>
            <a:tailEnd/>
          </a:ln>
        </p:spPr>
      </p:pic>
      <p:sp>
        <p:nvSpPr>
          <p:cNvPr id="4" name="Rectangle 3"/>
          <p:cNvSpPr/>
          <p:nvPr/>
        </p:nvSpPr>
        <p:spPr>
          <a:xfrm>
            <a:off x="7848600" y="6373368"/>
            <a:ext cx="43434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Gunther M et al. CCM 2012;40:2022-32</a:t>
            </a:r>
          </a:p>
        </p:txBody>
      </p:sp>
      <p:sp>
        <p:nvSpPr>
          <p:cNvPr id="5" name="TextBox 4"/>
          <p:cNvSpPr txBox="1"/>
          <p:nvPr/>
        </p:nvSpPr>
        <p:spPr>
          <a:xfrm>
            <a:off x="2667000" y="5792774"/>
            <a:ext cx="7848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(A) 46 year old, no delirium      (B) 42 year old, 12 days of delirium </a:t>
            </a:r>
          </a:p>
        </p:txBody>
      </p:sp>
      <p:sp>
        <p:nvSpPr>
          <p:cNvPr id="2" name="Rectangle 1">
            <a:extLst>
              <a:ext uri="{FF2B5EF4-FFF2-40B4-BE49-F238E27FC236}">
                <a16:creationId xmlns:a16="http://schemas.microsoft.com/office/drawing/2014/main" id="{972921D7-450E-D3CC-8B80-BEE576F7452D}"/>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4B00044-78D4-0CCC-00BA-74A5CB761C2C}"/>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6AA6082-54C4-4973-2F04-A1F457FC0296}"/>
              </a:ext>
            </a:extLst>
          </p:cNvPr>
          <p:cNvSpPr txBox="1"/>
          <p:nvPr/>
        </p:nvSpPr>
        <p:spPr>
          <a:xfrm>
            <a:off x="257537" y="321253"/>
            <a:ext cx="6338851" cy="588687"/>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Helvetica" pitchFamily="2" charset="0"/>
                <a:ea typeface="+mn-ea"/>
                <a:cs typeface="+mn-cs"/>
              </a:rPr>
              <a:t>Delirium and Brain Atrophy</a:t>
            </a:r>
          </a:p>
        </p:txBody>
      </p:sp>
    </p:spTree>
    <p:extLst>
      <p:ext uri="{BB962C8B-B14F-4D97-AF65-F5344CB8AC3E}">
        <p14:creationId xmlns:p14="http://schemas.microsoft.com/office/powerpoint/2010/main" val="3029310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96468" y="1424643"/>
            <a:ext cx="10799064" cy="39703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When I returned to work, the work I did before seemed foreign and unfamiliar. I became isolated and excluded from everyone. No one wanted to be around me. My wife of more than 36 years told me that I was just “feeling sorry” for myself, and I just needed to get on with my life. I nearly ended my life a few times. Then after five years of this hell, Oct. 2, 2013 CBS News ran a report about people just like me. From that report I found your website. I cried for long time; it has changed my wife’s opinion about me. For the first time in the past five years, I think believe I have a future.</a:t>
            </a:r>
          </a:p>
        </p:txBody>
      </p:sp>
      <p:sp>
        <p:nvSpPr>
          <p:cNvPr id="7" name="Rectangle 6"/>
          <p:cNvSpPr/>
          <p:nvPr/>
        </p:nvSpPr>
        <p:spPr>
          <a:xfrm flipH="1">
            <a:off x="9770399" y="6441984"/>
            <a:ext cx="27432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alpha val="53000"/>
                  </a:srgbClr>
                </a:solidFill>
                <a:effectLst>
                  <a:outerShdw blurRad="38100" dist="38100" dir="2700000" algn="tl">
                    <a:srgbClr val="000000">
                      <a:alpha val="43137"/>
                    </a:srgbClr>
                  </a:outerShdw>
                </a:effectLst>
                <a:uLnTx/>
                <a:uFillTx/>
                <a:latin typeface="Calibri Light" panose="020F0302020204030204"/>
                <a:ea typeface="+mn-ea"/>
                <a:cs typeface="Helvetica"/>
              </a:rPr>
              <a:t>Photo © Travis Smith via Flickr</a:t>
            </a:r>
          </a:p>
        </p:txBody>
      </p:sp>
      <p:cxnSp>
        <p:nvCxnSpPr>
          <p:cNvPr id="2" name="Straight Connector 1">
            <a:extLst>
              <a:ext uri="{FF2B5EF4-FFF2-40B4-BE49-F238E27FC236}">
                <a16:creationId xmlns:a16="http://schemas.microsoft.com/office/drawing/2014/main" id="{BA9327F3-B54C-0FC0-344A-52F47303F493}"/>
              </a:ext>
            </a:extLst>
          </p:cNvPr>
          <p:cNvCxnSpPr>
            <a:cxnSpLocks/>
          </p:cNvCxnSpPr>
          <p:nvPr/>
        </p:nvCxnSpPr>
        <p:spPr>
          <a:xfrm flipH="1">
            <a:off x="5458968" y="5624966"/>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8535CBB-7ABE-0256-1F21-EAA892783216}"/>
              </a:ext>
            </a:extLst>
          </p:cNvPr>
          <p:cNvSpPr txBox="1"/>
          <p:nvPr/>
        </p:nvSpPr>
        <p:spPr>
          <a:xfrm>
            <a:off x="3048000" y="5907167"/>
            <a:ext cx="6096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Helvetica" pitchFamily="2" charset="0"/>
                <a:ea typeface="ＭＳ Ｐゴシック" charset="-128"/>
                <a:cs typeface="Calibri" panose="020F0502020204030204" pitchFamily="34" charset="0"/>
              </a:rPr>
              <a:t>ICUDelirium.org</a:t>
            </a:r>
            <a:r>
              <a:rPr kumimoji="0" lang="en-US" sz="2400" b="1" i="0" u="none" strike="noStrike" kern="1200" cap="none" spc="0" normalizeH="0" baseline="0" noProof="0" dirty="0">
                <a:ln>
                  <a:noFill/>
                </a:ln>
                <a:solidFill>
                  <a:prstClr val="white"/>
                </a:solidFill>
                <a:effectLst/>
                <a:uLnTx/>
                <a:uFillTx/>
                <a:latin typeface="Helvetica" pitchFamily="2" charset="0"/>
                <a:ea typeface="ＭＳ Ｐゴシック" charset="-128"/>
                <a:cs typeface="Calibri" panose="020F0502020204030204" pitchFamily="34" charset="0"/>
              </a:rPr>
              <a:t>/Testimonials</a:t>
            </a:r>
          </a:p>
        </p:txBody>
      </p:sp>
      <p:pic>
        <p:nvPicPr>
          <p:cNvPr id="5" name="Picture 4" descr="Logo&#10;&#10;Description automatically generated">
            <a:extLst>
              <a:ext uri="{FF2B5EF4-FFF2-40B4-BE49-F238E27FC236}">
                <a16:creationId xmlns:a16="http://schemas.microsoft.com/office/drawing/2014/main" id="{C40D0953-AE00-F3D2-EB49-A10B55AD7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6565" y="586818"/>
            <a:ext cx="658870" cy="658870"/>
          </a:xfrm>
          <a:prstGeom prst="rect">
            <a:avLst/>
          </a:prstGeom>
        </p:spPr>
      </p:pic>
    </p:spTree>
    <p:extLst>
      <p:ext uri="{BB962C8B-B14F-4D97-AF65-F5344CB8AC3E}">
        <p14:creationId xmlns:p14="http://schemas.microsoft.com/office/powerpoint/2010/main" val="2216733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a:extLst>
              <a:ext uri="{FF2B5EF4-FFF2-40B4-BE49-F238E27FC236}">
                <a16:creationId xmlns:a16="http://schemas.microsoft.com/office/drawing/2014/main" id="{E33B5D6B-452E-477E-BD60-491BF0ADAF17}"/>
              </a:ext>
            </a:extLst>
          </p:cNvPr>
          <p:cNvSpPr>
            <a:spLocks noGrp="1"/>
          </p:cNvSpPr>
          <p:nvPr>
            <p:ph idx="1"/>
          </p:nvPr>
        </p:nvSpPr>
        <p:spPr>
          <a:xfrm>
            <a:off x="627888" y="1828800"/>
            <a:ext cx="11003280" cy="4421009"/>
          </a:xfrm>
        </p:spPr>
        <p:txBody>
          <a:bodyPr/>
          <a:lstStyle/>
          <a:p>
            <a:pPr>
              <a:buClr>
                <a:srgbClr val="6EB2B2"/>
              </a:buClr>
            </a:pPr>
            <a:r>
              <a:rPr lang="en-US" altLang="en-US" sz="3200" dirty="0">
                <a:latin typeface="Helvetica" pitchFamily="2" charset="0"/>
                <a:cs typeface="Arial" panose="020B0604020202020204" pitchFamily="34" charset="0"/>
              </a:rPr>
              <a:t>1,101 survivors of critical illness, 37% with delirium</a:t>
            </a:r>
          </a:p>
          <a:p>
            <a:pPr>
              <a:buClr>
                <a:srgbClr val="6EB2B2"/>
              </a:buClr>
            </a:pPr>
            <a:r>
              <a:rPr lang="en-US" altLang="en-US" sz="3200" dirty="0">
                <a:latin typeface="Helvetica" pitchFamily="2" charset="0"/>
                <a:cs typeface="Arial" panose="020B0604020202020204" pitchFamily="34" charset="0"/>
              </a:rPr>
              <a:t>Studied only survivors and used self report</a:t>
            </a:r>
          </a:p>
          <a:p>
            <a:pPr>
              <a:buClr>
                <a:srgbClr val="6EB2B2"/>
              </a:buClr>
            </a:pPr>
            <a:r>
              <a:rPr lang="en-US" altLang="en-US" sz="3200" dirty="0">
                <a:latin typeface="Helvetica" pitchFamily="2" charset="0"/>
                <a:cs typeface="Arial" panose="020B0604020202020204" pitchFamily="34" charset="0"/>
              </a:rPr>
              <a:t>Multivariable analysis with adjustment for gender, admission dx, severity of illness (both APACHE IV and cumulative SOFA)</a:t>
            </a:r>
          </a:p>
          <a:p>
            <a:pPr>
              <a:buClr>
                <a:srgbClr val="6EB2B2"/>
              </a:buClr>
            </a:pPr>
            <a:r>
              <a:rPr lang="en-US" altLang="en-US" sz="3200" dirty="0">
                <a:latin typeface="Helvetica" pitchFamily="2" charset="0"/>
                <a:cs typeface="Arial" panose="020B0604020202020204" pitchFamily="34" charset="0"/>
              </a:rPr>
              <a:t>Delirium independent predictor of LTCI at 1 year:</a:t>
            </a:r>
          </a:p>
          <a:p>
            <a:pPr lvl="1">
              <a:buClr>
                <a:srgbClr val="6EB2B2"/>
              </a:buClr>
            </a:pPr>
            <a:r>
              <a:rPr lang="en-US" altLang="en-US" b="1" dirty="0">
                <a:solidFill>
                  <a:srgbClr val="C00000"/>
                </a:solidFill>
                <a:latin typeface="Helvetica" pitchFamily="2" charset="0"/>
                <a:cs typeface="Arial" panose="020B0604020202020204" pitchFamily="34" charset="0"/>
              </a:rPr>
              <a:t>mild: OR = 2.41 (1.57-3.69)</a:t>
            </a:r>
          </a:p>
          <a:p>
            <a:pPr lvl="1">
              <a:buClr>
                <a:srgbClr val="6EB2B2"/>
              </a:buClr>
            </a:pPr>
            <a:r>
              <a:rPr lang="en-US" altLang="en-US" b="1" dirty="0">
                <a:solidFill>
                  <a:srgbClr val="C00000"/>
                </a:solidFill>
                <a:latin typeface="Helvetica" pitchFamily="2" charset="0"/>
                <a:cs typeface="Arial" panose="020B0604020202020204" pitchFamily="34" charset="0"/>
              </a:rPr>
              <a:t>severe: OR = 3.1 (1.1-8.74)</a:t>
            </a:r>
          </a:p>
        </p:txBody>
      </p:sp>
      <p:sp>
        <p:nvSpPr>
          <p:cNvPr id="107524" name="TextBox 4">
            <a:extLst>
              <a:ext uri="{FF2B5EF4-FFF2-40B4-BE49-F238E27FC236}">
                <a16:creationId xmlns:a16="http://schemas.microsoft.com/office/drawing/2014/main" id="{72647AEA-55C8-465A-B48E-D0E70A7549AB}"/>
              </a:ext>
            </a:extLst>
          </p:cNvPr>
          <p:cNvSpPr txBox="1">
            <a:spLocks noChangeArrowheads="1"/>
          </p:cNvSpPr>
          <p:nvPr/>
        </p:nvSpPr>
        <p:spPr bwMode="auto">
          <a:xfrm>
            <a:off x="8147294" y="6414373"/>
            <a:ext cx="3886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Helvetica" pitchFamily="2" charset="0"/>
                <a:ea typeface="MS PGothic" panose="020B0600070205080204" pitchFamily="34" charset="-128"/>
                <a:cs typeface="+mn-cs"/>
              </a:rPr>
              <a:t>Wolters AE, Crit Care 2014;18:R125</a:t>
            </a:r>
          </a:p>
        </p:txBody>
      </p:sp>
      <p:sp>
        <p:nvSpPr>
          <p:cNvPr id="4" name="Rectangle 3">
            <a:extLst>
              <a:ext uri="{FF2B5EF4-FFF2-40B4-BE49-F238E27FC236}">
                <a16:creationId xmlns:a16="http://schemas.microsoft.com/office/drawing/2014/main" id="{C567B4AD-30B9-B379-4A95-8FF1D4A3B991}"/>
              </a:ext>
            </a:extLst>
          </p:cNvPr>
          <p:cNvSpPr/>
          <p:nvPr/>
        </p:nvSpPr>
        <p:spPr>
          <a:xfrm>
            <a:off x="0" y="0"/>
            <a:ext cx="11740898" cy="140512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C025E32-6A40-E506-08DB-BA179DE4FA3C}"/>
              </a:ext>
            </a:extLst>
          </p:cNvPr>
          <p:cNvSpPr/>
          <p:nvPr/>
        </p:nvSpPr>
        <p:spPr>
          <a:xfrm flipH="1">
            <a:off x="11803360" y="0"/>
            <a:ext cx="388640" cy="140512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20390E-EFC4-5955-F286-C1BE1588F4E9}"/>
              </a:ext>
            </a:extLst>
          </p:cNvPr>
          <p:cNvSpPr txBox="1"/>
          <p:nvPr/>
        </p:nvSpPr>
        <p:spPr>
          <a:xfrm>
            <a:off x="257537" y="164564"/>
            <a:ext cx="10190931" cy="1076000"/>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Helvetica" pitchFamily="2" charset="0"/>
                <a:ea typeface="+mn-ea"/>
                <a:cs typeface="+mn-cs"/>
              </a:rPr>
              <a:t>Confirmed: </a:t>
            </a:r>
            <a:r>
              <a:rPr kumimoji="0" lang="en-US" sz="3700" b="0" i="0" u="none" strike="noStrike" kern="1200" cap="none" spc="0" normalizeH="0" baseline="0" noProof="0" dirty="0">
                <a:ln>
                  <a:noFill/>
                </a:ln>
                <a:solidFill>
                  <a:srgbClr val="FFFFFF"/>
                </a:solidFill>
                <a:effectLst/>
                <a:uLnTx/>
                <a:uFillTx/>
                <a:latin typeface="Helvetica" pitchFamily="2" charset="0"/>
                <a:ea typeface="+mn-ea"/>
                <a:cs typeface="+mn-cs"/>
              </a:rPr>
              <a:t>Delirium Risk Factor for </a:t>
            </a:r>
            <a:br>
              <a:rPr kumimoji="0" lang="en-US" sz="3700" b="0"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US" sz="3700" b="0" i="0" u="none" strike="noStrike" kern="1200" cap="none" spc="0" normalizeH="0" baseline="0" noProof="0" dirty="0">
                <a:ln>
                  <a:noFill/>
                </a:ln>
                <a:solidFill>
                  <a:srgbClr val="FFFFFF"/>
                </a:solidFill>
                <a:effectLst/>
                <a:uLnTx/>
                <a:uFillTx/>
                <a:latin typeface="Helvetica" pitchFamily="2" charset="0"/>
                <a:ea typeface="+mn-ea"/>
                <a:cs typeface="+mn-cs"/>
              </a:rPr>
              <a:t>Long-Term Cognitive Impairment after ICU Stay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imeline&#10;&#10;Description automatically generated">
            <a:extLst>
              <a:ext uri="{FF2B5EF4-FFF2-40B4-BE49-F238E27FC236}">
                <a16:creationId xmlns:a16="http://schemas.microsoft.com/office/drawing/2014/main" id="{84FF5B35-64BA-0AF4-38AB-7926FEABA7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775" y="261437"/>
            <a:ext cx="11576450" cy="6335126"/>
          </a:xfrm>
          <a:prstGeom prst="rect">
            <a:avLst/>
          </a:prstGeom>
        </p:spPr>
      </p:pic>
    </p:spTree>
    <p:extLst>
      <p:ext uri="{BB962C8B-B14F-4D97-AF65-F5344CB8AC3E}">
        <p14:creationId xmlns:p14="http://schemas.microsoft.com/office/powerpoint/2010/main" val="176494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ECB0-F1BA-1971-A3C9-4533D0255701}"/>
              </a:ext>
            </a:extLst>
          </p:cNvPr>
          <p:cNvSpPr>
            <a:spLocks noGrp="1"/>
          </p:cNvSpPr>
          <p:nvPr>
            <p:ph type="title"/>
          </p:nvPr>
        </p:nvSpPr>
        <p:spPr/>
        <p:txBody>
          <a:bodyPr/>
          <a:lstStyle/>
          <a:p>
            <a:r>
              <a:rPr lang="en-US" dirty="0">
                <a:solidFill>
                  <a:schemeClr val="bg1"/>
                </a:solidFill>
              </a:rPr>
              <a:t>First 50 Years of Modern Critical Care</a:t>
            </a:r>
          </a:p>
        </p:txBody>
      </p:sp>
      <p:sp>
        <p:nvSpPr>
          <p:cNvPr id="3" name="Content Placeholder 2">
            <a:extLst>
              <a:ext uri="{FF2B5EF4-FFF2-40B4-BE49-F238E27FC236}">
                <a16:creationId xmlns:a16="http://schemas.microsoft.com/office/drawing/2014/main" id="{D5528E91-A245-408C-71E6-910090476C48}"/>
              </a:ext>
            </a:extLst>
          </p:cNvPr>
          <p:cNvSpPr>
            <a:spLocks noGrp="1"/>
          </p:cNvSpPr>
          <p:nvPr>
            <p:ph sz="half" idx="1"/>
          </p:nvPr>
        </p:nvSpPr>
        <p:spPr>
          <a:xfrm>
            <a:off x="838200" y="1825625"/>
            <a:ext cx="5181600" cy="2822575"/>
          </a:xfrm>
        </p:spPr>
        <p:txBody>
          <a:bodyPr/>
          <a:lstStyle/>
          <a:p>
            <a:r>
              <a:rPr lang="en-US" dirty="0">
                <a:solidFill>
                  <a:schemeClr val="bg1"/>
                </a:solidFill>
              </a:rPr>
              <a:t>1</a:t>
            </a:r>
            <a:r>
              <a:rPr lang="en-US" baseline="30000" dirty="0">
                <a:solidFill>
                  <a:schemeClr val="bg1"/>
                </a:solidFill>
              </a:rPr>
              <a:t>st</a:t>
            </a:r>
            <a:r>
              <a:rPr lang="en-US" dirty="0">
                <a:solidFill>
                  <a:schemeClr val="bg1"/>
                </a:solidFill>
              </a:rPr>
              <a:t> 25 years of Critical Care</a:t>
            </a:r>
          </a:p>
          <a:p>
            <a:r>
              <a:rPr lang="en-US" dirty="0">
                <a:solidFill>
                  <a:schemeClr val="bg1"/>
                </a:solidFill>
              </a:rPr>
              <a:t>1970-1995</a:t>
            </a:r>
          </a:p>
          <a:p>
            <a:r>
              <a:rPr lang="en-US" dirty="0">
                <a:solidFill>
                  <a:srgbClr val="FFFF00"/>
                </a:solidFill>
              </a:rPr>
              <a:t>Construction</a:t>
            </a:r>
          </a:p>
          <a:p>
            <a:r>
              <a:rPr lang="en-US" dirty="0">
                <a:solidFill>
                  <a:schemeClr val="bg1"/>
                </a:solidFill>
              </a:rPr>
              <a:t>Building, Adding, Complicating</a:t>
            </a:r>
          </a:p>
        </p:txBody>
      </p:sp>
      <p:sp>
        <p:nvSpPr>
          <p:cNvPr id="4" name="Content Placeholder 3">
            <a:extLst>
              <a:ext uri="{FF2B5EF4-FFF2-40B4-BE49-F238E27FC236}">
                <a16:creationId xmlns:a16="http://schemas.microsoft.com/office/drawing/2014/main" id="{B23C2DB0-1A08-6E19-7CF1-298D69FA7C67}"/>
              </a:ext>
            </a:extLst>
          </p:cNvPr>
          <p:cNvSpPr>
            <a:spLocks noGrp="1"/>
          </p:cNvSpPr>
          <p:nvPr>
            <p:ph sz="half" idx="2"/>
          </p:nvPr>
        </p:nvSpPr>
        <p:spPr>
          <a:xfrm>
            <a:off x="6172200" y="1825625"/>
            <a:ext cx="5334000" cy="282257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25 years of Critical Care</a:t>
            </a:r>
          </a:p>
          <a:p>
            <a:r>
              <a:rPr lang="en-US" dirty="0">
                <a:solidFill>
                  <a:schemeClr val="bg1"/>
                </a:solidFill>
              </a:rPr>
              <a:t>1995-2020</a:t>
            </a:r>
          </a:p>
          <a:p>
            <a:r>
              <a:rPr lang="en-US" dirty="0">
                <a:solidFill>
                  <a:srgbClr val="FFFF00"/>
                </a:solidFill>
              </a:rPr>
              <a:t>Deconstruction</a:t>
            </a:r>
          </a:p>
          <a:p>
            <a:r>
              <a:rPr lang="en-US" dirty="0">
                <a:solidFill>
                  <a:schemeClr val="bg1"/>
                </a:solidFill>
              </a:rPr>
              <a:t>Removing, Unearthing, Excavating</a:t>
            </a:r>
          </a:p>
        </p:txBody>
      </p:sp>
    </p:spTree>
    <p:extLst>
      <p:ext uri="{BB962C8B-B14F-4D97-AF65-F5344CB8AC3E}">
        <p14:creationId xmlns:p14="http://schemas.microsoft.com/office/powerpoint/2010/main" val="398030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39AE9-302C-E04C-8235-5F380374153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3419" y="1769773"/>
            <a:ext cx="4198811" cy="3518836"/>
          </a:xfrm>
          <a:prstGeom prst="rect">
            <a:avLst/>
          </a:prstGeom>
          <a:noFill/>
          <a:ln>
            <a:noFill/>
          </a:ln>
        </p:spPr>
      </p:pic>
      <p:sp>
        <p:nvSpPr>
          <p:cNvPr id="13" name="TextBox 12">
            <a:extLst>
              <a:ext uri="{FF2B5EF4-FFF2-40B4-BE49-F238E27FC236}">
                <a16:creationId xmlns:a16="http://schemas.microsoft.com/office/drawing/2014/main" id="{19C56382-D967-BA40-956C-658C38ACB40B}"/>
              </a:ext>
            </a:extLst>
          </p:cNvPr>
          <p:cNvSpPr txBox="1"/>
          <p:nvPr/>
        </p:nvSpPr>
        <p:spPr>
          <a:xfrm>
            <a:off x="2475908" y="5645980"/>
            <a:ext cx="7648249"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Helvetica" pitchFamily="2" charset="0"/>
                <a:ea typeface="+mn-ea"/>
                <a:cs typeface="+mn-cs"/>
              </a:rPr>
              <a:t>NOTE: Adjusted for age, APACHE III, and mechanical ventilation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Helvetica" pitchFamily="2" charset="0"/>
                <a:ea typeface="+mn-ea"/>
                <a:cs typeface="+mn-cs"/>
              </a:rPr>
              <a:t>7 California Hospitals, Interprofessional QI Implementation project</a:t>
            </a:r>
          </a:p>
        </p:txBody>
      </p:sp>
      <p:pic>
        <p:nvPicPr>
          <p:cNvPr id="14" name="Picture 2">
            <a:extLst>
              <a:ext uri="{FF2B5EF4-FFF2-40B4-BE49-F238E27FC236}">
                <a16:creationId xmlns:a16="http://schemas.microsoft.com/office/drawing/2014/main" id="{E75B3393-EB7F-C146-96E2-97B9B1C8BF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9771" y="1769772"/>
            <a:ext cx="4153585" cy="347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36D4DB87-13C6-3A45-8985-C56A2B80ECB4}"/>
              </a:ext>
            </a:extLst>
          </p:cNvPr>
          <p:cNvSpPr txBox="1"/>
          <p:nvPr/>
        </p:nvSpPr>
        <p:spPr>
          <a:xfrm>
            <a:off x="7594349" y="6378185"/>
            <a:ext cx="45015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2" charset="0"/>
                <a:ea typeface="+mn-ea"/>
                <a:cs typeface="+mn-cs"/>
              </a:rPr>
              <a:t>Barnes-Daly MA, CCM 2017;45:171-8</a:t>
            </a:r>
          </a:p>
        </p:txBody>
      </p:sp>
      <p:sp>
        <p:nvSpPr>
          <p:cNvPr id="10" name="TextBox 9">
            <a:extLst>
              <a:ext uri="{FF2B5EF4-FFF2-40B4-BE49-F238E27FC236}">
                <a16:creationId xmlns:a16="http://schemas.microsoft.com/office/drawing/2014/main" id="{9212B751-81E5-8545-A54C-EA7298189CC4}"/>
              </a:ext>
            </a:extLst>
          </p:cNvPr>
          <p:cNvSpPr txBox="1"/>
          <p:nvPr/>
        </p:nvSpPr>
        <p:spPr>
          <a:xfrm>
            <a:off x="1971350" y="5147804"/>
            <a:ext cx="35702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89C"/>
                </a:solidFill>
                <a:effectLst/>
                <a:uLnTx/>
                <a:uFillTx/>
                <a:latin typeface="Helvetica" pitchFamily="2" charset="0"/>
                <a:ea typeface="+mn-ea"/>
                <a:cs typeface="+mn-cs"/>
              </a:rPr>
              <a:t>Mortality</a:t>
            </a:r>
            <a:r>
              <a:rPr kumimoji="0" lang="en-US" sz="2400" b="0" i="0" u="none" strike="noStrike" kern="1200" cap="none" spc="0" normalizeH="0" baseline="0" noProof="0" dirty="0">
                <a:ln>
                  <a:noFill/>
                </a:ln>
                <a:solidFill>
                  <a:srgbClr val="15489C"/>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15489C"/>
                </a:solidFill>
                <a:effectLst/>
                <a:uLnTx/>
                <a:uFillTx/>
                <a:latin typeface="Helvetica" pitchFamily="2" charset="0"/>
                <a:ea typeface="+mn-ea"/>
                <a:cs typeface="+mn-cs"/>
              </a:rPr>
              <a:t>Improvement </a:t>
            </a:r>
          </a:p>
        </p:txBody>
      </p:sp>
      <p:sp>
        <p:nvSpPr>
          <p:cNvPr id="12" name="TextBox 11">
            <a:extLst>
              <a:ext uri="{FF2B5EF4-FFF2-40B4-BE49-F238E27FC236}">
                <a16:creationId xmlns:a16="http://schemas.microsoft.com/office/drawing/2014/main" id="{4BC26B8A-0991-244E-8956-D7D038C6A1C2}"/>
              </a:ext>
            </a:extLst>
          </p:cNvPr>
          <p:cNvSpPr txBox="1"/>
          <p:nvPr/>
        </p:nvSpPr>
        <p:spPr>
          <a:xfrm>
            <a:off x="6659499" y="5187362"/>
            <a:ext cx="445827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89C"/>
                </a:solidFill>
                <a:effectLst/>
                <a:uLnTx/>
                <a:uFillTx/>
                <a:latin typeface="Helvetica" pitchFamily="2" charset="0"/>
                <a:ea typeface="+mn-ea"/>
                <a:cs typeface="+mn-cs"/>
              </a:rPr>
              <a:t>Delirium and Coma Freedom </a:t>
            </a:r>
          </a:p>
        </p:txBody>
      </p:sp>
      <p:sp>
        <p:nvSpPr>
          <p:cNvPr id="11" name="TextBox 10">
            <a:extLst>
              <a:ext uri="{FF2B5EF4-FFF2-40B4-BE49-F238E27FC236}">
                <a16:creationId xmlns:a16="http://schemas.microsoft.com/office/drawing/2014/main" id="{80C5D682-6420-9F4F-B1D6-A816BC6B6A6E}"/>
              </a:ext>
            </a:extLst>
          </p:cNvPr>
          <p:cNvSpPr txBox="1"/>
          <p:nvPr/>
        </p:nvSpPr>
        <p:spPr>
          <a:xfrm>
            <a:off x="2433010" y="1360254"/>
            <a:ext cx="73259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pitchFamily="2" charset="0"/>
                <a:ea typeface="+mn-ea"/>
                <a:cs typeface="+mn-cs"/>
              </a:rPr>
              <a:t>Implementing ABCDEF Bundle in </a:t>
            </a:r>
            <a:r>
              <a:rPr kumimoji="0" lang="en-US" sz="2400" b="1" i="0" u="sng" strike="noStrike" kern="1200" cap="none" spc="0" normalizeH="0" baseline="0" noProof="0" dirty="0">
                <a:ln>
                  <a:noFill/>
                </a:ln>
                <a:solidFill>
                  <a:srgbClr val="000000"/>
                </a:solidFill>
                <a:effectLst/>
                <a:uLnTx/>
                <a:uFillTx/>
                <a:latin typeface="Helvetica" pitchFamily="2" charset="0"/>
                <a:ea typeface="+mn-ea"/>
                <a:cs typeface="+mn-cs"/>
              </a:rPr>
              <a:t>&gt;6,000 patients</a:t>
            </a:r>
          </a:p>
        </p:txBody>
      </p:sp>
      <p:sp>
        <p:nvSpPr>
          <p:cNvPr id="2" name="Rectangle 1">
            <a:extLst>
              <a:ext uri="{FF2B5EF4-FFF2-40B4-BE49-F238E27FC236}">
                <a16:creationId xmlns:a16="http://schemas.microsoft.com/office/drawing/2014/main" id="{BBD67408-8D6F-52AF-EE2E-357236708BBE}"/>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02842FC-22FD-CA4C-6B1C-E9F1E03804A6}"/>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DE097BD-CCB8-CE75-3CF0-79131596D25C}"/>
              </a:ext>
            </a:extLst>
          </p:cNvPr>
          <p:cNvSpPr txBox="1"/>
          <p:nvPr/>
        </p:nvSpPr>
        <p:spPr>
          <a:xfrm>
            <a:off x="257535" y="315899"/>
            <a:ext cx="9334607" cy="599395"/>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t>Survival and Delirium-Coma Freedom</a:t>
            </a:r>
          </a:p>
        </p:txBody>
      </p:sp>
    </p:spTree>
    <p:extLst>
      <p:ext uri="{BB962C8B-B14F-4D97-AF65-F5344CB8AC3E}">
        <p14:creationId xmlns:p14="http://schemas.microsoft.com/office/powerpoint/2010/main" val="3371085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21E24-BFB8-3E4B-ADA9-2FCC6CEA9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1004" y="1365765"/>
            <a:ext cx="6228752" cy="5190627"/>
          </a:xfrm>
          <a:prstGeom prst="rect">
            <a:avLst/>
          </a:prstGeom>
        </p:spPr>
      </p:pic>
      <p:sp>
        <p:nvSpPr>
          <p:cNvPr id="2" name="Rectangle 1">
            <a:extLst>
              <a:ext uri="{FF2B5EF4-FFF2-40B4-BE49-F238E27FC236}">
                <a16:creationId xmlns:a16="http://schemas.microsoft.com/office/drawing/2014/main" id="{9FE999EC-F948-AA1E-12FC-CF12516DDDCA}"/>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4D41B5C-C3E0-A898-2EE4-C5868FE02137}"/>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43BB07-1BAF-868B-8178-3798B7C66D91}"/>
              </a:ext>
            </a:extLst>
          </p:cNvPr>
          <p:cNvSpPr txBox="1"/>
          <p:nvPr/>
        </p:nvSpPr>
        <p:spPr>
          <a:xfrm>
            <a:off x="257535" y="227817"/>
            <a:ext cx="11163634" cy="58477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ABCDEF bundle performance… improves ICU discharge</a:t>
            </a:r>
          </a:p>
        </p:txBody>
      </p:sp>
      <p:pic>
        <p:nvPicPr>
          <p:cNvPr id="7" name="Picture 6">
            <a:extLst>
              <a:ext uri="{FF2B5EF4-FFF2-40B4-BE49-F238E27FC236}">
                <a16:creationId xmlns:a16="http://schemas.microsoft.com/office/drawing/2014/main" id="{A3929F22-8429-482B-B390-2DEC28286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55" y="1184960"/>
            <a:ext cx="5389245" cy="1332948"/>
          </a:xfrm>
          <a:prstGeom prst="rect">
            <a:avLst/>
          </a:prstGeom>
        </p:spPr>
      </p:pic>
      <p:sp>
        <p:nvSpPr>
          <p:cNvPr id="8" name="TextBox 7">
            <a:extLst>
              <a:ext uri="{FF2B5EF4-FFF2-40B4-BE49-F238E27FC236}">
                <a16:creationId xmlns:a16="http://schemas.microsoft.com/office/drawing/2014/main" id="{FBFC243A-DB54-4853-B7A3-A8E87B824BA0}"/>
              </a:ext>
            </a:extLst>
          </p:cNvPr>
          <p:cNvSpPr txBox="1"/>
          <p:nvPr/>
        </p:nvSpPr>
        <p:spPr>
          <a:xfrm>
            <a:off x="373722" y="6092463"/>
            <a:ext cx="496161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Pun, …. Ely. </a:t>
            </a:r>
            <a:r>
              <a:rPr kumimoji="0" lang="en-US" sz="1600" b="0" i="1" u="none" strike="noStrike" kern="1200" cap="none" spc="0" normalizeH="0" baseline="0" noProof="0" dirty="0" err="1">
                <a:ln>
                  <a:noFill/>
                </a:ln>
                <a:solidFill>
                  <a:srgbClr val="000000"/>
                </a:solidFill>
                <a:effectLst/>
                <a:uLnTx/>
                <a:uFillTx/>
                <a:latin typeface="Helvetica" pitchFamily="2" charset="0"/>
                <a:ea typeface="+mn-ea"/>
                <a:cs typeface="+mn-cs"/>
              </a:rPr>
              <a:t>Crit</a:t>
            </a: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 Care Med. 2019;47:3-14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Sponsored by the SCCM via The Moore Foundation </a:t>
            </a:r>
          </a:p>
        </p:txBody>
      </p:sp>
      <p:pic>
        <p:nvPicPr>
          <p:cNvPr id="9" name="Picture 2" descr="C:\Users\elyew\Desktop\ICU Lib Figure 1.tif">
            <a:extLst>
              <a:ext uri="{FF2B5EF4-FFF2-40B4-BE49-F238E27FC236}">
                <a16:creationId xmlns:a16="http://schemas.microsoft.com/office/drawing/2014/main" id="{C10C8388-EABF-449F-9DEC-05A4D0F13ED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535" y="2424577"/>
            <a:ext cx="4890516" cy="366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05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99EC-F948-AA1E-12FC-CF12516DDDCA}"/>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4D41B5C-C3E0-A898-2EE4-C5868FE02137}"/>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43BB07-1BAF-868B-8178-3798B7C66D91}"/>
              </a:ext>
            </a:extLst>
          </p:cNvPr>
          <p:cNvSpPr txBox="1"/>
          <p:nvPr/>
        </p:nvSpPr>
        <p:spPr>
          <a:xfrm>
            <a:off x="257535" y="227817"/>
            <a:ext cx="11163634" cy="58477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ABCDEF bundle performance… improves ICU discharge</a:t>
            </a:r>
          </a:p>
        </p:txBody>
      </p:sp>
      <p:pic>
        <p:nvPicPr>
          <p:cNvPr id="7" name="Picture 6">
            <a:extLst>
              <a:ext uri="{FF2B5EF4-FFF2-40B4-BE49-F238E27FC236}">
                <a16:creationId xmlns:a16="http://schemas.microsoft.com/office/drawing/2014/main" id="{A3929F22-8429-482B-B390-2DEC28286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5" y="1184960"/>
            <a:ext cx="5389245" cy="1332948"/>
          </a:xfrm>
          <a:prstGeom prst="rect">
            <a:avLst/>
          </a:prstGeom>
        </p:spPr>
      </p:pic>
      <p:sp>
        <p:nvSpPr>
          <p:cNvPr id="8" name="TextBox 7">
            <a:extLst>
              <a:ext uri="{FF2B5EF4-FFF2-40B4-BE49-F238E27FC236}">
                <a16:creationId xmlns:a16="http://schemas.microsoft.com/office/drawing/2014/main" id="{FBFC243A-DB54-4853-B7A3-A8E87B824BA0}"/>
              </a:ext>
            </a:extLst>
          </p:cNvPr>
          <p:cNvSpPr txBox="1"/>
          <p:nvPr/>
        </p:nvSpPr>
        <p:spPr>
          <a:xfrm>
            <a:off x="373722" y="6092463"/>
            <a:ext cx="496161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Pun, …. Ely. </a:t>
            </a:r>
            <a:r>
              <a:rPr kumimoji="0" lang="en-US" sz="1600" b="0" i="1" u="none" strike="noStrike" kern="1200" cap="none" spc="0" normalizeH="0" baseline="0" noProof="0" dirty="0" err="1">
                <a:ln>
                  <a:noFill/>
                </a:ln>
                <a:solidFill>
                  <a:srgbClr val="000000"/>
                </a:solidFill>
                <a:effectLst/>
                <a:uLnTx/>
                <a:uFillTx/>
                <a:latin typeface="Helvetica" pitchFamily="2" charset="0"/>
                <a:ea typeface="+mn-ea"/>
                <a:cs typeface="+mn-cs"/>
              </a:rPr>
              <a:t>Crit</a:t>
            </a: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 Care Med. 2019;47:3-14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Sponsored by the SCCM via The Moore Foundation </a:t>
            </a:r>
          </a:p>
        </p:txBody>
      </p:sp>
      <p:pic>
        <p:nvPicPr>
          <p:cNvPr id="9" name="Picture 2" descr="C:\Users\elyew\Desktop\ICU Lib Figure 1.tif">
            <a:extLst>
              <a:ext uri="{FF2B5EF4-FFF2-40B4-BE49-F238E27FC236}">
                <a16:creationId xmlns:a16="http://schemas.microsoft.com/office/drawing/2014/main" id="{C10C8388-EABF-449F-9DEC-05A4D0F13E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535" y="2424577"/>
            <a:ext cx="4890516" cy="36678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DF39F68-829B-4A4D-83C8-FC5A7E44B1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4381" y="1283616"/>
            <a:ext cx="6228752" cy="5190626"/>
          </a:xfrm>
          <a:prstGeom prst="rect">
            <a:avLst/>
          </a:prstGeom>
        </p:spPr>
      </p:pic>
    </p:spTree>
    <p:extLst>
      <p:ext uri="{BB962C8B-B14F-4D97-AF65-F5344CB8AC3E}">
        <p14:creationId xmlns:p14="http://schemas.microsoft.com/office/powerpoint/2010/main" val="2438529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99EC-F948-AA1E-12FC-CF12516DDDCA}"/>
              </a:ext>
            </a:extLst>
          </p:cNvPr>
          <p:cNvSpPr/>
          <p:nvPr/>
        </p:nvSpPr>
        <p:spPr>
          <a:xfrm>
            <a:off x="-2" y="0"/>
            <a:ext cx="11740898" cy="1040411"/>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4D41B5C-C3E0-A898-2EE4-C5868FE02137}"/>
              </a:ext>
            </a:extLst>
          </p:cNvPr>
          <p:cNvSpPr/>
          <p:nvPr/>
        </p:nvSpPr>
        <p:spPr>
          <a:xfrm flipH="1">
            <a:off x="11803360" y="0"/>
            <a:ext cx="388640" cy="1040411"/>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43BB07-1BAF-868B-8178-3798B7C66D91}"/>
              </a:ext>
            </a:extLst>
          </p:cNvPr>
          <p:cNvSpPr txBox="1"/>
          <p:nvPr/>
        </p:nvSpPr>
        <p:spPr>
          <a:xfrm>
            <a:off x="257535" y="227817"/>
            <a:ext cx="11163634" cy="58477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ABCDEF bundle performance… improves ICU discharge</a:t>
            </a:r>
          </a:p>
        </p:txBody>
      </p:sp>
      <p:pic>
        <p:nvPicPr>
          <p:cNvPr id="7" name="Picture 6">
            <a:extLst>
              <a:ext uri="{FF2B5EF4-FFF2-40B4-BE49-F238E27FC236}">
                <a16:creationId xmlns:a16="http://schemas.microsoft.com/office/drawing/2014/main" id="{A3929F22-8429-482B-B390-2DEC28286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5" y="1184960"/>
            <a:ext cx="5389245" cy="1332948"/>
          </a:xfrm>
          <a:prstGeom prst="rect">
            <a:avLst/>
          </a:prstGeom>
        </p:spPr>
      </p:pic>
      <p:sp>
        <p:nvSpPr>
          <p:cNvPr id="8" name="TextBox 7">
            <a:extLst>
              <a:ext uri="{FF2B5EF4-FFF2-40B4-BE49-F238E27FC236}">
                <a16:creationId xmlns:a16="http://schemas.microsoft.com/office/drawing/2014/main" id="{FBFC243A-DB54-4853-B7A3-A8E87B824BA0}"/>
              </a:ext>
            </a:extLst>
          </p:cNvPr>
          <p:cNvSpPr txBox="1"/>
          <p:nvPr/>
        </p:nvSpPr>
        <p:spPr>
          <a:xfrm>
            <a:off x="373722" y="6092463"/>
            <a:ext cx="496161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Pun, …. Ely. </a:t>
            </a:r>
            <a:r>
              <a:rPr kumimoji="0" lang="en-US" sz="1600" b="0" i="1" u="none" strike="noStrike" kern="1200" cap="none" spc="0" normalizeH="0" baseline="0" noProof="0" dirty="0" err="1">
                <a:ln>
                  <a:noFill/>
                </a:ln>
                <a:solidFill>
                  <a:srgbClr val="000000"/>
                </a:solidFill>
                <a:effectLst/>
                <a:uLnTx/>
                <a:uFillTx/>
                <a:latin typeface="Helvetica" pitchFamily="2" charset="0"/>
                <a:ea typeface="+mn-ea"/>
                <a:cs typeface="+mn-cs"/>
              </a:rPr>
              <a:t>Crit</a:t>
            </a: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 Care Med. 2019;47:3-14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Helvetica" pitchFamily="2" charset="0"/>
                <a:ea typeface="+mn-ea"/>
                <a:cs typeface="+mn-cs"/>
              </a:rPr>
              <a:t>Sponsored by the SCCM via The Moore Foundation </a:t>
            </a:r>
          </a:p>
        </p:txBody>
      </p:sp>
      <p:pic>
        <p:nvPicPr>
          <p:cNvPr id="9" name="Picture 2" descr="C:\Users\elyew\Desktop\ICU Lib Figure 1.tif">
            <a:extLst>
              <a:ext uri="{FF2B5EF4-FFF2-40B4-BE49-F238E27FC236}">
                <a16:creationId xmlns:a16="http://schemas.microsoft.com/office/drawing/2014/main" id="{C10C8388-EABF-449F-9DEC-05A4D0F13E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535" y="2424577"/>
            <a:ext cx="4890516" cy="3667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2BF2CBB-4545-48CD-8A87-5E799670962A}"/>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5602587" y="1268228"/>
            <a:ext cx="6295506" cy="5246256"/>
          </a:xfrm>
          <a:prstGeom prst="rect">
            <a:avLst/>
          </a:prstGeom>
        </p:spPr>
      </p:pic>
    </p:spTree>
    <p:extLst>
      <p:ext uri="{BB962C8B-B14F-4D97-AF65-F5344CB8AC3E}">
        <p14:creationId xmlns:p14="http://schemas.microsoft.com/office/powerpoint/2010/main" val="3302305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F1127-F294-924E-A5D0-32CA4DE303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318" y="1607524"/>
            <a:ext cx="10277364" cy="4743399"/>
          </a:xfrm>
          <a:prstGeom prst="rect">
            <a:avLst/>
          </a:prstGeom>
        </p:spPr>
      </p:pic>
      <p:sp>
        <p:nvSpPr>
          <p:cNvPr id="4" name="Rectangle 3">
            <a:extLst>
              <a:ext uri="{FF2B5EF4-FFF2-40B4-BE49-F238E27FC236}">
                <a16:creationId xmlns:a16="http://schemas.microsoft.com/office/drawing/2014/main" id="{7871F418-8B88-3B09-3C1A-C153FC7DE01F}"/>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105247A-76EB-5B13-9998-858735C8E59C}"/>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2D460F1-ACFC-98D6-B8D4-6D33E5920770}"/>
              </a:ext>
            </a:extLst>
          </p:cNvPr>
          <p:cNvSpPr txBox="1"/>
          <p:nvPr/>
        </p:nvSpPr>
        <p:spPr>
          <a:xfrm>
            <a:off x="257535" y="323016"/>
            <a:ext cx="11392862" cy="585160"/>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Helvetica" pitchFamily="2" charset="0"/>
                <a:ea typeface="+mn-ea"/>
                <a:cs typeface="+mn-cs"/>
              </a:rPr>
              <a:t>Performance improves… coma, delirium, restraints</a:t>
            </a:r>
          </a:p>
        </p:txBody>
      </p:sp>
    </p:spTree>
    <p:extLst>
      <p:ext uri="{BB962C8B-B14F-4D97-AF65-F5344CB8AC3E}">
        <p14:creationId xmlns:p14="http://schemas.microsoft.com/office/powerpoint/2010/main" val="3175644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83DC9-A2A5-5C4C-A854-CC6AACBE2B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0379" y="1411507"/>
            <a:ext cx="6291242" cy="5242701"/>
          </a:xfrm>
          <a:prstGeom prst="rect">
            <a:avLst/>
          </a:prstGeom>
        </p:spPr>
      </p:pic>
      <p:sp>
        <p:nvSpPr>
          <p:cNvPr id="4" name="Rectangle 3">
            <a:extLst>
              <a:ext uri="{FF2B5EF4-FFF2-40B4-BE49-F238E27FC236}">
                <a16:creationId xmlns:a16="http://schemas.microsoft.com/office/drawing/2014/main" id="{B22994FA-9127-64D1-B988-039372196B4F}"/>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7AA9330-E977-D444-25BA-7D613D5A602A}"/>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FFEECEA-D452-C57D-0D5B-4858A09B011A}"/>
              </a:ext>
            </a:extLst>
          </p:cNvPr>
          <p:cNvSpPr txBox="1"/>
          <p:nvPr/>
        </p:nvSpPr>
        <p:spPr>
          <a:xfrm>
            <a:off x="257537" y="315931"/>
            <a:ext cx="9251251" cy="599331"/>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Helvetica" pitchFamily="2" charset="0"/>
                <a:ea typeface="+mn-ea"/>
                <a:cs typeface="+mn-cs"/>
              </a:rPr>
              <a:t>Performance increases reported pain</a:t>
            </a:r>
          </a:p>
        </p:txBody>
      </p:sp>
    </p:spTree>
    <p:extLst>
      <p:ext uri="{BB962C8B-B14F-4D97-AF65-F5344CB8AC3E}">
        <p14:creationId xmlns:p14="http://schemas.microsoft.com/office/powerpoint/2010/main" val="942575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1EDF4-9437-5548-B43C-A14DFE172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934" y="1576394"/>
            <a:ext cx="8306474" cy="4845443"/>
          </a:xfrm>
          <a:prstGeom prst="rect">
            <a:avLst/>
          </a:prstGeom>
        </p:spPr>
      </p:pic>
      <p:sp>
        <p:nvSpPr>
          <p:cNvPr id="2" name="Rectangle 1">
            <a:extLst>
              <a:ext uri="{FF2B5EF4-FFF2-40B4-BE49-F238E27FC236}">
                <a16:creationId xmlns:a16="http://schemas.microsoft.com/office/drawing/2014/main" id="{E8BC7F74-BBA5-6CAF-006A-ED02726D8432}"/>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AF861FC-4583-36B0-80FA-0E2B9717CA5A}"/>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BD721E-C236-548A-E415-129755F7327A}"/>
              </a:ext>
            </a:extLst>
          </p:cNvPr>
          <p:cNvSpPr txBox="1"/>
          <p:nvPr/>
        </p:nvSpPr>
        <p:spPr>
          <a:xfrm>
            <a:off x="257537" y="325773"/>
            <a:ext cx="11551560" cy="579646"/>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Performance reduces… ICU readmission and NH transfers</a:t>
            </a:r>
          </a:p>
        </p:txBody>
      </p:sp>
    </p:spTree>
    <p:extLst>
      <p:ext uri="{BB962C8B-B14F-4D97-AF65-F5344CB8AC3E}">
        <p14:creationId xmlns:p14="http://schemas.microsoft.com/office/powerpoint/2010/main" val="3159924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EEF1915-5192-CE0F-C326-EE18448E67AD}"/>
              </a:ext>
            </a:extLst>
          </p:cNvPr>
          <p:cNvCxnSpPr>
            <a:cxnSpLocks/>
          </p:cNvCxnSpPr>
          <p:nvPr/>
        </p:nvCxnSpPr>
        <p:spPr>
          <a:xfrm>
            <a:off x="6096000" y="967926"/>
            <a:ext cx="0" cy="58900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F40873-2A87-C95F-2034-E3A46D867E8B}"/>
              </a:ext>
            </a:extLst>
          </p:cNvPr>
          <p:cNvSpPr>
            <a:spLocks noGrp="1"/>
          </p:cNvSpPr>
          <p:nvPr>
            <p:ph sz="half" idx="1"/>
          </p:nvPr>
        </p:nvSpPr>
        <p:spPr>
          <a:xfrm>
            <a:off x="838200" y="2349648"/>
            <a:ext cx="5181600" cy="4351338"/>
          </a:xfrm>
        </p:spPr>
        <p:txBody>
          <a:bodyPr>
            <a:normAutofit/>
          </a:bodyPr>
          <a:lstStyle/>
          <a:p>
            <a:pPr marL="0" marR="0" indent="0">
              <a:lnSpc>
                <a:spcPct val="107000"/>
              </a:lnSpc>
              <a:spcBef>
                <a:spcPts val="0"/>
              </a:spcBef>
              <a:spcAft>
                <a:spcPts val="800"/>
              </a:spcAft>
              <a:buNone/>
            </a:pPr>
            <a:r>
              <a:rPr lang="en-US" sz="2600" b="1" dirty="0">
                <a:effectLst/>
                <a:latin typeface="Helvetica" pitchFamily="2" charset="0"/>
                <a:ea typeface="Calibri" panose="020F0502020204030204" pitchFamily="34" charset="0"/>
                <a:cs typeface="Times New Roman" panose="02020603050405020304" pitchFamily="18" charset="0"/>
              </a:rPr>
              <a:t>Both SATs and SBTs</a:t>
            </a:r>
            <a:endParaRPr lang="en-US" sz="2600" dirty="0">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Ely EW.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1996;335:1864-69</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Kress J.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2000;342:1471-77</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Girard TD. </a:t>
            </a:r>
            <a:r>
              <a:rPr lang="en-US" sz="2000" b="1" dirty="0">
                <a:effectLst/>
                <a:latin typeface="Helvetica" pitchFamily="2" charset="0"/>
                <a:ea typeface="Calibri" panose="020F0502020204030204" pitchFamily="34" charset="0"/>
                <a:cs typeface="Times New Roman" panose="02020603050405020304" pitchFamily="18" charset="0"/>
              </a:rPr>
              <a:t>Lancet. </a:t>
            </a:r>
            <a:r>
              <a:rPr lang="en-US" sz="2000" dirty="0">
                <a:effectLst/>
                <a:latin typeface="Helvetica" pitchFamily="2" charset="0"/>
                <a:ea typeface="Calibri" panose="020F0502020204030204" pitchFamily="34" charset="0"/>
                <a:cs typeface="Times New Roman" panose="02020603050405020304" pitchFamily="18" charset="0"/>
              </a:rPr>
              <a:t>2008;371:126-34</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Mehta G. </a:t>
            </a:r>
            <a:r>
              <a:rPr lang="en-US" sz="2000" b="1" dirty="0">
                <a:effectLst/>
                <a:latin typeface="Helvetica" pitchFamily="2" charset="0"/>
                <a:ea typeface="Calibri" panose="020F0502020204030204" pitchFamily="34" charset="0"/>
                <a:cs typeface="Times New Roman" panose="02020603050405020304" pitchFamily="18" charset="0"/>
              </a:rPr>
              <a:t>JAMA.</a:t>
            </a:r>
            <a:r>
              <a:rPr lang="en-US" sz="2000" dirty="0">
                <a:effectLst/>
                <a:latin typeface="Helvetica" pitchFamily="2" charset="0"/>
                <a:ea typeface="Calibri" panose="020F0502020204030204" pitchFamily="34" charset="0"/>
                <a:cs typeface="Times New Roman" panose="02020603050405020304" pitchFamily="18" charset="0"/>
              </a:rPr>
              <a:t> 2012;308:1985-92</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Girard TD. </a:t>
            </a:r>
            <a:r>
              <a:rPr lang="en-US" sz="2000" b="1" dirty="0">
                <a:effectLst/>
                <a:latin typeface="Helvetica" pitchFamily="2" charset="0"/>
                <a:ea typeface="Calibri" panose="020F0502020204030204" pitchFamily="34" charset="0"/>
                <a:cs typeface="Times New Roman" panose="02020603050405020304" pitchFamily="18" charset="0"/>
              </a:rPr>
              <a:t>Lancet RM. </a:t>
            </a:r>
            <a:r>
              <a:rPr lang="en-US" sz="2000" dirty="0">
                <a:effectLst/>
                <a:latin typeface="Helvetica" pitchFamily="2" charset="0"/>
                <a:ea typeface="Calibri" panose="020F0502020204030204" pitchFamily="34" charset="0"/>
                <a:cs typeface="Times New Roman" panose="02020603050405020304" pitchFamily="18" charset="0"/>
              </a:rPr>
              <a:t>2018;6:213-22</a:t>
            </a:r>
          </a:p>
          <a:p>
            <a:pPr marL="0" marR="0">
              <a:lnSpc>
                <a:spcPct val="107000"/>
              </a:lnSpc>
              <a:spcBef>
                <a:spcPts val="0"/>
              </a:spcBef>
              <a:spcAft>
                <a:spcPts val="800"/>
              </a:spcAft>
            </a:pPr>
            <a:r>
              <a:rPr lang="en-US" sz="2000" dirty="0">
                <a:latin typeface="Helvetica" pitchFamily="2" charset="0"/>
                <a:ea typeface="Calibri" panose="020F0502020204030204" pitchFamily="34" charset="0"/>
                <a:cs typeface="Times New Roman" panose="02020603050405020304" pitchFamily="18" charset="0"/>
              </a:rPr>
              <a:t>Thille AW. </a:t>
            </a:r>
            <a:r>
              <a:rPr lang="en-US" sz="2000" b="1" dirty="0">
                <a:latin typeface="Helvetica" pitchFamily="2" charset="0"/>
                <a:ea typeface="Calibri" panose="020F0502020204030204" pitchFamily="34" charset="0"/>
                <a:cs typeface="Times New Roman" panose="02020603050405020304" pitchFamily="18" charset="0"/>
              </a:rPr>
              <a:t>NEJM</a:t>
            </a:r>
            <a:r>
              <a:rPr lang="en-US" sz="2000" dirty="0">
                <a:latin typeface="Helvetica" pitchFamily="2" charset="0"/>
                <a:ea typeface="Calibri" panose="020F0502020204030204" pitchFamily="34" charset="0"/>
                <a:cs typeface="Times New Roman" panose="02020603050405020304" pitchFamily="18" charset="0"/>
              </a:rPr>
              <a:t> 2022; Oct 26 </a:t>
            </a:r>
            <a:r>
              <a:rPr lang="en-US" sz="2000" dirty="0" err="1">
                <a:latin typeface="Helvetica" pitchFamily="2" charset="0"/>
                <a:ea typeface="Calibri" panose="020F0502020204030204" pitchFamily="34" charset="0"/>
                <a:cs typeface="Times New Roman" panose="02020603050405020304" pitchFamily="18" charset="0"/>
              </a:rPr>
              <a:t>epub</a:t>
            </a:r>
            <a:endParaRPr lang="en-US" sz="2000" dirty="0">
              <a:effectLst/>
              <a:latin typeface="Helvetica" pitchFamily="2" charset="0"/>
              <a:ea typeface="Calibri" panose="020F0502020204030204" pitchFamily="34" charset="0"/>
              <a:cs typeface="Times New Roman" panose="02020603050405020304" pitchFamily="18" charset="0"/>
            </a:endParaRPr>
          </a:p>
          <a:p>
            <a:pPr marL="0" indent="0">
              <a:buNone/>
            </a:pPr>
            <a:endParaRPr lang="en-US" dirty="0">
              <a:latin typeface="Helvetica" pitchFamily="2" charset="0"/>
            </a:endParaRPr>
          </a:p>
        </p:txBody>
      </p:sp>
      <p:sp>
        <p:nvSpPr>
          <p:cNvPr id="4" name="Content Placeholder 3">
            <a:extLst>
              <a:ext uri="{FF2B5EF4-FFF2-40B4-BE49-F238E27FC236}">
                <a16:creationId xmlns:a16="http://schemas.microsoft.com/office/drawing/2014/main" id="{F86E25C6-7AD1-0839-472A-E7E6004C15F6}"/>
              </a:ext>
            </a:extLst>
          </p:cNvPr>
          <p:cNvSpPr>
            <a:spLocks noGrp="1"/>
          </p:cNvSpPr>
          <p:nvPr>
            <p:ph sz="half" idx="2"/>
          </p:nvPr>
        </p:nvSpPr>
        <p:spPr>
          <a:xfrm>
            <a:off x="6484642" y="2349648"/>
            <a:ext cx="5631160" cy="4351338"/>
          </a:xfrm>
        </p:spPr>
        <p:txBody>
          <a:bodyPr>
            <a:normAutofit/>
          </a:bodyPr>
          <a:lstStyle/>
          <a:p>
            <a:pPr marL="0" marR="0" indent="0">
              <a:lnSpc>
                <a:spcPct val="107000"/>
              </a:lnSpc>
              <a:spcBef>
                <a:spcPts val="0"/>
              </a:spcBef>
              <a:spcAft>
                <a:spcPts val="800"/>
              </a:spcAft>
              <a:buNone/>
            </a:pPr>
            <a:r>
              <a:rPr lang="en-US" sz="2600" b="1" dirty="0">
                <a:effectLst/>
                <a:latin typeface="Helvetica" pitchFamily="2" charset="0"/>
                <a:ea typeface="Calibri" panose="020F0502020204030204" pitchFamily="34" charset="0"/>
                <a:cs typeface="Times New Roman" panose="02020603050405020304" pitchFamily="18" charset="0"/>
              </a:rPr>
              <a:t>Choice of Sedation and Analgesia</a:t>
            </a:r>
            <a:endParaRPr lang="en-US" sz="2600" dirty="0">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Pandharipande</a:t>
            </a:r>
            <a:r>
              <a:rPr lang="en-US" sz="2000" dirty="0">
                <a:effectLst/>
                <a:latin typeface="Helvetica" pitchFamily="2" charset="0"/>
                <a:ea typeface="Calibri" panose="020F0502020204030204" pitchFamily="34" charset="0"/>
                <a:cs typeface="Times New Roman" panose="02020603050405020304" pitchFamily="18" charset="0"/>
              </a:rPr>
              <a:t> PP </a:t>
            </a:r>
            <a:r>
              <a:rPr lang="en-US" sz="2000" b="1" dirty="0">
                <a:effectLst/>
                <a:latin typeface="Helvetica" pitchFamily="2" charset="0"/>
                <a:ea typeface="Calibri" panose="020F0502020204030204" pitchFamily="34" charset="0"/>
                <a:cs typeface="Times New Roman" panose="02020603050405020304" pitchFamily="18" charset="0"/>
              </a:rPr>
              <a:t>JAMA</a:t>
            </a:r>
            <a:r>
              <a:rPr lang="en-US" sz="2000" dirty="0">
                <a:effectLst/>
                <a:latin typeface="Helvetica" pitchFamily="2" charset="0"/>
                <a:ea typeface="Calibri" panose="020F0502020204030204" pitchFamily="34" charset="0"/>
                <a:cs typeface="Times New Roman" panose="02020603050405020304" pitchFamily="18" charset="0"/>
              </a:rPr>
              <a:t>. 2007;298:2644-53</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Riker R.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2009;301:489-99</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Strom T. </a:t>
            </a:r>
            <a:r>
              <a:rPr lang="en-US" sz="2000" b="1" dirty="0">
                <a:effectLst/>
                <a:latin typeface="Helvetica" pitchFamily="2" charset="0"/>
                <a:ea typeface="Calibri" panose="020F0502020204030204" pitchFamily="34" charset="0"/>
                <a:cs typeface="Times New Roman" panose="02020603050405020304" pitchFamily="18" charset="0"/>
              </a:rPr>
              <a:t>Lancet. </a:t>
            </a:r>
            <a:r>
              <a:rPr lang="en-US" sz="2000" dirty="0">
                <a:effectLst/>
                <a:latin typeface="Helvetica" pitchFamily="2" charset="0"/>
                <a:ea typeface="Calibri" panose="020F0502020204030204" pitchFamily="34" charset="0"/>
                <a:cs typeface="Times New Roman" panose="02020603050405020304" pitchFamily="18" charset="0"/>
              </a:rPr>
              <a:t>2010;375:475-80</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Jakob S.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2012;307:1151-60</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Reade M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2016;315:1460-68</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Su</a:t>
            </a:r>
            <a:r>
              <a:rPr lang="en-US" sz="2000" dirty="0">
                <a:effectLst/>
                <a:latin typeface="Helvetica" pitchFamily="2" charset="0"/>
                <a:ea typeface="Calibri" panose="020F0502020204030204" pitchFamily="34" charset="0"/>
                <a:cs typeface="Times New Roman" panose="02020603050405020304" pitchFamily="18" charset="0"/>
              </a:rPr>
              <a:t> X. </a:t>
            </a:r>
            <a:r>
              <a:rPr lang="en-US" sz="2000" b="1" dirty="0">
                <a:effectLst/>
                <a:latin typeface="Helvetica" pitchFamily="2" charset="0"/>
                <a:ea typeface="Calibri" panose="020F0502020204030204" pitchFamily="34" charset="0"/>
                <a:cs typeface="Times New Roman" panose="02020603050405020304" pitchFamily="18" charset="0"/>
              </a:rPr>
              <a:t>Lancet.</a:t>
            </a:r>
            <a:r>
              <a:rPr lang="en-US" sz="2000" dirty="0">
                <a:effectLst/>
                <a:latin typeface="Helvetica" pitchFamily="2" charset="0"/>
                <a:ea typeface="Calibri" panose="020F0502020204030204" pitchFamily="34" charset="0"/>
                <a:cs typeface="Times New Roman" panose="02020603050405020304" pitchFamily="18" charset="0"/>
              </a:rPr>
              <a:t> 2016;388:1893-1902</a:t>
            </a:r>
          </a:p>
          <a:p>
            <a:pPr marL="0">
              <a:lnSpc>
                <a:spcPct val="107000"/>
              </a:lnSpc>
              <a:spcBef>
                <a:spcPts val="0"/>
              </a:spcBef>
              <a:spcAft>
                <a:spcPts val="800"/>
              </a:spcAft>
            </a:pPr>
            <a:r>
              <a:rPr lang="en-US" sz="2000" dirty="0">
                <a:latin typeface="Helvetica" pitchFamily="2" charset="0"/>
                <a:ea typeface="Calibri" panose="020F0502020204030204" pitchFamily="34" charset="0"/>
                <a:cs typeface="Times New Roman" panose="02020603050405020304" pitchFamily="18" charset="0"/>
              </a:rPr>
              <a:t>Shehabi Y. </a:t>
            </a:r>
            <a:r>
              <a:rPr lang="en-US" sz="2000" b="1" dirty="0">
                <a:latin typeface="Helvetica" pitchFamily="2" charset="0"/>
                <a:ea typeface="Calibri" panose="020F0502020204030204" pitchFamily="34" charset="0"/>
                <a:cs typeface="Times New Roman" panose="02020603050405020304" pitchFamily="18" charset="0"/>
              </a:rPr>
              <a:t>NEJM. </a:t>
            </a:r>
            <a:r>
              <a:rPr lang="en-US" sz="2000" dirty="0">
                <a:latin typeface="Helvetica" pitchFamily="2" charset="0"/>
                <a:ea typeface="Calibri" panose="020F0502020204030204" pitchFamily="34" charset="0"/>
                <a:cs typeface="Times New Roman" panose="02020603050405020304" pitchFamily="18" charset="0"/>
              </a:rPr>
              <a:t>2019;380:2506-17</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Hughes CG</a:t>
            </a:r>
            <a:r>
              <a:rPr lang="en-US" sz="2000" b="1" dirty="0">
                <a:latin typeface="Helvetica" pitchFamily="2" charset="0"/>
                <a:ea typeface="Calibri" panose="020F0502020204030204" pitchFamily="34" charset="0"/>
                <a:cs typeface="Times New Roman" panose="02020603050405020304" pitchFamily="18" charset="0"/>
              </a:rPr>
              <a:t>.</a:t>
            </a:r>
            <a:r>
              <a:rPr lang="en-US" sz="2000" b="1" dirty="0">
                <a:effectLst/>
                <a:latin typeface="Helvetica" pitchFamily="2" charset="0"/>
                <a:ea typeface="Calibri" panose="020F0502020204030204" pitchFamily="34" charset="0"/>
                <a:cs typeface="Times New Roman" panose="02020603050405020304" pitchFamily="18" charset="0"/>
              </a:rPr>
              <a:t> NEJM.</a:t>
            </a:r>
            <a:r>
              <a:rPr lang="en-US" sz="2000" dirty="0">
                <a:effectLst/>
                <a:latin typeface="Helvetica" pitchFamily="2" charset="0"/>
                <a:ea typeface="Calibri" panose="020F0502020204030204" pitchFamily="34" charset="0"/>
                <a:cs typeface="Times New Roman" panose="02020603050405020304" pitchFamily="18" charset="0"/>
              </a:rPr>
              <a:t> 2021;384:1424-36</a:t>
            </a:r>
          </a:p>
          <a:p>
            <a:endParaRPr lang="en-US" dirty="0">
              <a:latin typeface="Helvetica" pitchFamily="2" charset="0"/>
            </a:endParaRPr>
          </a:p>
        </p:txBody>
      </p:sp>
      <p:sp>
        <p:nvSpPr>
          <p:cNvPr id="5" name="Rectangle 4">
            <a:extLst>
              <a:ext uri="{FF2B5EF4-FFF2-40B4-BE49-F238E27FC236}">
                <a16:creationId xmlns:a16="http://schemas.microsoft.com/office/drawing/2014/main" id="{36C092C0-C19B-3276-4D9F-792037782036}"/>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B9438D-9CCF-B4F6-E0D3-EA25B85C41E5}"/>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C147868-6BC7-D9CB-B8E6-2300700A10B3}"/>
              </a:ext>
            </a:extLst>
          </p:cNvPr>
          <p:cNvSpPr txBox="1"/>
          <p:nvPr/>
        </p:nvSpPr>
        <p:spPr>
          <a:xfrm>
            <a:off x="257535" y="79328"/>
            <a:ext cx="8836778" cy="1072538"/>
          </a:xfrm>
          <a:prstGeom prst="rect">
            <a:avLst/>
          </a:prstGeom>
          <a:noFill/>
        </p:spPr>
        <p:txBody>
          <a:bodyPr wrap="none" rtlCol="0" anchor="ctr">
            <a:spAutoFit/>
          </a:bodyPr>
          <a:lstStyle/>
          <a:p>
            <a:pPr>
              <a:lnSpc>
                <a:spcPts val="3800"/>
              </a:lnSpc>
            </a:pPr>
            <a:r>
              <a:rPr lang="en-US" sz="3600" b="1" dirty="0">
                <a:solidFill>
                  <a:schemeClr val="bg1"/>
                </a:solidFill>
                <a:latin typeface="Helvetica" pitchFamily="2" charset="0"/>
              </a:rPr>
              <a:t>Scientific Foundation for</a:t>
            </a:r>
            <a:br>
              <a:rPr lang="en-US" sz="3600" b="1" dirty="0">
                <a:solidFill>
                  <a:schemeClr val="bg1"/>
                </a:solidFill>
                <a:latin typeface="Helvetica" pitchFamily="2" charset="0"/>
              </a:rPr>
            </a:br>
            <a:r>
              <a:rPr lang="en-US" sz="3600" b="1" dirty="0">
                <a:solidFill>
                  <a:schemeClr val="bg1"/>
                </a:solidFill>
                <a:latin typeface="Helvetica" pitchFamily="2" charset="0"/>
              </a:rPr>
              <a:t>ICU Liberation and the ABCDEF Bundle</a:t>
            </a:r>
            <a:endParaRPr lang="en-US" sz="3600" dirty="0">
              <a:solidFill>
                <a:schemeClr val="bg1"/>
              </a:solidFill>
              <a:latin typeface="Helvetica" pitchFamily="2" charset="0"/>
            </a:endParaRPr>
          </a:p>
        </p:txBody>
      </p:sp>
      <p:sp>
        <p:nvSpPr>
          <p:cNvPr id="11" name="Rectangle 10">
            <a:extLst>
              <a:ext uri="{FF2B5EF4-FFF2-40B4-BE49-F238E27FC236}">
                <a16:creationId xmlns:a16="http://schemas.microsoft.com/office/drawing/2014/main" id="{B8B59B20-46B3-7FD5-535B-5443C9D93F9F}"/>
              </a:ext>
            </a:extLst>
          </p:cNvPr>
          <p:cNvSpPr/>
          <p:nvPr/>
        </p:nvSpPr>
        <p:spPr>
          <a:xfrm>
            <a:off x="963168" y="1740048"/>
            <a:ext cx="573024" cy="573024"/>
          </a:xfrm>
          <a:prstGeom prst="rect">
            <a:avLst/>
          </a:prstGeom>
          <a:solidFill>
            <a:srgbClr val="527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Helvetica" pitchFamily="2" charset="0"/>
              </a:rPr>
              <a:t>B</a:t>
            </a:r>
          </a:p>
        </p:txBody>
      </p:sp>
      <p:sp>
        <p:nvSpPr>
          <p:cNvPr id="12" name="Rectangle 11">
            <a:extLst>
              <a:ext uri="{FF2B5EF4-FFF2-40B4-BE49-F238E27FC236}">
                <a16:creationId xmlns:a16="http://schemas.microsoft.com/office/drawing/2014/main" id="{3744C467-6CFD-4C6E-AE30-1D3284F36739}"/>
              </a:ext>
            </a:extLst>
          </p:cNvPr>
          <p:cNvSpPr/>
          <p:nvPr/>
        </p:nvSpPr>
        <p:spPr>
          <a:xfrm>
            <a:off x="6559296" y="1740048"/>
            <a:ext cx="573024" cy="573024"/>
          </a:xfrm>
          <a:prstGeom prst="rect">
            <a:avLst/>
          </a:prstGeom>
          <a:solidFill>
            <a:srgbClr val="8AC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Helvetica" pitchFamily="2" charset="0"/>
              </a:rPr>
              <a:t>C</a:t>
            </a:r>
          </a:p>
        </p:txBody>
      </p:sp>
    </p:spTree>
    <p:extLst>
      <p:ext uri="{BB962C8B-B14F-4D97-AF65-F5344CB8AC3E}">
        <p14:creationId xmlns:p14="http://schemas.microsoft.com/office/powerpoint/2010/main" val="1974387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21B8BF5-AD4B-296B-8CDB-BDD44F4A8263}"/>
              </a:ext>
            </a:extLst>
          </p:cNvPr>
          <p:cNvCxnSpPr>
            <a:cxnSpLocks/>
          </p:cNvCxnSpPr>
          <p:nvPr/>
        </p:nvCxnSpPr>
        <p:spPr>
          <a:xfrm>
            <a:off x="6096000" y="967926"/>
            <a:ext cx="0" cy="58900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F40873-2A87-C95F-2034-E3A46D867E8B}"/>
              </a:ext>
            </a:extLst>
          </p:cNvPr>
          <p:cNvSpPr>
            <a:spLocks noGrp="1"/>
          </p:cNvSpPr>
          <p:nvPr>
            <p:ph sz="half" idx="1"/>
          </p:nvPr>
        </p:nvSpPr>
        <p:spPr>
          <a:xfrm>
            <a:off x="718457" y="2435584"/>
            <a:ext cx="5377543" cy="4351338"/>
          </a:xfrm>
        </p:spPr>
        <p:txBody>
          <a:bodyPr>
            <a:normAutofit/>
          </a:bodyPr>
          <a:lstStyle/>
          <a:p>
            <a:pPr marL="0" marR="0" indent="0">
              <a:lnSpc>
                <a:spcPct val="107000"/>
              </a:lnSpc>
              <a:spcBef>
                <a:spcPts val="0"/>
              </a:spcBef>
              <a:spcAft>
                <a:spcPts val="800"/>
              </a:spcAft>
              <a:buNone/>
            </a:pPr>
            <a:r>
              <a:rPr lang="en-US" b="1" dirty="0">
                <a:effectLst/>
                <a:latin typeface="Helvetica" pitchFamily="2" charset="0"/>
                <a:ea typeface="Calibri" panose="020F0502020204030204" pitchFamily="34" charset="0"/>
                <a:cs typeface="Times New Roman" panose="02020603050405020304" pitchFamily="18" charset="0"/>
              </a:rPr>
              <a:t>Delirium</a:t>
            </a:r>
            <a:endParaRPr lang="en-US" dirty="0">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Ely EW. </a:t>
            </a:r>
            <a:r>
              <a:rPr lang="en-US" sz="2000" b="1" dirty="0">
                <a:effectLst/>
                <a:latin typeface="Helvetica" pitchFamily="2" charset="0"/>
                <a:ea typeface="Calibri" panose="020F0502020204030204" pitchFamily="34" charset="0"/>
                <a:cs typeface="Times New Roman" panose="02020603050405020304" pitchFamily="18" charset="0"/>
              </a:rPr>
              <a:t>JAMA.</a:t>
            </a:r>
            <a:r>
              <a:rPr lang="en-US" sz="2000" dirty="0">
                <a:effectLst/>
                <a:latin typeface="Helvetica" pitchFamily="2" charset="0"/>
                <a:ea typeface="Calibri" panose="020F0502020204030204" pitchFamily="34" charset="0"/>
                <a:cs typeface="Times New Roman" panose="02020603050405020304" pitchFamily="18" charset="0"/>
              </a:rPr>
              <a:t> 2001;286:2703-10</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Ely EW.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2003;289:2983-91</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Ely EW.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2004;291:1753-62</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Schweickert W. </a:t>
            </a:r>
            <a:r>
              <a:rPr lang="en-US" sz="2000" b="1" dirty="0">
                <a:effectLst/>
                <a:latin typeface="Helvetica" pitchFamily="2" charset="0"/>
                <a:ea typeface="Calibri" panose="020F0502020204030204" pitchFamily="34" charset="0"/>
                <a:cs typeface="Times New Roman" panose="02020603050405020304" pitchFamily="18" charset="0"/>
              </a:rPr>
              <a:t>Lancet. </a:t>
            </a:r>
            <a:r>
              <a:rPr lang="en-US" sz="2000" dirty="0">
                <a:effectLst/>
                <a:latin typeface="Helvetica" pitchFamily="2" charset="0"/>
                <a:ea typeface="Calibri" panose="020F0502020204030204" pitchFamily="34" charset="0"/>
                <a:cs typeface="Times New Roman" panose="02020603050405020304" pitchFamily="18" charset="0"/>
              </a:rPr>
              <a:t>2009;373:1874-82</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Girard TD. </a:t>
            </a:r>
            <a:r>
              <a:rPr lang="en-US" sz="2000" b="1" dirty="0">
                <a:effectLst/>
                <a:latin typeface="Helvetica" pitchFamily="2" charset="0"/>
                <a:ea typeface="Calibri" panose="020F0502020204030204" pitchFamily="34" charset="0"/>
                <a:cs typeface="Times New Roman" panose="02020603050405020304" pitchFamily="18" charset="0"/>
              </a:rPr>
              <a:t>NEJM.</a:t>
            </a:r>
            <a:r>
              <a:rPr lang="en-US" sz="2000" dirty="0">
                <a:effectLst/>
                <a:latin typeface="Helvetica" pitchFamily="2" charset="0"/>
                <a:ea typeface="Calibri" panose="020F0502020204030204" pitchFamily="34" charset="0"/>
                <a:cs typeface="Times New Roman" panose="02020603050405020304" pitchFamily="18" charset="0"/>
              </a:rPr>
              <a:t> 2018;379:2506-16</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Pun BT. </a:t>
            </a:r>
            <a:r>
              <a:rPr lang="en-US" sz="2000" b="1" dirty="0">
                <a:effectLst/>
                <a:latin typeface="Helvetica" pitchFamily="2" charset="0"/>
                <a:ea typeface="Calibri" panose="020F0502020204030204" pitchFamily="34" charset="0"/>
                <a:cs typeface="Times New Roman" panose="02020603050405020304" pitchFamily="18" charset="0"/>
              </a:rPr>
              <a:t>Lancet</a:t>
            </a:r>
            <a:r>
              <a:rPr lang="en-US" sz="2000" dirty="0">
                <a:effectLst/>
                <a:latin typeface="Helvetica" pitchFamily="2" charset="0"/>
                <a:ea typeface="Calibri" panose="020F0502020204030204" pitchFamily="34" charset="0"/>
                <a:cs typeface="Times New Roman" panose="02020603050405020304" pitchFamily="18" charset="0"/>
              </a:rPr>
              <a:t> </a:t>
            </a:r>
            <a:r>
              <a:rPr lang="en-US" sz="2000" b="1" dirty="0">
                <a:effectLst/>
                <a:latin typeface="Helvetica" pitchFamily="2" charset="0"/>
                <a:ea typeface="Calibri" panose="020F0502020204030204" pitchFamily="34" charset="0"/>
                <a:cs typeface="Times New Roman" panose="02020603050405020304" pitchFamily="18" charset="0"/>
              </a:rPr>
              <a:t>RM.</a:t>
            </a:r>
            <a:r>
              <a:rPr lang="en-US" sz="2000" dirty="0">
                <a:effectLst/>
                <a:latin typeface="Helvetica" pitchFamily="2" charset="0"/>
                <a:ea typeface="Calibri" panose="020F0502020204030204" pitchFamily="34" charset="0"/>
                <a:cs typeface="Times New Roman" panose="02020603050405020304" pitchFamily="18" charset="0"/>
              </a:rPr>
              <a:t> 2021;9:239-50</a:t>
            </a:r>
          </a:p>
          <a:p>
            <a:pPr marL="0" marR="0">
              <a:lnSpc>
                <a:spcPct val="107000"/>
              </a:lnSpc>
              <a:spcBef>
                <a:spcPts val="0"/>
              </a:spcBef>
              <a:spcAft>
                <a:spcPts val="800"/>
              </a:spcAft>
            </a:pPr>
            <a:r>
              <a:rPr lang="en-US" sz="2000" dirty="0">
                <a:latin typeface="Helvetica" pitchFamily="2" charset="0"/>
                <a:ea typeface="Calibri" panose="020F0502020204030204" pitchFamily="34" charset="0"/>
                <a:cs typeface="Times New Roman" panose="02020603050405020304" pitchFamily="18" charset="0"/>
              </a:rPr>
              <a:t>Andersen NC. </a:t>
            </a:r>
            <a:r>
              <a:rPr lang="en-US" sz="2000" b="1" dirty="0">
                <a:latin typeface="Helvetica" pitchFamily="2" charset="0"/>
                <a:ea typeface="Calibri" panose="020F0502020204030204" pitchFamily="34" charset="0"/>
                <a:cs typeface="Times New Roman" panose="02020603050405020304" pitchFamily="18" charset="0"/>
              </a:rPr>
              <a:t>NEJM</a:t>
            </a:r>
            <a:r>
              <a:rPr lang="en-US" sz="2000" dirty="0">
                <a:latin typeface="Helvetica" pitchFamily="2" charset="0"/>
                <a:ea typeface="Calibri" panose="020F0502020204030204" pitchFamily="34" charset="0"/>
                <a:cs typeface="Times New Roman" panose="02020603050405020304" pitchFamily="18" charset="0"/>
              </a:rPr>
              <a:t> 2022; Oct 26 </a:t>
            </a:r>
            <a:r>
              <a:rPr lang="en-US" sz="2000" dirty="0" err="1">
                <a:latin typeface="Helvetica" pitchFamily="2" charset="0"/>
                <a:ea typeface="Calibri" panose="020F0502020204030204" pitchFamily="34" charset="0"/>
                <a:cs typeface="Times New Roman" panose="02020603050405020304" pitchFamily="18" charset="0"/>
              </a:rPr>
              <a:t>epub</a:t>
            </a:r>
            <a:endParaRPr lang="en-US" sz="2000" dirty="0">
              <a:effectLst/>
              <a:latin typeface="Helvetica" pitchFamily="2" charset="0"/>
              <a:ea typeface="Calibri" panose="020F0502020204030204" pitchFamily="34" charset="0"/>
              <a:cs typeface="Times New Roman" panose="02020603050405020304" pitchFamily="18" charset="0"/>
            </a:endParaRPr>
          </a:p>
          <a:p>
            <a:pPr marL="0" indent="0">
              <a:buNone/>
            </a:pPr>
            <a:endParaRPr lang="en-US" sz="2000" dirty="0">
              <a:latin typeface="Helvetica" pitchFamily="2" charset="0"/>
            </a:endParaRPr>
          </a:p>
        </p:txBody>
      </p:sp>
      <p:sp>
        <p:nvSpPr>
          <p:cNvPr id="4" name="Content Placeholder 3">
            <a:extLst>
              <a:ext uri="{FF2B5EF4-FFF2-40B4-BE49-F238E27FC236}">
                <a16:creationId xmlns:a16="http://schemas.microsoft.com/office/drawing/2014/main" id="{F86E25C6-7AD1-0839-472A-E7E6004C15F6}"/>
              </a:ext>
            </a:extLst>
          </p:cNvPr>
          <p:cNvSpPr>
            <a:spLocks noGrp="1"/>
          </p:cNvSpPr>
          <p:nvPr>
            <p:ph sz="half" idx="2"/>
          </p:nvPr>
        </p:nvSpPr>
        <p:spPr>
          <a:xfrm>
            <a:off x="6461759" y="2435584"/>
            <a:ext cx="5472699" cy="4351338"/>
          </a:xfrm>
        </p:spPr>
        <p:txBody>
          <a:bodyPr>
            <a:normAutofit/>
          </a:bodyPr>
          <a:lstStyle/>
          <a:p>
            <a:pPr marL="0" marR="0" indent="0">
              <a:lnSpc>
                <a:spcPct val="107000"/>
              </a:lnSpc>
              <a:spcBef>
                <a:spcPts val="0"/>
              </a:spcBef>
              <a:spcAft>
                <a:spcPts val="800"/>
              </a:spcAft>
              <a:buNone/>
            </a:pPr>
            <a:r>
              <a:rPr lang="en-US" b="1" dirty="0">
                <a:effectLst/>
                <a:latin typeface="Helvetica" pitchFamily="2" charset="0"/>
                <a:ea typeface="Calibri" panose="020F0502020204030204" pitchFamily="34" charset="0"/>
                <a:cs typeface="Times New Roman" panose="02020603050405020304" pitchFamily="18" charset="0"/>
              </a:rPr>
              <a:t>Early Mobility</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Herridge</a:t>
            </a:r>
            <a:r>
              <a:rPr lang="en-US" sz="2000" dirty="0">
                <a:effectLst/>
                <a:latin typeface="Helvetica" pitchFamily="2" charset="0"/>
                <a:ea typeface="Calibri" panose="020F0502020204030204" pitchFamily="34" charset="0"/>
                <a:cs typeface="Times New Roman" panose="02020603050405020304" pitchFamily="18" charset="0"/>
              </a:rPr>
              <a:t> M.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2003;348:683-93</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Levine S.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2008;358:1327-35</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Puthucheray</a:t>
            </a:r>
            <a:r>
              <a:rPr lang="en-US" sz="2000" dirty="0">
                <a:effectLst/>
                <a:latin typeface="Helvetica" pitchFamily="2" charset="0"/>
                <a:ea typeface="Calibri" panose="020F0502020204030204" pitchFamily="34" charset="0"/>
                <a:cs typeface="Times New Roman" panose="02020603050405020304" pitchFamily="18" charset="0"/>
              </a:rPr>
              <a:t> Z. </a:t>
            </a:r>
            <a:r>
              <a:rPr lang="en-US" sz="2000" b="1" dirty="0">
                <a:effectLst/>
                <a:latin typeface="Helvetica" pitchFamily="2" charset="0"/>
                <a:ea typeface="Calibri" panose="020F0502020204030204" pitchFamily="34" charset="0"/>
                <a:cs typeface="Times New Roman" panose="02020603050405020304" pitchFamily="18" charset="0"/>
              </a:rPr>
              <a:t>JAMA</a:t>
            </a:r>
            <a:r>
              <a:rPr lang="en-US" sz="2000" dirty="0">
                <a:effectLst/>
                <a:latin typeface="Helvetica" pitchFamily="2" charset="0"/>
                <a:ea typeface="Calibri" panose="020F0502020204030204" pitchFamily="34" charset="0"/>
                <a:cs typeface="Times New Roman" panose="02020603050405020304" pitchFamily="18" charset="0"/>
              </a:rPr>
              <a:t>. 2013;310:1591-1600</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Kress JP.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2014;370:1626-35</a:t>
            </a: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Morris P.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2016;315:2694-2702</a:t>
            </a:r>
          </a:p>
          <a:p>
            <a:pPr marL="0" marR="0">
              <a:lnSpc>
                <a:spcPct val="107000"/>
              </a:lnSpc>
              <a:spcBef>
                <a:spcPts val="0"/>
              </a:spcBef>
              <a:spcAft>
                <a:spcPts val="800"/>
              </a:spcAft>
            </a:pPr>
            <a:r>
              <a:rPr lang="en-US" sz="2000" dirty="0">
                <a:latin typeface="Helvetica" pitchFamily="2" charset="0"/>
                <a:ea typeface="Calibri" panose="020F0502020204030204" pitchFamily="34" charset="0"/>
                <a:cs typeface="Times New Roman" panose="02020603050405020304" pitchFamily="18" charset="0"/>
              </a:rPr>
              <a:t>Hodgson CL. </a:t>
            </a:r>
            <a:r>
              <a:rPr lang="en-US" sz="2000" b="1" dirty="0">
                <a:latin typeface="Helvetica" pitchFamily="2" charset="0"/>
                <a:ea typeface="Calibri" panose="020F0502020204030204" pitchFamily="34" charset="0"/>
                <a:cs typeface="Times New Roman" panose="02020603050405020304" pitchFamily="18" charset="0"/>
              </a:rPr>
              <a:t>NEJM</a:t>
            </a:r>
            <a:r>
              <a:rPr lang="en-US" sz="2000" dirty="0">
                <a:latin typeface="Helvetica" pitchFamily="2" charset="0"/>
                <a:ea typeface="Calibri" panose="020F0502020204030204" pitchFamily="34" charset="0"/>
                <a:cs typeface="Times New Roman" panose="02020603050405020304" pitchFamily="18" charset="0"/>
              </a:rPr>
              <a:t> 2022; Oct 26 </a:t>
            </a:r>
            <a:r>
              <a:rPr lang="en-US" sz="2000" dirty="0" err="1">
                <a:latin typeface="Helvetica" pitchFamily="2" charset="0"/>
                <a:ea typeface="Calibri" panose="020F0502020204030204" pitchFamily="34" charset="0"/>
                <a:cs typeface="Times New Roman" panose="02020603050405020304" pitchFamily="18" charset="0"/>
              </a:rPr>
              <a:t>epub</a:t>
            </a:r>
            <a:endParaRPr lang="en-US" sz="2000" dirty="0">
              <a:effectLst/>
              <a:latin typeface="Helvetica" pitchFamily="2" charset="0"/>
              <a:ea typeface="Calibri" panose="020F0502020204030204" pitchFamily="34" charset="0"/>
              <a:cs typeface="Times New Roman" panose="02020603050405020304" pitchFamily="18" charset="0"/>
            </a:endParaRPr>
          </a:p>
          <a:p>
            <a:endParaRPr lang="en-US" sz="2000" dirty="0">
              <a:latin typeface="Helvetica" pitchFamily="2" charset="0"/>
            </a:endParaRPr>
          </a:p>
        </p:txBody>
      </p:sp>
      <p:sp>
        <p:nvSpPr>
          <p:cNvPr id="5" name="Rectangle 4">
            <a:extLst>
              <a:ext uri="{FF2B5EF4-FFF2-40B4-BE49-F238E27FC236}">
                <a16:creationId xmlns:a16="http://schemas.microsoft.com/office/drawing/2014/main" id="{EE063F82-7474-5834-A3AB-D9AEEEDC73FF}"/>
              </a:ext>
            </a:extLst>
          </p:cNvPr>
          <p:cNvSpPr/>
          <p:nvPr/>
        </p:nvSpPr>
        <p:spPr>
          <a:xfrm>
            <a:off x="963168" y="1740048"/>
            <a:ext cx="573024" cy="573024"/>
          </a:xfrm>
          <a:prstGeom prst="rect">
            <a:avLst/>
          </a:prstGeom>
          <a:solidFill>
            <a:srgbClr val="6E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Helvetica" pitchFamily="2" charset="0"/>
              </a:rPr>
              <a:t>D</a:t>
            </a:r>
          </a:p>
        </p:txBody>
      </p:sp>
      <p:sp>
        <p:nvSpPr>
          <p:cNvPr id="6" name="Rectangle 5">
            <a:extLst>
              <a:ext uri="{FF2B5EF4-FFF2-40B4-BE49-F238E27FC236}">
                <a16:creationId xmlns:a16="http://schemas.microsoft.com/office/drawing/2014/main" id="{283C6934-5375-1DA2-A7CC-712EE08BCCC0}"/>
              </a:ext>
            </a:extLst>
          </p:cNvPr>
          <p:cNvSpPr/>
          <p:nvPr/>
        </p:nvSpPr>
        <p:spPr>
          <a:xfrm>
            <a:off x="6559296" y="1740048"/>
            <a:ext cx="573024" cy="573024"/>
          </a:xfrm>
          <a:prstGeom prst="rect">
            <a:avLst/>
          </a:prstGeom>
          <a:solidFill>
            <a:srgbClr val="76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Helvetica" pitchFamily="2" charset="0"/>
              </a:rPr>
              <a:t>E</a:t>
            </a:r>
          </a:p>
        </p:txBody>
      </p:sp>
      <p:sp>
        <p:nvSpPr>
          <p:cNvPr id="9" name="Rectangle 8">
            <a:extLst>
              <a:ext uri="{FF2B5EF4-FFF2-40B4-BE49-F238E27FC236}">
                <a16:creationId xmlns:a16="http://schemas.microsoft.com/office/drawing/2014/main" id="{1A944DF0-6572-8154-9694-624AF5006644}"/>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7F8BA-5901-BE91-0B3A-8062D0116306}"/>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325DA-A349-85FE-6FB7-92C681AC8D4D}"/>
              </a:ext>
            </a:extLst>
          </p:cNvPr>
          <p:cNvSpPr txBox="1"/>
          <p:nvPr/>
        </p:nvSpPr>
        <p:spPr>
          <a:xfrm>
            <a:off x="257535" y="79328"/>
            <a:ext cx="8836778" cy="1072538"/>
          </a:xfrm>
          <a:prstGeom prst="rect">
            <a:avLst/>
          </a:prstGeom>
          <a:noFill/>
        </p:spPr>
        <p:txBody>
          <a:bodyPr wrap="none" rtlCol="0" anchor="ctr">
            <a:spAutoFit/>
          </a:bodyPr>
          <a:lstStyle/>
          <a:p>
            <a:pPr>
              <a:lnSpc>
                <a:spcPts val="3800"/>
              </a:lnSpc>
            </a:pPr>
            <a:r>
              <a:rPr lang="en-US" sz="3600" b="1" dirty="0">
                <a:solidFill>
                  <a:schemeClr val="bg1"/>
                </a:solidFill>
                <a:latin typeface="Helvetica" pitchFamily="2" charset="0"/>
              </a:rPr>
              <a:t>Scientific Foundation for</a:t>
            </a:r>
            <a:br>
              <a:rPr lang="en-US" sz="3600" b="1" dirty="0">
                <a:solidFill>
                  <a:schemeClr val="bg1"/>
                </a:solidFill>
                <a:latin typeface="Helvetica" pitchFamily="2" charset="0"/>
              </a:rPr>
            </a:br>
            <a:r>
              <a:rPr lang="en-US" sz="3600" b="1" dirty="0">
                <a:solidFill>
                  <a:schemeClr val="bg1"/>
                </a:solidFill>
                <a:latin typeface="Helvetica" pitchFamily="2" charset="0"/>
              </a:rPr>
              <a:t>ICU Liberation and the ABCDEF Bundle</a:t>
            </a:r>
            <a:endParaRPr lang="en-US" sz="3600" dirty="0">
              <a:solidFill>
                <a:schemeClr val="bg1"/>
              </a:solidFill>
              <a:latin typeface="Helvetica" pitchFamily="2" charset="0"/>
            </a:endParaRPr>
          </a:p>
        </p:txBody>
      </p:sp>
    </p:spTree>
    <p:extLst>
      <p:ext uri="{BB962C8B-B14F-4D97-AF65-F5344CB8AC3E}">
        <p14:creationId xmlns:p14="http://schemas.microsoft.com/office/powerpoint/2010/main" val="223647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620A9F2-F845-3F46-10C8-07B8A194E67A}"/>
              </a:ext>
            </a:extLst>
          </p:cNvPr>
          <p:cNvCxnSpPr>
            <a:cxnSpLocks/>
          </p:cNvCxnSpPr>
          <p:nvPr/>
        </p:nvCxnSpPr>
        <p:spPr>
          <a:xfrm>
            <a:off x="6096000" y="967926"/>
            <a:ext cx="0" cy="58900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F40873-2A87-C95F-2034-E3A46D867E8B}"/>
              </a:ext>
            </a:extLst>
          </p:cNvPr>
          <p:cNvSpPr>
            <a:spLocks noGrp="1"/>
          </p:cNvSpPr>
          <p:nvPr>
            <p:ph sz="half" idx="1"/>
          </p:nvPr>
        </p:nvSpPr>
        <p:spPr>
          <a:xfrm>
            <a:off x="653817" y="2553261"/>
            <a:ext cx="5365983" cy="4351338"/>
          </a:xfrm>
        </p:spPr>
        <p:txBody>
          <a:bodyPr>
            <a:normAutofit/>
          </a:bodyPr>
          <a:lstStyle/>
          <a:p>
            <a:pPr marL="0" marR="0" indent="0">
              <a:lnSpc>
                <a:spcPct val="107000"/>
              </a:lnSpc>
              <a:spcBef>
                <a:spcPts val="0"/>
              </a:spcBef>
              <a:spcAft>
                <a:spcPts val="800"/>
              </a:spcAft>
              <a:buNone/>
            </a:pPr>
            <a:r>
              <a:rPr lang="en-US" b="1" dirty="0">
                <a:effectLst/>
                <a:latin typeface="Helvetica" pitchFamily="2" charset="0"/>
                <a:ea typeface="Calibri" panose="020F0502020204030204" pitchFamily="34" charset="0"/>
                <a:cs typeface="Times New Roman" panose="02020603050405020304" pitchFamily="18" charset="0"/>
              </a:rPr>
              <a:t>Family Engagement</a:t>
            </a:r>
            <a:endParaRPr lang="en-US" dirty="0">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Schneiderman L.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2003;290:1166-72</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Lautrette</a:t>
            </a:r>
            <a:r>
              <a:rPr lang="en-US" sz="2000" dirty="0">
                <a:effectLst/>
                <a:latin typeface="Helvetica" pitchFamily="2" charset="0"/>
                <a:ea typeface="Calibri" panose="020F0502020204030204" pitchFamily="34" charset="0"/>
                <a:cs typeface="Times New Roman" panose="02020603050405020304" pitchFamily="18" charset="0"/>
              </a:rPr>
              <a:t> A.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2007;356:469-78</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Jabre</a:t>
            </a:r>
            <a:r>
              <a:rPr lang="en-US" sz="2000" dirty="0">
                <a:effectLst/>
                <a:latin typeface="Helvetica" pitchFamily="2" charset="0"/>
                <a:ea typeface="Calibri" panose="020F0502020204030204" pitchFamily="34" charset="0"/>
                <a:cs typeface="Times New Roman" panose="02020603050405020304" pitchFamily="18" charset="0"/>
              </a:rPr>
              <a:t> P.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2016;374:1831-41</a:t>
            </a:r>
          </a:p>
          <a:p>
            <a:pPr marL="0" indent="0">
              <a:buNone/>
            </a:pPr>
            <a:endParaRPr lang="en-US" sz="2000" dirty="0">
              <a:latin typeface="Helvetica" pitchFamily="2" charset="0"/>
            </a:endParaRPr>
          </a:p>
        </p:txBody>
      </p:sp>
      <p:sp>
        <p:nvSpPr>
          <p:cNvPr id="4" name="Content Placeholder 3">
            <a:extLst>
              <a:ext uri="{FF2B5EF4-FFF2-40B4-BE49-F238E27FC236}">
                <a16:creationId xmlns:a16="http://schemas.microsoft.com/office/drawing/2014/main" id="{F86E25C6-7AD1-0839-472A-E7E6004C15F6}"/>
              </a:ext>
            </a:extLst>
          </p:cNvPr>
          <p:cNvSpPr>
            <a:spLocks noGrp="1"/>
          </p:cNvSpPr>
          <p:nvPr>
            <p:ph sz="half" idx="2"/>
          </p:nvPr>
        </p:nvSpPr>
        <p:spPr>
          <a:xfrm>
            <a:off x="6437374" y="2553261"/>
            <a:ext cx="5678428" cy="4351338"/>
          </a:xfrm>
        </p:spPr>
        <p:txBody>
          <a:bodyPr>
            <a:normAutofit/>
          </a:bodyPr>
          <a:lstStyle/>
          <a:p>
            <a:pPr marL="0" marR="0" indent="0">
              <a:lnSpc>
                <a:spcPct val="107000"/>
              </a:lnSpc>
              <a:spcBef>
                <a:spcPts val="0"/>
              </a:spcBef>
              <a:spcAft>
                <a:spcPts val="800"/>
              </a:spcAft>
              <a:buNone/>
            </a:pPr>
            <a:r>
              <a:rPr lang="en-US" b="1" dirty="0">
                <a:effectLst/>
                <a:latin typeface="Helvetica" pitchFamily="2" charset="0"/>
                <a:ea typeface="Calibri" panose="020F0502020204030204" pitchFamily="34" charset="0"/>
                <a:cs typeface="Times New Roman" panose="02020603050405020304" pitchFamily="18" charset="0"/>
              </a:rPr>
              <a:t>Post-Intensive Care Syndrome</a:t>
            </a:r>
            <a:endParaRPr lang="en-US" dirty="0">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elvetica" pitchFamily="2" charset="0"/>
                <a:ea typeface="Calibri" panose="020F0502020204030204" pitchFamily="34" charset="0"/>
                <a:cs typeface="Times New Roman" panose="02020603050405020304" pitchFamily="18" charset="0"/>
              </a:rPr>
              <a:t>Iwashyna TJ.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2010;304:1787-94</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Ehlenbach</a:t>
            </a:r>
            <a:r>
              <a:rPr lang="en-US" sz="2000" dirty="0">
                <a:effectLst/>
                <a:latin typeface="Helvetica" pitchFamily="2" charset="0"/>
                <a:ea typeface="Calibri" panose="020F0502020204030204" pitchFamily="34" charset="0"/>
                <a:cs typeface="Times New Roman" panose="02020603050405020304" pitchFamily="18" charset="0"/>
              </a:rPr>
              <a:t> W. </a:t>
            </a:r>
            <a:r>
              <a:rPr lang="en-US" sz="2000" b="1" dirty="0">
                <a:effectLst/>
                <a:latin typeface="Helvetica" pitchFamily="2" charset="0"/>
                <a:ea typeface="Calibri" panose="020F0502020204030204" pitchFamily="34" charset="0"/>
                <a:cs typeface="Times New Roman" panose="02020603050405020304" pitchFamily="18" charset="0"/>
              </a:rPr>
              <a:t>JAMA. </a:t>
            </a:r>
            <a:r>
              <a:rPr lang="en-US" sz="2000" dirty="0">
                <a:effectLst/>
                <a:latin typeface="Helvetica" pitchFamily="2" charset="0"/>
                <a:ea typeface="Calibri" panose="020F0502020204030204" pitchFamily="34" charset="0"/>
                <a:cs typeface="Times New Roman" panose="02020603050405020304" pitchFamily="18" charset="0"/>
              </a:rPr>
              <a:t>2010;303:763-70</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Herridge</a:t>
            </a:r>
            <a:r>
              <a:rPr lang="en-US" sz="2000" dirty="0">
                <a:effectLst/>
                <a:latin typeface="Helvetica" pitchFamily="2" charset="0"/>
                <a:ea typeface="Calibri" panose="020F0502020204030204" pitchFamily="34" charset="0"/>
                <a:cs typeface="Times New Roman" panose="02020603050405020304" pitchFamily="18" charset="0"/>
              </a:rPr>
              <a:t> MS.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2011;364:1293-1304</a:t>
            </a:r>
          </a:p>
          <a:p>
            <a:pPr marL="0" marR="0">
              <a:lnSpc>
                <a:spcPct val="107000"/>
              </a:lnSpc>
              <a:spcBef>
                <a:spcPts val="0"/>
              </a:spcBef>
              <a:spcAft>
                <a:spcPts val="800"/>
              </a:spcAft>
            </a:pPr>
            <a:r>
              <a:rPr lang="en-US" sz="2000" dirty="0" err="1">
                <a:effectLst/>
                <a:latin typeface="Helvetica" pitchFamily="2" charset="0"/>
                <a:ea typeface="Calibri" panose="020F0502020204030204" pitchFamily="34" charset="0"/>
                <a:cs typeface="Times New Roman" panose="02020603050405020304" pitchFamily="18" charset="0"/>
              </a:rPr>
              <a:t>Pandharipande</a:t>
            </a:r>
            <a:r>
              <a:rPr lang="en-US" sz="2000" dirty="0">
                <a:effectLst/>
                <a:latin typeface="Helvetica" pitchFamily="2" charset="0"/>
                <a:ea typeface="Calibri" panose="020F0502020204030204" pitchFamily="34" charset="0"/>
                <a:cs typeface="Times New Roman" panose="02020603050405020304" pitchFamily="18" charset="0"/>
              </a:rPr>
              <a:t> PP. </a:t>
            </a:r>
            <a:r>
              <a:rPr lang="en-US" sz="2000" b="1" dirty="0">
                <a:effectLst/>
                <a:latin typeface="Helvetica" pitchFamily="2" charset="0"/>
                <a:ea typeface="Calibri" panose="020F0502020204030204" pitchFamily="34" charset="0"/>
                <a:cs typeface="Times New Roman" panose="02020603050405020304" pitchFamily="18" charset="0"/>
              </a:rPr>
              <a:t>NEJM. </a:t>
            </a:r>
            <a:r>
              <a:rPr lang="en-US" sz="2000" dirty="0">
                <a:effectLst/>
                <a:latin typeface="Helvetica" pitchFamily="2" charset="0"/>
                <a:ea typeface="Calibri" panose="020F0502020204030204" pitchFamily="34" charset="0"/>
                <a:cs typeface="Times New Roman" panose="02020603050405020304" pitchFamily="18" charset="0"/>
              </a:rPr>
              <a:t>2013;369:1306-16</a:t>
            </a:r>
          </a:p>
        </p:txBody>
      </p:sp>
      <p:sp>
        <p:nvSpPr>
          <p:cNvPr id="7" name="Rectangle 6">
            <a:extLst>
              <a:ext uri="{FF2B5EF4-FFF2-40B4-BE49-F238E27FC236}">
                <a16:creationId xmlns:a16="http://schemas.microsoft.com/office/drawing/2014/main" id="{75C2BCD0-54BF-4E8D-1F43-97DA5C1B0F13}"/>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5D6252-7952-2D51-6412-26A9FE86940F}"/>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65AA9B-5D99-9267-E32D-A2675B0F72EC}"/>
              </a:ext>
            </a:extLst>
          </p:cNvPr>
          <p:cNvSpPr/>
          <p:nvPr/>
        </p:nvSpPr>
        <p:spPr>
          <a:xfrm>
            <a:off x="963168" y="1740048"/>
            <a:ext cx="573024" cy="573024"/>
          </a:xfrm>
          <a:prstGeom prst="rect">
            <a:avLst/>
          </a:prstGeom>
          <a:solidFill>
            <a:srgbClr val="8D4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t>
            </a:r>
          </a:p>
        </p:txBody>
      </p:sp>
      <p:sp>
        <p:nvSpPr>
          <p:cNvPr id="12" name="Rectangle 11">
            <a:extLst>
              <a:ext uri="{FF2B5EF4-FFF2-40B4-BE49-F238E27FC236}">
                <a16:creationId xmlns:a16="http://schemas.microsoft.com/office/drawing/2014/main" id="{BE1CF4DB-58BF-C0FC-5B54-A39D4250B19C}"/>
              </a:ext>
            </a:extLst>
          </p:cNvPr>
          <p:cNvSpPr/>
          <p:nvPr/>
        </p:nvSpPr>
        <p:spPr>
          <a:xfrm>
            <a:off x="6559295" y="1740048"/>
            <a:ext cx="1072877" cy="573024"/>
          </a:xfrm>
          <a:prstGeom prst="rect">
            <a:avLst/>
          </a:prstGeom>
          <a:solidFill>
            <a:srgbClr val="CC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PICS</a:t>
            </a:r>
          </a:p>
        </p:txBody>
      </p:sp>
      <p:sp>
        <p:nvSpPr>
          <p:cNvPr id="13" name="TextBox 12">
            <a:extLst>
              <a:ext uri="{FF2B5EF4-FFF2-40B4-BE49-F238E27FC236}">
                <a16:creationId xmlns:a16="http://schemas.microsoft.com/office/drawing/2014/main" id="{86438036-6D5F-C6DB-5C1B-DB10EA3A3557}"/>
              </a:ext>
            </a:extLst>
          </p:cNvPr>
          <p:cNvSpPr txBox="1"/>
          <p:nvPr/>
        </p:nvSpPr>
        <p:spPr>
          <a:xfrm>
            <a:off x="257535" y="79328"/>
            <a:ext cx="8836778" cy="1072538"/>
          </a:xfrm>
          <a:prstGeom prst="rect">
            <a:avLst/>
          </a:prstGeom>
          <a:noFill/>
        </p:spPr>
        <p:txBody>
          <a:bodyPr wrap="none" rtlCol="0" anchor="ctr">
            <a:spAutoFit/>
          </a:bodyPr>
          <a:lstStyle/>
          <a:p>
            <a:pPr>
              <a:lnSpc>
                <a:spcPts val="3800"/>
              </a:lnSpc>
            </a:pPr>
            <a:r>
              <a:rPr lang="en-US" sz="3600" b="1" dirty="0">
                <a:solidFill>
                  <a:schemeClr val="bg1"/>
                </a:solidFill>
                <a:latin typeface="Helvetica" pitchFamily="2" charset="0"/>
              </a:rPr>
              <a:t>Scientific Foundation for</a:t>
            </a:r>
            <a:br>
              <a:rPr lang="en-US" sz="3600" b="1" dirty="0">
                <a:solidFill>
                  <a:schemeClr val="bg1"/>
                </a:solidFill>
                <a:latin typeface="Helvetica" pitchFamily="2" charset="0"/>
              </a:rPr>
            </a:br>
            <a:r>
              <a:rPr lang="en-US" sz="3600" b="1" dirty="0">
                <a:solidFill>
                  <a:schemeClr val="bg1"/>
                </a:solidFill>
                <a:latin typeface="Helvetica" pitchFamily="2" charset="0"/>
              </a:rPr>
              <a:t>ICU Liberation and the ABCDEF Bundle</a:t>
            </a:r>
            <a:endParaRPr lang="en-US" sz="3600" dirty="0">
              <a:solidFill>
                <a:schemeClr val="bg1"/>
              </a:solidFill>
              <a:latin typeface="Helvetica" pitchFamily="2" charset="0"/>
            </a:endParaRPr>
          </a:p>
        </p:txBody>
      </p:sp>
    </p:spTree>
    <p:extLst>
      <p:ext uri="{BB962C8B-B14F-4D97-AF65-F5344CB8AC3E}">
        <p14:creationId xmlns:p14="http://schemas.microsoft.com/office/powerpoint/2010/main" val="324169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ECB0-F1BA-1971-A3C9-4533D0255701}"/>
              </a:ext>
            </a:extLst>
          </p:cNvPr>
          <p:cNvSpPr>
            <a:spLocks noGrp="1"/>
          </p:cNvSpPr>
          <p:nvPr>
            <p:ph type="title"/>
          </p:nvPr>
        </p:nvSpPr>
        <p:spPr/>
        <p:txBody>
          <a:bodyPr/>
          <a:lstStyle/>
          <a:p>
            <a:r>
              <a:rPr lang="en-US" b="1" dirty="0">
                <a:solidFill>
                  <a:schemeClr val="bg1"/>
                </a:solidFill>
              </a:rPr>
              <a:t>First 50 Years of Modern Critical Care</a:t>
            </a:r>
          </a:p>
        </p:txBody>
      </p:sp>
      <p:sp>
        <p:nvSpPr>
          <p:cNvPr id="3" name="Content Placeholder 2">
            <a:extLst>
              <a:ext uri="{FF2B5EF4-FFF2-40B4-BE49-F238E27FC236}">
                <a16:creationId xmlns:a16="http://schemas.microsoft.com/office/drawing/2014/main" id="{D5528E91-A245-408C-71E6-910090476C48}"/>
              </a:ext>
            </a:extLst>
          </p:cNvPr>
          <p:cNvSpPr>
            <a:spLocks noGrp="1"/>
          </p:cNvSpPr>
          <p:nvPr>
            <p:ph sz="half" idx="1"/>
          </p:nvPr>
        </p:nvSpPr>
        <p:spPr>
          <a:xfrm>
            <a:off x="838200" y="1825625"/>
            <a:ext cx="5181600" cy="2822575"/>
          </a:xfrm>
        </p:spPr>
        <p:txBody>
          <a:bodyPr/>
          <a:lstStyle/>
          <a:p>
            <a:r>
              <a:rPr lang="en-US" dirty="0">
                <a:solidFill>
                  <a:schemeClr val="bg1"/>
                </a:solidFill>
              </a:rPr>
              <a:t>1</a:t>
            </a:r>
            <a:r>
              <a:rPr lang="en-US" baseline="30000" dirty="0">
                <a:solidFill>
                  <a:schemeClr val="bg1"/>
                </a:solidFill>
              </a:rPr>
              <a:t>st</a:t>
            </a:r>
            <a:r>
              <a:rPr lang="en-US" dirty="0">
                <a:solidFill>
                  <a:schemeClr val="bg1"/>
                </a:solidFill>
              </a:rPr>
              <a:t> 25 years of Critical Care</a:t>
            </a:r>
          </a:p>
          <a:p>
            <a:r>
              <a:rPr lang="en-US" dirty="0">
                <a:solidFill>
                  <a:schemeClr val="bg1"/>
                </a:solidFill>
              </a:rPr>
              <a:t>1970-1995</a:t>
            </a:r>
          </a:p>
          <a:p>
            <a:r>
              <a:rPr lang="en-US" dirty="0">
                <a:solidFill>
                  <a:schemeClr val="bg1"/>
                </a:solidFill>
              </a:rPr>
              <a:t>Construction</a:t>
            </a:r>
          </a:p>
          <a:p>
            <a:r>
              <a:rPr lang="en-US" dirty="0">
                <a:solidFill>
                  <a:schemeClr val="bg1"/>
                </a:solidFill>
              </a:rPr>
              <a:t>Building, Adding, Complicating</a:t>
            </a:r>
          </a:p>
        </p:txBody>
      </p:sp>
      <p:sp>
        <p:nvSpPr>
          <p:cNvPr id="4" name="Content Placeholder 3">
            <a:extLst>
              <a:ext uri="{FF2B5EF4-FFF2-40B4-BE49-F238E27FC236}">
                <a16:creationId xmlns:a16="http://schemas.microsoft.com/office/drawing/2014/main" id="{B23C2DB0-1A08-6E19-7CF1-298D69FA7C67}"/>
              </a:ext>
            </a:extLst>
          </p:cNvPr>
          <p:cNvSpPr>
            <a:spLocks noGrp="1"/>
          </p:cNvSpPr>
          <p:nvPr>
            <p:ph sz="half" idx="2"/>
          </p:nvPr>
        </p:nvSpPr>
        <p:spPr>
          <a:xfrm>
            <a:off x="6172200" y="1825625"/>
            <a:ext cx="5334000" cy="2822575"/>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25 years of Critical Care</a:t>
            </a:r>
          </a:p>
          <a:p>
            <a:r>
              <a:rPr lang="en-US" dirty="0">
                <a:solidFill>
                  <a:schemeClr val="bg1"/>
                </a:solidFill>
              </a:rPr>
              <a:t>1995-2020</a:t>
            </a:r>
          </a:p>
          <a:p>
            <a:r>
              <a:rPr lang="en-US" dirty="0">
                <a:solidFill>
                  <a:schemeClr val="bg1"/>
                </a:solidFill>
              </a:rPr>
              <a:t>Deconstruction</a:t>
            </a:r>
          </a:p>
          <a:p>
            <a:r>
              <a:rPr lang="en-US" dirty="0">
                <a:solidFill>
                  <a:schemeClr val="bg1"/>
                </a:solidFill>
              </a:rPr>
              <a:t>Removing, Unearthing, Excavating</a:t>
            </a:r>
          </a:p>
        </p:txBody>
      </p:sp>
      <p:sp>
        <p:nvSpPr>
          <p:cNvPr id="5" name="TextBox 4">
            <a:extLst>
              <a:ext uri="{FF2B5EF4-FFF2-40B4-BE49-F238E27FC236}">
                <a16:creationId xmlns:a16="http://schemas.microsoft.com/office/drawing/2014/main" id="{CD4C44AA-D284-D574-C70F-E5356CAFEF48}"/>
              </a:ext>
            </a:extLst>
          </p:cNvPr>
          <p:cNvSpPr txBox="1"/>
          <p:nvPr/>
        </p:nvSpPr>
        <p:spPr>
          <a:xfrm>
            <a:off x="1087848" y="4430486"/>
            <a:ext cx="10265952" cy="1754326"/>
          </a:xfrm>
          <a:prstGeom prst="rect">
            <a:avLst/>
          </a:prstGeom>
          <a:noFill/>
        </p:spPr>
        <p:txBody>
          <a:bodyPr wrap="none" rtlCol="0">
            <a:spAutoFit/>
          </a:bodyPr>
          <a:lstStyle/>
          <a:p>
            <a:r>
              <a:rPr lang="en-US" sz="3600" dirty="0">
                <a:solidFill>
                  <a:schemeClr val="accent5">
                    <a:lumMod val="40000"/>
                    <a:lumOff val="60000"/>
                  </a:schemeClr>
                </a:solidFill>
              </a:rPr>
              <a:t>I’m going to tell you the story of the second 25 years</a:t>
            </a:r>
          </a:p>
          <a:p>
            <a:r>
              <a:rPr lang="en-US" sz="3600" dirty="0">
                <a:solidFill>
                  <a:schemeClr val="accent5">
                    <a:lumMod val="40000"/>
                    <a:lumOff val="60000"/>
                  </a:schemeClr>
                </a:solidFill>
              </a:rPr>
              <a:t>Discuss what happened in COVID</a:t>
            </a:r>
          </a:p>
          <a:p>
            <a:r>
              <a:rPr lang="en-US" sz="3600" dirty="0">
                <a:solidFill>
                  <a:schemeClr val="accent5">
                    <a:lumMod val="40000"/>
                    <a:lumOff val="60000"/>
                  </a:schemeClr>
                </a:solidFill>
              </a:rPr>
              <a:t>Offer some thoughts on a way forward</a:t>
            </a:r>
          </a:p>
        </p:txBody>
      </p:sp>
    </p:spTree>
    <p:extLst>
      <p:ext uri="{BB962C8B-B14F-4D97-AF65-F5344CB8AC3E}">
        <p14:creationId xmlns:p14="http://schemas.microsoft.com/office/powerpoint/2010/main" val="4257036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613D97F-6E39-B6CA-0B5B-E28FE0095DAE}"/>
              </a:ext>
            </a:extLst>
          </p:cNvPr>
          <p:cNvSpPr>
            <a:spLocks noGrp="1"/>
          </p:cNvSpPr>
          <p:nvPr>
            <p:ph sz="half" idx="1"/>
          </p:nvPr>
        </p:nvSpPr>
        <p:spPr>
          <a:xfrm>
            <a:off x="688847" y="2472260"/>
            <a:ext cx="5181600" cy="4097881"/>
          </a:xfrm>
        </p:spPr>
        <p:txBody>
          <a:bodyPr>
            <a:normAutofit fontScale="55000" lnSpcReduction="20000"/>
          </a:bodyPr>
          <a:lstStyle/>
          <a:p>
            <a:pPr marL="514350" lvl="0" indent="-514350">
              <a:lnSpc>
                <a:spcPct val="170000"/>
              </a:lnSpc>
              <a:spcBef>
                <a:spcPts val="0"/>
              </a:spcBef>
              <a:spcAft>
                <a:spcPts val="600"/>
              </a:spcAft>
              <a:buFont typeface="+mj-lt"/>
              <a:buAutoNum type="arabicPeriod"/>
            </a:pPr>
            <a:r>
              <a:rPr lang="en-US" sz="2800" dirty="0" err="1">
                <a:latin typeface="Helvetica" pitchFamily="2" charset="0"/>
                <a:cs typeface="Times New Roman" panose="02020603050405020304" pitchFamily="18" charset="0"/>
              </a:rPr>
              <a:t>Pandharipande</a:t>
            </a:r>
            <a:r>
              <a:rPr lang="en-US" sz="2800" dirty="0">
                <a:latin typeface="Helvetica" pitchFamily="2" charset="0"/>
                <a:cs typeface="Times New Roman" panose="02020603050405020304" pitchFamily="18" charset="0"/>
              </a:rPr>
              <a:t> P, Crit Care, 2010;14:157-59</a:t>
            </a:r>
          </a:p>
          <a:p>
            <a:pPr marL="514350" lvl="0" indent="-514350">
              <a:lnSpc>
                <a:spcPct val="170000"/>
              </a:lnSpc>
              <a:spcBef>
                <a:spcPts val="0"/>
              </a:spcBef>
              <a:spcAft>
                <a:spcPts val="600"/>
              </a:spcAft>
              <a:buFont typeface="+mj-lt"/>
              <a:buAutoNum type="arabicPeriod"/>
            </a:pPr>
            <a:r>
              <a:rPr lang="en-US" sz="2800" dirty="0">
                <a:latin typeface="Helvetica" pitchFamily="2" charset="0"/>
                <a:cs typeface="Times New Roman" panose="02020603050405020304" pitchFamily="18" charset="0"/>
              </a:rPr>
              <a:t>Vasilevskis EE, Chest, 2010;138:1224-33</a:t>
            </a:r>
          </a:p>
          <a:p>
            <a:pPr marL="514350" lvl="0" indent="-514350">
              <a:lnSpc>
                <a:spcPct val="170000"/>
              </a:lnSpc>
              <a:spcBef>
                <a:spcPts val="0"/>
              </a:spcBef>
              <a:spcAft>
                <a:spcPts val="600"/>
              </a:spcAft>
              <a:buFont typeface="+mj-lt"/>
              <a:buAutoNum type="arabicPeriod"/>
            </a:pPr>
            <a:r>
              <a:rPr lang="en-US" sz="2800" dirty="0" err="1">
                <a:latin typeface="Helvetica" pitchFamily="2" charset="0"/>
                <a:cs typeface="Times New Roman" panose="02020603050405020304" pitchFamily="18" charset="0"/>
              </a:rPr>
              <a:t>Morandi</a:t>
            </a:r>
            <a:r>
              <a:rPr lang="en-US" sz="2800" dirty="0">
                <a:latin typeface="Helvetica" pitchFamily="2" charset="0"/>
                <a:cs typeface="Times New Roman" panose="02020603050405020304" pitchFamily="18" charset="0"/>
              </a:rPr>
              <a:t> A, </a:t>
            </a:r>
            <a:r>
              <a:rPr lang="en-US" sz="2800" dirty="0" err="1">
                <a:latin typeface="Helvetica" pitchFamily="2" charset="0"/>
                <a:cs typeface="Times New Roman" panose="02020603050405020304" pitchFamily="18" charset="0"/>
              </a:rPr>
              <a:t>Curr</a:t>
            </a:r>
            <a:r>
              <a:rPr lang="en-US" sz="2800" dirty="0">
                <a:latin typeface="Helvetica" pitchFamily="2" charset="0"/>
                <a:cs typeface="Times New Roman" panose="02020603050405020304" pitchFamily="18" charset="0"/>
              </a:rPr>
              <a:t> </a:t>
            </a:r>
            <a:r>
              <a:rPr lang="en-US" sz="2800" dirty="0" err="1">
                <a:latin typeface="Helvetica" pitchFamily="2" charset="0"/>
                <a:cs typeface="Times New Roman" panose="02020603050405020304" pitchFamily="18" charset="0"/>
              </a:rPr>
              <a:t>Opin</a:t>
            </a:r>
            <a:r>
              <a:rPr lang="en-US" sz="2800" dirty="0">
                <a:latin typeface="Helvetica" pitchFamily="2" charset="0"/>
                <a:cs typeface="Times New Roman" panose="02020603050405020304" pitchFamily="18" charset="0"/>
              </a:rPr>
              <a:t> Crit Care, 2011;17:43-49</a:t>
            </a:r>
          </a:p>
          <a:p>
            <a:pPr marL="514350" lvl="0" indent="-514350">
              <a:lnSpc>
                <a:spcPct val="170000"/>
              </a:lnSpc>
              <a:spcBef>
                <a:spcPts val="0"/>
              </a:spcBef>
              <a:spcAft>
                <a:spcPts val="600"/>
              </a:spcAft>
              <a:buFont typeface="+mj-lt"/>
              <a:buAutoNum type="arabicPeriod"/>
            </a:pPr>
            <a:r>
              <a:rPr lang="en-US" sz="2800" dirty="0">
                <a:latin typeface="Helvetica" pitchFamily="2" charset="0"/>
                <a:cs typeface="Times New Roman" panose="02020603050405020304" pitchFamily="18" charset="0"/>
              </a:rPr>
              <a:t>Balas MC, Crit Care Nurse, 2012;32:40-47</a:t>
            </a:r>
          </a:p>
          <a:p>
            <a:pPr marL="514350" lvl="0" indent="-514350">
              <a:lnSpc>
                <a:spcPct val="170000"/>
              </a:lnSpc>
              <a:spcBef>
                <a:spcPts val="0"/>
              </a:spcBef>
              <a:spcAft>
                <a:spcPts val="600"/>
              </a:spcAft>
              <a:buFont typeface="+mj-lt"/>
              <a:buAutoNum type="arabicPeriod"/>
            </a:pPr>
            <a:r>
              <a:rPr lang="en-US" sz="2800" dirty="0" err="1">
                <a:latin typeface="Helvetica" pitchFamily="2" charset="0"/>
                <a:cs typeface="Times New Roman" panose="02020603050405020304" pitchFamily="18" charset="0"/>
              </a:rPr>
              <a:t>Carrothers</a:t>
            </a:r>
            <a:r>
              <a:rPr lang="en-US" sz="2800" dirty="0">
                <a:latin typeface="Helvetica" pitchFamily="2" charset="0"/>
                <a:cs typeface="Times New Roman" panose="02020603050405020304" pitchFamily="18" charset="0"/>
              </a:rPr>
              <a:t> KM, CCM, 2013;41:S128-35</a:t>
            </a:r>
          </a:p>
          <a:p>
            <a:pPr marL="514350" lvl="0" indent="-514350">
              <a:lnSpc>
                <a:spcPct val="170000"/>
              </a:lnSpc>
              <a:spcBef>
                <a:spcPts val="0"/>
              </a:spcBef>
              <a:spcAft>
                <a:spcPts val="600"/>
              </a:spcAft>
              <a:buFont typeface="+mj-lt"/>
              <a:buAutoNum type="arabicPeriod"/>
            </a:pPr>
            <a:r>
              <a:rPr lang="en-US" sz="2800" dirty="0" err="1">
                <a:latin typeface="Helvetica" pitchFamily="2" charset="0"/>
                <a:cs typeface="Times New Roman" panose="02020603050405020304" pitchFamily="18" charset="0"/>
              </a:rPr>
              <a:t>Trogrlić</a:t>
            </a:r>
            <a:r>
              <a:rPr lang="en-US" sz="2800" dirty="0">
                <a:latin typeface="Helvetica" pitchFamily="2" charset="0"/>
                <a:cs typeface="Times New Roman" panose="02020603050405020304" pitchFamily="18" charset="0"/>
              </a:rPr>
              <a:t> Z, Crit Care, 2015;19:157</a:t>
            </a:r>
          </a:p>
          <a:p>
            <a:pPr marL="514350" indent="-514350">
              <a:lnSpc>
                <a:spcPct val="170000"/>
              </a:lnSpc>
              <a:spcBef>
                <a:spcPts val="0"/>
              </a:spcBef>
              <a:spcAft>
                <a:spcPts val="600"/>
              </a:spcAft>
              <a:buFont typeface="+mj-lt"/>
              <a:buAutoNum type="arabicPeriod"/>
            </a:pPr>
            <a:r>
              <a:rPr lang="en-US" dirty="0">
                <a:latin typeface="Helvetica" pitchFamily="2" charset="0"/>
                <a:cs typeface="Times New Roman" panose="02020603050405020304" pitchFamily="18" charset="0"/>
              </a:rPr>
              <a:t>Balas MC, Semin Respir CCM, 2016;37:119-35</a:t>
            </a:r>
          </a:p>
          <a:p>
            <a:pPr marL="514350" lvl="0" indent="-514350">
              <a:lnSpc>
                <a:spcPct val="170000"/>
              </a:lnSpc>
              <a:spcBef>
                <a:spcPts val="0"/>
              </a:spcBef>
              <a:spcAft>
                <a:spcPts val="600"/>
              </a:spcAft>
              <a:buFont typeface="+mj-lt"/>
              <a:buAutoNum type="arabicPeriod"/>
            </a:pPr>
            <a:r>
              <a:rPr lang="en-US" sz="2800" dirty="0">
                <a:latin typeface="Helvetica" pitchFamily="2" charset="0"/>
                <a:cs typeface="Times New Roman" panose="02020603050405020304" pitchFamily="18" charset="0"/>
              </a:rPr>
              <a:t>Boehm LM, Am J Crit Care, 2017;26:e18-28</a:t>
            </a:r>
          </a:p>
          <a:p>
            <a:pPr marL="514350" lvl="0" indent="-514350">
              <a:lnSpc>
                <a:spcPct val="170000"/>
              </a:lnSpc>
              <a:spcBef>
                <a:spcPts val="0"/>
              </a:spcBef>
              <a:spcAft>
                <a:spcPts val="600"/>
              </a:spcAft>
              <a:buFont typeface="+mj-lt"/>
              <a:buAutoNum type="arabicPeriod"/>
            </a:pPr>
            <a:r>
              <a:rPr lang="en-US" sz="2800" dirty="0">
                <a:latin typeface="Helvetica" pitchFamily="2" charset="0"/>
                <a:cs typeface="Times New Roman" panose="02020603050405020304" pitchFamily="18" charset="0"/>
              </a:rPr>
              <a:t>Boehm LM, Am J Crit Care, 2017;26:e38-47</a:t>
            </a:r>
          </a:p>
        </p:txBody>
      </p:sp>
      <p:sp>
        <p:nvSpPr>
          <p:cNvPr id="8" name="Content Placeholder 7">
            <a:extLst>
              <a:ext uri="{FF2B5EF4-FFF2-40B4-BE49-F238E27FC236}">
                <a16:creationId xmlns:a16="http://schemas.microsoft.com/office/drawing/2014/main" id="{0908D550-A595-20AD-3E74-FF90D6C8CBA3}"/>
              </a:ext>
            </a:extLst>
          </p:cNvPr>
          <p:cNvSpPr>
            <a:spLocks noGrp="1"/>
          </p:cNvSpPr>
          <p:nvPr>
            <p:ph sz="half" idx="2"/>
          </p:nvPr>
        </p:nvSpPr>
        <p:spPr>
          <a:xfrm>
            <a:off x="6321553" y="2472260"/>
            <a:ext cx="5181600" cy="4097881"/>
          </a:xfrm>
        </p:spPr>
        <p:txBody>
          <a:bodyPr>
            <a:normAutofit fontScale="55000" lnSpcReduction="20000"/>
          </a:bodyPr>
          <a:lstStyle/>
          <a:p>
            <a:pPr marL="514350" lvl="0" indent="-514350">
              <a:lnSpc>
                <a:spcPct val="170000"/>
              </a:lnSpc>
              <a:spcBef>
                <a:spcPts val="0"/>
              </a:spcBef>
              <a:spcAft>
                <a:spcPts val="600"/>
              </a:spcAft>
              <a:buFont typeface="+mj-lt"/>
              <a:buAutoNum type="arabicPeriod" startAt="10"/>
            </a:pPr>
            <a:r>
              <a:rPr lang="en-US" sz="2800" dirty="0">
                <a:latin typeface="Helvetica" pitchFamily="2" charset="0"/>
                <a:cs typeface="Times New Roman" panose="02020603050405020304" pitchFamily="18" charset="0"/>
              </a:rPr>
              <a:t>Barnes-Daly MA, CCM, 2017;45:171-78</a:t>
            </a:r>
          </a:p>
          <a:p>
            <a:pPr marL="514350" lvl="0" indent="-514350">
              <a:lnSpc>
                <a:spcPct val="170000"/>
              </a:lnSpc>
              <a:spcBef>
                <a:spcPts val="0"/>
              </a:spcBef>
              <a:spcAft>
                <a:spcPts val="600"/>
              </a:spcAft>
              <a:buFont typeface="+mj-lt"/>
              <a:buAutoNum type="arabicPeriod" startAt="10"/>
            </a:pPr>
            <a:r>
              <a:rPr lang="en-US" sz="2800" dirty="0">
                <a:latin typeface="Helvetica" pitchFamily="2" charset="0"/>
                <a:cs typeface="Times New Roman" panose="02020603050405020304" pitchFamily="18" charset="0"/>
              </a:rPr>
              <a:t>Ely EW, CCM, 2017;45:321-30</a:t>
            </a:r>
          </a:p>
          <a:p>
            <a:pPr marL="514350" lvl="0" indent="-514350">
              <a:lnSpc>
                <a:spcPct val="170000"/>
              </a:lnSpc>
              <a:spcBef>
                <a:spcPts val="0"/>
              </a:spcBef>
              <a:spcAft>
                <a:spcPts val="600"/>
              </a:spcAft>
              <a:buFont typeface="+mj-lt"/>
              <a:buAutoNum type="arabicPeriod" startAt="10"/>
            </a:pPr>
            <a:r>
              <a:rPr lang="en-US" sz="2800" dirty="0">
                <a:latin typeface="Helvetica" pitchFamily="2" charset="0"/>
                <a:cs typeface="Times New Roman" panose="02020603050405020304" pitchFamily="18" charset="0"/>
              </a:rPr>
              <a:t>Marra A, Crit Care Clin, 2017;33:225-43</a:t>
            </a:r>
          </a:p>
          <a:p>
            <a:pPr marL="514350" lvl="0" indent="-514350">
              <a:lnSpc>
                <a:spcPct val="170000"/>
              </a:lnSpc>
              <a:spcBef>
                <a:spcPts val="0"/>
              </a:spcBef>
              <a:spcAft>
                <a:spcPts val="600"/>
              </a:spcAft>
              <a:buFont typeface="+mj-lt"/>
              <a:buAutoNum type="arabicPeriod" startAt="10"/>
            </a:pPr>
            <a:r>
              <a:rPr lang="en-US" sz="2800" dirty="0" err="1">
                <a:latin typeface="Helvetica" pitchFamily="2" charset="0"/>
                <a:cs typeface="Times New Roman" panose="02020603050405020304" pitchFamily="18" charset="0"/>
              </a:rPr>
              <a:t>Morandi</a:t>
            </a:r>
            <a:r>
              <a:rPr lang="en-US" sz="2800" dirty="0">
                <a:latin typeface="Helvetica" pitchFamily="2" charset="0"/>
                <a:cs typeface="Times New Roman" panose="02020603050405020304" pitchFamily="18" charset="0"/>
              </a:rPr>
              <a:t> A, CCM, 2017;45:e1111-22</a:t>
            </a:r>
          </a:p>
          <a:p>
            <a:pPr marL="514350" lvl="0" indent="-514350">
              <a:lnSpc>
                <a:spcPct val="170000"/>
              </a:lnSpc>
              <a:spcBef>
                <a:spcPts val="0"/>
              </a:spcBef>
              <a:spcAft>
                <a:spcPts val="600"/>
              </a:spcAft>
              <a:buFont typeface="+mj-lt"/>
              <a:buAutoNum type="arabicPeriod" startAt="10"/>
            </a:pPr>
            <a:r>
              <a:rPr lang="en-US" sz="2800" dirty="0">
                <a:latin typeface="Helvetica" pitchFamily="2" charset="0"/>
                <a:cs typeface="Times New Roman" panose="02020603050405020304" pitchFamily="18" charset="0"/>
              </a:rPr>
              <a:t>Barnes MA, World EB </a:t>
            </a:r>
            <a:r>
              <a:rPr lang="en-US" sz="2800" dirty="0" err="1">
                <a:latin typeface="Helvetica" pitchFamily="2" charset="0"/>
                <a:cs typeface="Times New Roman" panose="02020603050405020304" pitchFamily="18" charset="0"/>
              </a:rPr>
              <a:t>Nurs</a:t>
            </a:r>
            <a:r>
              <a:rPr lang="en-US" sz="2800" dirty="0">
                <a:latin typeface="Helvetica" pitchFamily="2" charset="0"/>
                <a:cs typeface="Times New Roman" panose="02020603050405020304" pitchFamily="18" charset="0"/>
              </a:rPr>
              <a:t>, 2018;15:206-16</a:t>
            </a:r>
          </a:p>
          <a:p>
            <a:pPr marL="514350" indent="-514350">
              <a:lnSpc>
                <a:spcPct val="170000"/>
              </a:lnSpc>
              <a:spcBef>
                <a:spcPts val="0"/>
              </a:spcBef>
              <a:spcAft>
                <a:spcPts val="600"/>
              </a:spcAft>
              <a:buFont typeface="+mj-lt"/>
              <a:buAutoNum type="arabicPeriod" startAt="10"/>
            </a:pPr>
            <a:r>
              <a:rPr lang="en-US" sz="2800" dirty="0">
                <a:latin typeface="Helvetica" pitchFamily="2" charset="0"/>
                <a:cs typeface="Times New Roman" panose="02020603050405020304" pitchFamily="18" charset="0"/>
              </a:rPr>
              <a:t>Pun BT, CCM 2018;47:3-14</a:t>
            </a:r>
            <a:endParaRPr lang="en-US" sz="2800" dirty="0">
              <a:solidFill>
                <a:prstClr val="black"/>
              </a:solidFill>
              <a:latin typeface="Helvetica" pitchFamily="2" charset="0"/>
              <a:cs typeface="Times New Roman" panose="02020603050405020304" pitchFamily="18" charset="0"/>
            </a:endParaRPr>
          </a:p>
          <a:p>
            <a:pPr marL="514350" indent="-514350">
              <a:lnSpc>
                <a:spcPct val="170000"/>
              </a:lnSpc>
              <a:spcBef>
                <a:spcPts val="0"/>
              </a:spcBef>
              <a:spcAft>
                <a:spcPts val="600"/>
              </a:spcAft>
              <a:buFont typeface="+mj-lt"/>
              <a:buAutoNum type="arabicPeriod" startAt="10"/>
            </a:pPr>
            <a:r>
              <a:rPr lang="en-US" sz="2800" dirty="0">
                <a:effectLst/>
                <a:latin typeface="Helvetica" pitchFamily="2" charset="0"/>
                <a:ea typeface="Calibri" panose="020F0502020204030204" pitchFamily="34" charset="0"/>
                <a:cs typeface="Times New Roman" panose="02020603050405020304" pitchFamily="18" charset="0"/>
              </a:rPr>
              <a:t>Pun BT. Lancet RM</a:t>
            </a:r>
            <a:r>
              <a:rPr lang="en-US" sz="2800" b="1" dirty="0">
                <a:effectLst/>
                <a:latin typeface="Helvetica" pitchFamily="2" charset="0"/>
                <a:ea typeface="Calibri" panose="020F0502020204030204" pitchFamily="34" charset="0"/>
                <a:cs typeface="Times New Roman" panose="02020603050405020304" pitchFamily="18" charset="0"/>
              </a:rPr>
              <a:t>.</a:t>
            </a:r>
            <a:r>
              <a:rPr lang="en-US" sz="2800" dirty="0">
                <a:effectLst/>
                <a:latin typeface="Helvetica" pitchFamily="2" charset="0"/>
                <a:ea typeface="Calibri" panose="020F0502020204030204" pitchFamily="34" charset="0"/>
                <a:cs typeface="Times New Roman" panose="02020603050405020304" pitchFamily="18" charset="0"/>
              </a:rPr>
              <a:t> 2021;9:239-50</a:t>
            </a:r>
          </a:p>
          <a:p>
            <a:pPr marL="514350" indent="-514350">
              <a:lnSpc>
                <a:spcPct val="170000"/>
              </a:lnSpc>
              <a:spcBef>
                <a:spcPts val="0"/>
              </a:spcBef>
              <a:spcAft>
                <a:spcPts val="600"/>
              </a:spcAft>
              <a:buFont typeface="+mj-lt"/>
              <a:buAutoNum type="arabicPeriod" startAt="10"/>
            </a:pPr>
            <a:r>
              <a:rPr lang="en-US" dirty="0">
                <a:latin typeface="Helvetica" pitchFamily="2" charset="0"/>
                <a:ea typeface="Calibri" panose="020F0502020204030204" pitchFamily="34" charset="0"/>
                <a:cs typeface="Times New Roman" panose="02020603050405020304" pitchFamily="18" charset="0"/>
              </a:rPr>
              <a:t>Nakamura LK. Front Med. 2021;8:7358-60</a:t>
            </a:r>
          </a:p>
          <a:p>
            <a:pPr marL="514350" indent="-514350">
              <a:lnSpc>
                <a:spcPct val="170000"/>
              </a:lnSpc>
              <a:spcBef>
                <a:spcPts val="0"/>
              </a:spcBef>
              <a:spcAft>
                <a:spcPts val="600"/>
              </a:spcAft>
              <a:buFont typeface="+mj-lt"/>
              <a:buAutoNum type="arabicPeriod" startAt="10"/>
            </a:pPr>
            <a:r>
              <a:rPr lang="en-US" sz="2800" dirty="0">
                <a:effectLst/>
                <a:latin typeface="Helvetica" pitchFamily="2" charset="0"/>
                <a:ea typeface="Calibri" panose="020F0502020204030204" pitchFamily="34" charset="0"/>
                <a:cs typeface="Times New Roman" panose="02020603050405020304" pitchFamily="18" charset="0"/>
              </a:rPr>
              <a:t>Liu K. Crit Care </a:t>
            </a:r>
            <a:r>
              <a:rPr lang="en-US" sz="2800" dirty="0" err="1">
                <a:effectLst/>
                <a:latin typeface="Helvetica" pitchFamily="2" charset="0"/>
                <a:ea typeface="Calibri" panose="020F0502020204030204" pitchFamily="34" charset="0"/>
                <a:cs typeface="Times New Roman" panose="02020603050405020304" pitchFamily="18" charset="0"/>
              </a:rPr>
              <a:t>Explor</a:t>
            </a:r>
            <a:r>
              <a:rPr lang="en-US" dirty="0">
                <a:latin typeface="Helvetica" pitchFamily="2" charset="0"/>
                <a:ea typeface="Calibri" panose="020F0502020204030204" pitchFamily="34" charset="0"/>
                <a:cs typeface="Times New Roman" panose="02020603050405020304" pitchFamily="18" charset="0"/>
              </a:rPr>
              <a:t>. 2021;3:e0353</a:t>
            </a:r>
            <a:endParaRPr lang="en-US" sz="2800" dirty="0">
              <a:latin typeface="Helvetica"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id="{64AC76B5-494F-3420-50DD-238270D26888}"/>
              </a:ext>
            </a:extLst>
          </p:cNvPr>
          <p:cNvSpPr/>
          <p:nvPr/>
        </p:nvSpPr>
        <p:spPr>
          <a:xfrm>
            <a:off x="-2"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10D6E7-BB5C-AB97-8215-86555BCD557A}"/>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751F1B-1CA7-1EF6-0B78-BE584F88F486}"/>
              </a:ext>
            </a:extLst>
          </p:cNvPr>
          <p:cNvSpPr txBox="1"/>
          <p:nvPr/>
        </p:nvSpPr>
        <p:spPr>
          <a:xfrm>
            <a:off x="257535" y="315899"/>
            <a:ext cx="7108036" cy="599395"/>
          </a:xfrm>
          <a:prstGeom prst="rect">
            <a:avLst/>
          </a:prstGeom>
          <a:noFill/>
        </p:spPr>
        <p:txBody>
          <a:bodyPr wrap="none" rtlCol="0" anchor="ctr">
            <a:spAutoFit/>
          </a:bodyPr>
          <a:lstStyle/>
          <a:p>
            <a:pPr>
              <a:lnSpc>
                <a:spcPts val="3800"/>
              </a:lnSpc>
            </a:pPr>
            <a:r>
              <a:rPr lang="en-US" sz="4000" b="1" dirty="0">
                <a:solidFill>
                  <a:schemeClr val="bg1"/>
                </a:solidFill>
                <a:latin typeface="Helvetica" pitchFamily="2" charset="0"/>
              </a:rPr>
              <a:t>ABCDEF Bundle References</a:t>
            </a:r>
            <a:endParaRPr lang="en-US" sz="2400" dirty="0">
              <a:solidFill>
                <a:schemeClr val="bg1"/>
              </a:solidFill>
              <a:latin typeface="Helvetica" pitchFamily="2" charset="0"/>
            </a:endParaRPr>
          </a:p>
        </p:txBody>
      </p:sp>
      <p:sp>
        <p:nvSpPr>
          <p:cNvPr id="5" name="TextBox 4">
            <a:extLst>
              <a:ext uri="{FF2B5EF4-FFF2-40B4-BE49-F238E27FC236}">
                <a16:creationId xmlns:a16="http://schemas.microsoft.com/office/drawing/2014/main" id="{806CF88C-3A84-FC5C-053C-02583E0D5F36}"/>
              </a:ext>
            </a:extLst>
          </p:cNvPr>
          <p:cNvSpPr txBox="1"/>
          <p:nvPr/>
        </p:nvSpPr>
        <p:spPr>
          <a:xfrm>
            <a:off x="491142" y="1402262"/>
            <a:ext cx="11660821"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a:t>A2F Bundle: the sum is greater than its individual parts.” </a:t>
            </a:r>
            <a:r>
              <a:rPr lang="en-US" sz="1600" i="1" dirty="0"/>
              <a:t>Jack Iwashyna, Johns Hopkins</a:t>
            </a:r>
            <a:endParaRPr lang="en-US" sz="2000" i="1" dirty="0"/>
          </a:p>
          <a:p>
            <a:pPr marL="342900" indent="-342900">
              <a:buFont typeface="Arial" panose="020B0604020202020204" pitchFamily="34" charset="0"/>
              <a:buChar char="•"/>
            </a:pPr>
            <a:r>
              <a:rPr lang="en-US" sz="2400" b="1" dirty="0"/>
              <a:t>Individually “proven” steps must be tested together to call them a “Bundle.</a:t>
            </a:r>
            <a:r>
              <a:rPr lang="en-US" sz="2000" b="1" dirty="0"/>
              <a:t>” </a:t>
            </a:r>
            <a:r>
              <a:rPr lang="en-US" sz="1600" i="1" dirty="0"/>
              <a:t>Don Berwick, IHI</a:t>
            </a:r>
            <a:endParaRPr lang="en-US" sz="2000" i="1" dirty="0"/>
          </a:p>
        </p:txBody>
      </p:sp>
    </p:spTree>
    <p:extLst>
      <p:ext uri="{BB962C8B-B14F-4D97-AF65-F5344CB8AC3E}">
        <p14:creationId xmlns:p14="http://schemas.microsoft.com/office/powerpoint/2010/main" val="1955837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C7F74-BBA5-6CAF-006A-ED02726D8432}"/>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AF861FC-4583-36B0-80FA-0E2B9717CA5A}"/>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F0F9B9B-5589-4FE9-B9DE-37493B62C138}"/>
              </a:ext>
            </a:extLst>
          </p:cNvPr>
          <p:cNvSpPr txBox="1"/>
          <p:nvPr/>
        </p:nvSpPr>
        <p:spPr>
          <a:xfrm>
            <a:off x="1409982" y="1532781"/>
            <a:ext cx="9372036" cy="47459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Helvetica" pitchFamily="2" charset="0"/>
                <a:ea typeface="+mn-ea"/>
                <a:cs typeface="+mn-cs"/>
              </a:rPr>
              <a:t>A2F Bundle : Unlocking Success</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I</a:t>
            </a:r>
            <a:r>
              <a:rPr kumimoji="0" lang="en-US" sz="2400" b="0" i="0" u="none" strike="noStrike" kern="1200" cap="none" spc="0" normalizeH="0" baseline="0" noProof="0" dirty="0" err="1">
                <a:ln>
                  <a:noFill/>
                </a:ln>
                <a:solidFill>
                  <a:srgbClr val="000000"/>
                </a:solidFill>
                <a:effectLst/>
                <a:uLnTx/>
                <a:uFillTx/>
                <a:latin typeface="Helvetica" pitchFamily="2" charset="0"/>
                <a:ea typeface="+mn-ea"/>
                <a:cs typeface="+mn-cs"/>
              </a:rPr>
              <a:t>nter</a:t>
            </a: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-professional ICU collaboration (de-silo)</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Change in care process (nurses, PA/NP, </a:t>
            </a:r>
            <a:r>
              <a:rPr kumimoji="0" lang="en-US" sz="2400" b="0" i="0" u="none" strike="noStrike" kern="1200" cap="none" spc="0" normalizeH="0" baseline="0" noProof="0" dirty="0" err="1">
                <a:ln>
                  <a:noFill/>
                </a:ln>
                <a:solidFill>
                  <a:srgbClr val="000000"/>
                </a:solidFill>
                <a:effectLst/>
                <a:uLnTx/>
                <a:uFillTx/>
                <a:latin typeface="Helvetica" pitchFamily="2" charset="0"/>
                <a:ea typeface="+mn-ea"/>
                <a:cs typeface="+mn-cs"/>
              </a:rPr>
              <a:t>pharmD</a:t>
            </a: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 RT/PT leaders)</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Additional measurement (e.g., delirium – canary in coal mine)</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Time and effort to liberate patients from ventilator</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Careful attention to sedative use (type and amount)</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Time and effort to mobilize and exercise patient</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Support of family engagement</a:t>
            </a:r>
          </a:p>
          <a:p>
            <a:pPr marL="0" marR="0" lvl="1" indent="-34290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pitchFamily="2" charset="0"/>
                <a:ea typeface="+mn-ea"/>
                <a:cs typeface="+mn-cs"/>
              </a:rPr>
              <a:t>Overall ICU culture change to </a:t>
            </a:r>
            <a:r>
              <a:rPr kumimoji="0" lang="en-US" sz="2400" b="1" i="0" u="none" strike="noStrike" kern="1200" cap="none" spc="0" normalizeH="0" baseline="0" noProof="0" dirty="0">
                <a:ln>
                  <a:noFill/>
                </a:ln>
                <a:solidFill>
                  <a:srgbClr val="000000"/>
                </a:solidFill>
                <a:effectLst/>
                <a:uLnTx/>
                <a:uFillTx/>
                <a:latin typeface="Helvetica" pitchFamily="2" charset="0"/>
                <a:ea typeface="+mn-ea"/>
                <a:cs typeface="+mn-cs"/>
              </a:rPr>
              <a:t>Humanism &amp; Dignity + Science</a:t>
            </a:r>
          </a:p>
        </p:txBody>
      </p:sp>
      <p:sp>
        <p:nvSpPr>
          <p:cNvPr id="6" name="TextBox 5">
            <a:extLst>
              <a:ext uri="{FF2B5EF4-FFF2-40B4-BE49-F238E27FC236}">
                <a16:creationId xmlns:a16="http://schemas.microsoft.com/office/drawing/2014/main" id="{35AA5619-F2B2-4681-BFF8-7149F92CEEAF}"/>
              </a:ext>
            </a:extLst>
          </p:cNvPr>
          <p:cNvSpPr txBox="1"/>
          <p:nvPr/>
        </p:nvSpPr>
        <p:spPr>
          <a:xfrm>
            <a:off x="257537" y="325773"/>
            <a:ext cx="6444393" cy="579646"/>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A2F Bundle: Philosophy of Care</a:t>
            </a:r>
          </a:p>
        </p:txBody>
      </p:sp>
    </p:spTree>
    <p:extLst>
      <p:ext uri="{BB962C8B-B14F-4D97-AF65-F5344CB8AC3E}">
        <p14:creationId xmlns:p14="http://schemas.microsoft.com/office/powerpoint/2010/main" val="1534909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D10D2C8-D892-5502-7FA7-D7133E85F152}"/>
              </a:ext>
            </a:extLst>
          </p:cNvPr>
          <p:cNvCxnSpPr>
            <a:cxnSpLocks/>
          </p:cNvCxnSpPr>
          <p:nvPr/>
        </p:nvCxnSpPr>
        <p:spPr>
          <a:xfrm>
            <a:off x="6096000" y="967926"/>
            <a:ext cx="0" cy="58900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8BC7F74-BBA5-6CAF-006A-ED02726D8432}"/>
              </a:ext>
            </a:extLst>
          </p:cNvPr>
          <p:cNvSpPr/>
          <p:nvPr/>
        </p:nvSpPr>
        <p:spPr>
          <a:xfrm>
            <a:off x="0" y="0"/>
            <a:ext cx="11740898" cy="1207008"/>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AF861FC-4583-36B0-80FA-0E2B9717CA5A}"/>
              </a:ext>
            </a:extLst>
          </p:cNvPr>
          <p:cNvSpPr/>
          <p:nvPr/>
        </p:nvSpPr>
        <p:spPr>
          <a:xfrm flipH="1">
            <a:off x="11803360" y="0"/>
            <a:ext cx="388640" cy="1207008"/>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AA5619-F2B2-4681-BFF8-7149F92CEEAF}"/>
              </a:ext>
            </a:extLst>
          </p:cNvPr>
          <p:cNvSpPr txBox="1"/>
          <p:nvPr/>
        </p:nvSpPr>
        <p:spPr>
          <a:xfrm>
            <a:off x="257537" y="325773"/>
            <a:ext cx="8879354" cy="579646"/>
          </a:xfrm>
          <a:prstGeom prst="rect">
            <a:avLst/>
          </a:prstGeom>
          <a:noFill/>
        </p:spPr>
        <p:txBody>
          <a:bodyPr wrap="none" rtlCol="0" anchor="ctr">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Helvetica" pitchFamily="2" charset="0"/>
                <a:ea typeface="+mn-ea"/>
                <a:cs typeface="+mn-cs"/>
              </a:rPr>
              <a:t>A2F Bundle – Implementation and Liberation</a:t>
            </a:r>
          </a:p>
        </p:txBody>
      </p:sp>
      <p:pic>
        <p:nvPicPr>
          <p:cNvPr id="7" name="Picture 6">
            <a:extLst>
              <a:ext uri="{FF2B5EF4-FFF2-40B4-BE49-F238E27FC236}">
                <a16:creationId xmlns:a16="http://schemas.microsoft.com/office/drawing/2014/main" id="{CDD29D65-E527-48CB-BC22-3746556217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537" y="1532781"/>
            <a:ext cx="4920615" cy="255882"/>
          </a:xfrm>
          <a:prstGeom prst="rect">
            <a:avLst/>
          </a:prstGeom>
        </p:spPr>
      </p:pic>
      <p:pic>
        <p:nvPicPr>
          <p:cNvPr id="8" name="Picture 7">
            <a:extLst>
              <a:ext uri="{FF2B5EF4-FFF2-40B4-BE49-F238E27FC236}">
                <a16:creationId xmlns:a16="http://schemas.microsoft.com/office/drawing/2014/main" id="{44B6A56F-0AAA-4196-8E43-AB19D9A2F6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4130" y="1532781"/>
            <a:ext cx="5284470" cy="270722"/>
          </a:xfrm>
          <a:prstGeom prst="rect">
            <a:avLst/>
          </a:prstGeom>
        </p:spPr>
      </p:pic>
      <p:pic>
        <p:nvPicPr>
          <p:cNvPr id="9" name="Picture 8">
            <a:extLst>
              <a:ext uri="{FF2B5EF4-FFF2-40B4-BE49-F238E27FC236}">
                <a16:creationId xmlns:a16="http://schemas.microsoft.com/office/drawing/2014/main" id="{51968A36-60D8-4052-954E-491ED4345B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5454" y="2939280"/>
            <a:ext cx="5674995" cy="278176"/>
          </a:xfrm>
          <a:prstGeom prst="rect">
            <a:avLst/>
          </a:prstGeom>
        </p:spPr>
      </p:pic>
      <p:pic>
        <p:nvPicPr>
          <p:cNvPr id="10" name="Picture 9">
            <a:extLst>
              <a:ext uri="{FF2B5EF4-FFF2-40B4-BE49-F238E27FC236}">
                <a16:creationId xmlns:a16="http://schemas.microsoft.com/office/drawing/2014/main" id="{D641CD91-5EE7-42AF-8095-1467FB75FFE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74128" y="3615087"/>
            <a:ext cx="5284471" cy="270721"/>
          </a:xfrm>
          <a:prstGeom prst="rect">
            <a:avLst/>
          </a:prstGeom>
        </p:spPr>
      </p:pic>
      <p:pic>
        <p:nvPicPr>
          <p:cNvPr id="11" name="Picture 10">
            <a:extLst>
              <a:ext uri="{FF2B5EF4-FFF2-40B4-BE49-F238E27FC236}">
                <a16:creationId xmlns:a16="http://schemas.microsoft.com/office/drawing/2014/main" id="{203BA562-DB2B-4E6D-84B2-8BDF0DE53F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7537" y="4659021"/>
            <a:ext cx="5548504" cy="278176"/>
          </a:xfrm>
          <a:prstGeom prst="rect">
            <a:avLst/>
          </a:prstGeom>
        </p:spPr>
      </p:pic>
      <p:sp>
        <p:nvSpPr>
          <p:cNvPr id="4" name="TextBox 3">
            <a:extLst>
              <a:ext uri="{FF2B5EF4-FFF2-40B4-BE49-F238E27FC236}">
                <a16:creationId xmlns:a16="http://schemas.microsoft.com/office/drawing/2014/main" id="{4D8BFBD7-123E-0637-8E5B-680E0A65A1FA}"/>
              </a:ext>
            </a:extLst>
          </p:cNvPr>
          <p:cNvSpPr txBox="1"/>
          <p:nvPr/>
        </p:nvSpPr>
        <p:spPr>
          <a:xfrm>
            <a:off x="272378" y="1756719"/>
            <a:ext cx="55980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Critical care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nurses’ role in implementing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the “ABCDE bundle” into practice    </a:t>
            </a:r>
          </a:p>
        </p:txBody>
      </p:sp>
      <p:sp>
        <p:nvSpPr>
          <p:cNvPr id="5" name="TextBox 4">
            <a:extLst>
              <a:ext uri="{FF2B5EF4-FFF2-40B4-BE49-F238E27FC236}">
                <a16:creationId xmlns:a16="http://schemas.microsoft.com/office/drawing/2014/main" id="{6B95FA08-22AD-E921-2875-C49D257ABED8}"/>
              </a:ext>
            </a:extLst>
          </p:cNvPr>
          <p:cNvSpPr txBox="1"/>
          <p:nvPr/>
        </p:nvSpPr>
        <p:spPr>
          <a:xfrm>
            <a:off x="195454" y="3106190"/>
            <a:ext cx="56601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Implementing</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the ABCDEF Bundle: Top 8 Questions Asked During the ICU Liberation ABCDEF Bundle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Improvement Collaborative</a:t>
            </a:r>
          </a:p>
        </p:txBody>
      </p:sp>
      <p:sp>
        <p:nvSpPr>
          <p:cNvPr id="12" name="TextBox 11">
            <a:extLst>
              <a:ext uri="{FF2B5EF4-FFF2-40B4-BE49-F238E27FC236}">
                <a16:creationId xmlns:a16="http://schemas.microsoft.com/office/drawing/2014/main" id="{01F77AB4-ABB7-EB9D-E61C-A3037C11CCBD}"/>
              </a:ext>
            </a:extLst>
          </p:cNvPr>
          <p:cNvSpPr txBox="1"/>
          <p:nvPr/>
        </p:nvSpPr>
        <p:spPr>
          <a:xfrm>
            <a:off x="219802" y="4846877"/>
            <a:ext cx="5598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Effects of a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National Quality Improvement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Collaborative on ABCDEF Bundle Implementation</a:t>
            </a:r>
          </a:p>
        </p:txBody>
      </p:sp>
      <p:sp>
        <p:nvSpPr>
          <p:cNvPr id="13" name="TextBox 12">
            <a:extLst>
              <a:ext uri="{FF2B5EF4-FFF2-40B4-BE49-F238E27FC236}">
                <a16:creationId xmlns:a16="http://schemas.microsoft.com/office/drawing/2014/main" id="{DD22BFFC-0F26-FB3B-F759-7677A838B4EA}"/>
              </a:ext>
            </a:extLst>
          </p:cNvPr>
          <p:cNvSpPr txBox="1"/>
          <p:nvPr/>
        </p:nvSpPr>
        <p:spPr>
          <a:xfrm>
            <a:off x="6425530" y="1756719"/>
            <a:ext cx="55980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Improving Health Care for Critically Ill Patients Using an Evidence-Based Collaborative Approach to ABCDEF Bundle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Dissemination and Implementation</a:t>
            </a:r>
          </a:p>
        </p:txBody>
      </p:sp>
      <p:sp>
        <p:nvSpPr>
          <p:cNvPr id="14" name="TextBox 13">
            <a:extLst>
              <a:ext uri="{FF2B5EF4-FFF2-40B4-BE49-F238E27FC236}">
                <a16:creationId xmlns:a16="http://schemas.microsoft.com/office/drawing/2014/main" id="{60858DDB-169B-22F4-14F4-BED42C30504C}"/>
              </a:ext>
            </a:extLst>
          </p:cNvPr>
          <p:cNvSpPr txBox="1"/>
          <p:nvPr/>
        </p:nvSpPr>
        <p:spPr>
          <a:xfrm>
            <a:off x="6336392" y="3885808"/>
            <a:ext cx="5598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Common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Challenges to Effective ABCDEF Bundle Implementation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The ICU Liberation Campaign Experience</a:t>
            </a:r>
          </a:p>
        </p:txBody>
      </p:sp>
    </p:spTree>
    <p:extLst>
      <p:ext uri="{BB962C8B-B14F-4D97-AF65-F5344CB8AC3E}">
        <p14:creationId xmlns:p14="http://schemas.microsoft.com/office/powerpoint/2010/main" val="656379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Liberated…?</a:t>
            </a:r>
          </a:p>
        </p:txBody>
      </p:sp>
      <p:pic>
        <p:nvPicPr>
          <p:cNvPr id="246786" name="Picture 2" descr="C:\Users\elyew\Desktop\IMG_10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1143001"/>
            <a:ext cx="3551634" cy="4735513"/>
          </a:xfrm>
          <a:prstGeom prst="rect">
            <a:avLst/>
          </a:prstGeom>
          <a:noFill/>
          <a:extLst>
            <a:ext uri="{909E8E84-426E-40DD-AFC4-6F175D3DCCD1}">
              <a14:hiddenFill xmlns:a14="http://schemas.microsoft.com/office/drawing/2010/main">
                <a:solidFill>
                  <a:srgbClr val="FFFFFF"/>
                </a:solidFill>
              </a14:hiddenFill>
            </a:ext>
          </a:extLst>
        </p:spPr>
      </p:pic>
      <p:pic>
        <p:nvPicPr>
          <p:cNvPr id="246787" name="Picture 3" descr="C:\Users\elyew\Desktop\IMG_10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27517"/>
            <a:ext cx="4808538" cy="360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Liberated…</a:t>
            </a:r>
          </a:p>
        </p:txBody>
      </p:sp>
      <p:pic>
        <p:nvPicPr>
          <p:cNvPr id="245762" name="Picture 2" descr="C:\Users\elyew\Desktop\IMG_11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5066" y="698066"/>
            <a:ext cx="5461867" cy="54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7" name="Rectangle 24576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8663" y="1422400"/>
            <a:ext cx="4505552" cy="2387600"/>
          </a:xfrm>
        </p:spPr>
        <p:txBody>
          <a:bodyPr vert="horz" lIns="91440" tIns="45720" rIns="91440" bIns="45720" rtlCol="0" anchor="b">
            <a:normAutofit/>
          </a:bodyPr>
          <a:lstStyle/>
          <a:p>
            <a:r>
              <a:rPr lang="en-US" sz="5000" dirty="0">
                <a:solidFill>
                  <a:schemeClr val="bg1"/>
                </a:solidFill>
              </a:rPr>
              <a:t>Liberated…</a:t>
            </a:r>
          </a:p>
        </p:txBody>
      </p:sp>
      <p:sp>
        <p:nvSpPr>
          <p:cNvPr id="245769" name="Freeform: Shape 245768">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Carla M. Sevin, MD | Department of Medicine">
            <a:extLst>
              <a:ext uri="{FF2B5EF4-FFF2-40B4-BE49-F238E27FC236}">
                <a16:creationId xmlns:a16="http://schemas.microsoft.com/office/drawing/2014/main" id="{7BF9943B-5863-6106-63E7-517DAACE5F1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09891" y="2663211"/>
            <a:ext cx="2267949" cy="3408121"/>
          </a:xfrm>
          <a:prstGeom prst="rect">
            <a:avLst/>
          </a:prstGeom>
          <a:noFill/>
          <a:extLst>
            <a:ext uri="{909E8E84-426E-40DD-AFC4-6F175D3DCCD1}">
              <a14:hiddenFill xmlns:a14="http://schemas.microsoft.com/office/drawing/2010/main">
                <a:solidFill>
                  <a:srgbClr val="FFFFFF"/>
                </a:solidFill>
              </a14:hiddenFill>
            </a:ext>
          </a:extLst>
        </p:spPr>
      </p:pic>
      <p:pic>
        <p:nvPicPr>
          <p:cNvPr id="245762" name="Picture 2" descr="C:\Users\elyew\Desktop\IMG_110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809832" y="496673"/>
            <a:ext cx="2999096" cy="2999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D0AC0F-66DB-9B44-C895-44015D3C6E6B}"/>
              </a:ext>
            </a:extLst>
          </p:cNvPr>
          <p:cNvSpPr txBox="1"/>
          <p:nvPr/>
        </p:nvSpPr>
        <p:spPr>
          <a:xfrm>
            <a:off x="1040828" y="4650437"/>
            <a:ext cx="5968658" cy="954107"/>
          </a:xfrm>
          <a:prstGeom prst="rect">
            <a:avLst/>
          </a:prstGeom>
          <a:noFill/>
        </p:spPr>
        <p:txBody>
          <a:bodyPr wrap="square" rtlCol="0">
            <a:spAutoFit/>
          </a:bodyPr>
          <a:lstStyle/>
          <a:p>
            <a:r>
              <a:rPr lang="en-US" sz="2800" dirty="0">
                <a:solidFill>
                  <a:schemeClr val="bg1"/>
                </a:solidFill>
              </a:rPr>
              <a:t>The ICU Recovery Center at Vanderbilt,</a:t>
            </a:r>
          </a:p>
          <a:p>
            <a:r>
              <a:rPr lang="en-US" sz="2800" dirty="0">
                <a:solidFill>
                  <a:schemeClr val="bg1"/>
                </a:solidFill>
              </a:rPr>
              <a:t>led by Dr. Carla Sevin (icudelirium.org)</a:t>
            </a:r>
          </a:p>
        </p:txBody>
      </p:sp>
    </p:spTree>
    <p:extLst>
      <p:ext uri="{BB962C8B-B14F-4D97-AF65-F5344CB8AC3E}">
        <p14:creationId xmlns:p14="http://schemas.microsoft.com/office/powerpoint/2010/main" val="393852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BDA3-449E-4F28-8552-FBC0419B65F7}"/>
              </a:ext>
            </a:extLst>
          </p:cNvPr>
          <p:cNvSpPr>
            <a:spLocks noGrp="1"/>
          </p:cNvSpPr>
          <p:nvPr>
            <p:ph type="ctrTitle"/>
          </p:nvPr>
        </p:nvSpPr>
        <p:spPr>
          <a:xfrm>
            <a:off x="1621971" y="1494972"/>
            <a:ext cx="9144000" cy="4176486"/>
          </a:xfrm>
        </p:spPr>
        <p:txBody>
          <a:bodyPr anchor="ctr">
            <a:normAutofit/>
          </a:bodyPr>
          <a:lstStyle/>
          <a:p>
            <a:r>
              <a:rPr lang="en-US" sz="5600" dirty="0">
                <a:solidFill>
                  <a:schemeClr val="bg1"/>
                </a:solidFill>
                <a:latin typeface="Helvetica" pitchFamily="2" charset="0"/>
              </a:rPr>
              <a:t>COVID-19 Pandemic</a:t>
            </a:r>
            <a:br>
              <a:rPr lang="en-US" sz="5600" dirty="0">
                <a:solidFill>
                  <a:schemeClr val="bg1"/>
                </a:solidFill>
                <a:latin typeface="Helvetica" pitchFamily="2" charset="0"/>
              </a:rPr>
            </a:br>
            <a:br>
              <a:rPr lang="en-US" sz="5600" dirty="0">
                <a:solidFill>
                  <a:schemeClr val="bg1"/>
                </a:solidFill>
                <a:latin typeface="Helvetica" pitchFamily="2" charset="0"/>
              </a:rPr>
            </a:br>
            <a:r>
              <a:rPr lang="en-US" sz="5600" dirty="0">
                <a:solidFill>
                  <a:schemeClr val="bg1"/>
                </a:solidFill>
                <a:latin typeface="Helvetica" pitchFamily="2" charset="0"/>
              </a:rPr>
              <a:t>Acute Covid</a:t>
            </a:r>
            <a:br>
              <a:rPr lang="en-US" sz="5600" dirty="0">
                <a:solidFill>
                  <a:schemeClr val="bg1"/>
                </a:solidFill>
                <a:latin typeface="Helvetica" pitchFamily="2" charset="0"/>
              </a:rPr>
            </a:br>
            <a:r>
              <a:rPr lang="en-US" sz="5600" dirty="0">
                <a:solidFill>
                  <a:schemeClr val="bg1"/>
                </a:solidFill>
                <a:latin typeface="Helvetica" pitchFamily="2" charset="0"/>
              </a:rPr>
              <a:t>Long Covid</a:t>
            </a:r>
          </a:p>
        </p:txBody>
      </p:sp>
      <p:cxnSp>
        <p:nvCxnSpPr>
          <p:cNvPr id="3" name="Straight Connector 2">
            <a:extLst>
              <a:ext uri="{FF2B5EF4-FFF2-40B4-BE49-F238E27FC236}">
                <a16:creationId xmlns:a16="http://schemas.microsoft.com/office/drawing/2014/main" id="{5CCA1DA5-BF0A-5C8F-787C-0B78EA099530}"/>
              </a:ext>
            </a:extLst>
          </p:cNvPr>
          <p:cNvCxnSpPr>
            <a:cxnSpLocks/>
          </p:cNvCxnSpPr>
          <p:nvPr/>
        </p:nvCxnSpPr>
        <p:spPr>
          <a:xfrm flipH="1">
            <a:off x="5458968" y="3301774"/>
            <a:ext cx="1274064"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236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0EFE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7DEA1-B215-24FF-AF2A-89AB55768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8480" y="278089"/>
            <a:ext cx="9022080" cy="5919589"/>
          </a:xfrm>
          <a:prstGeom prst="rect">
            <a:avLst/>
          </a:prstGeom>
        </p:spPr>
      </p:pic>
      <p:sp>
        <p:nvSpPr>
          <p:cNvPr id="6" name="TextBox 5">
            <a:extLst>
              <a:ext uri="{FF2B5EF4-FFF2-40B4-BE49-F238E27FC236}">
                <a16:creationId xmlns:a16="http://schemas.microsoft.com/office/drawing/2014/main" id="{2E9B589B-FFBD-E157-5ED3-56D37298AD02}"/>
              </a:ext>
            </a:extLst>
          </p:cNvPr>
          <p:cNvSpPr txBox="1"/>
          <p:nvPr/>
        </p:nvSpPr>
        <p:spPr>
          <a:xfrm>
            <a:off x="7884160" y="6299200"/>
            <a:ext cx="34774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Helms J, NEJM </a:t>
            </a:r>
            <a:r>
              <a:rPr kumimoji="0" lang="en-US" sz="1800" b="0" i="0" u="none" strike="noStrike" kern="1200" cap="none" spc="0" normalizeH="0" baseline="0" noProof="0" dirty="0">
                <a:ln>
                  <a:noFill/>
                </a:ln>
                <a:solidFill>
                  <a:prstClr val="black">
                    <a:lumMod val="50000"/>
                    <a:lumOff val="50000"/>
                  </a:prstClr>
                </a:solidFill>
                <a:effectLst/>
                <a:uLnTx/>
                <a:uFillTx/>
                <a:latin typeface="ff-scala-sans-pro"/>
                <a:ea typeface="+mn-ea"/>
                <a:cs typeface="+mn-cs"/>
              </a:rPr>
              <a:t>2020; 382:2268-70</a:t>
            </a: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800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9462AC33-B9E4-3145-AC8E-193AB53991CC}"/>
              </a:ext>
            </a:extLst>
          </p:cNvPr>
          <p:cNvCxnSpPr>
            <a:cxnSpLocks/>
          </p:cNvCxnSpPr>
          <p:nvPr/>
        </p:nvCxnSpPr>
        <p:spPr>
          <a:xfrm>
            <a:off x="6096000" y="967926"/>
            <a:ext cx="0" cy="58900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95E9140-046C-884D-824C-9EAF7988E97F}"/>
              </a:ext>
            </a:extLst>
          </p:cNvPr>
          <p:cNvSpPr/>
          <p:nvPr/>
        </p:nvSpPr>
        <p:spPr>
          <a:xfrm>
            <a:off x="389926" y="2125499"/>
            <a:ext cx="5524694" cy="2831544"/>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Historic Rates</a:t>
            </a:r>
          </a:p>
          <a:p>
            <a:pPr marL="457200" marR="0" lvl="0" indent="-457200" algn="l" defTabSz="914400" rtl="0" eaLnBrk="1" fontAlgn="auto" latinLnBrk="0" hangingPunct="1">
              <a:lnSpc>
                <a:spcPct val="100000"/>
              </a:lnSpc>
              <a:spcBef>
                <a:spcPts val="0"/>
              </a:spcBef>
              <a:spcAft>
                <a:spcPts val="1200"/>
              </a:spcAft>
              <a:buClr>
                <a:srgbClr val="58AAAD"/>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2000-2014 delirium rates in ventilated ICU pts 70-80% </a:t>
            </a:r>
          </a:p>
          <a:p>
            <a:pPr marL="457200" marR="0" lvl="0" indent="-457200" algn="l" defTabSz="914400" rtl="0" eaLnBrk="1" fontAlgn="auto" latinLnBrk="0" hangingPunct="1">
              <a:lnSpc>
                <a:spcPct val="100000"/>
              </a:lnSpc>
              <a:spcBef>
                <a:spcPts val="0"/>
              </a:spcBef>
              <a:spcAft>
                <a:spcPts val="1200"/>
              </a:spcAft>
              <a:buClr>
                <a:srgbClr val="58AAAD"/>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2015-2019 with ABCDEF Bundle, rates were 40-50%</a:t>
            </a:r>
          </a:p>
        </p:txBody>
      </p:sp>
      <p:sp>
        <p:nvSpPr>
          <p:cNvPr id="9" name="Rectangle 8">
            <a:extLst>
              <a:ext uri="{FF2B5EF4-FFF2-40B4-BE49-F238E27FC236}">
                <a16:creationId xmlns:a16="http://schemas.microsoft.com/office/drawing/2014/main" id="{0F5450EB-796D-484F-9A29-EBE6E7A829CF}"/>
              </a:ext>
            </a:extLst>
          </p:cNvPr>
          <p:cNvSpPr/>
          <p:nvPr/>
        </p:nvSpPr>
        <p:spPr>
          <a:xfrm>
            <a:off x="6480787" y="2125499"/>
            <a:ext cx="5524694" cy="2831544"/>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
                <a:srgbClr val="58AAAD"/>
              </a:buClr>
              <a:buSzTx/>
              <a:buFontTx/>
              <a:buNone/>
              <a:tabLst/>
              <a:defRPr/>
            </a:pPr>
            <a:r>
              <a:rPr kumimoji="0" lang="en-US" sz="4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Covid Rates </a:t>
            </a:r>
            <a:r>
              <a:rPr kumimoji="0" lang="en-US" sz="320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(early reports)</a:t>
            </a:r>
          </a:p>
          <a:p>
            <a:pPr marL="457200" marR="0" lvl="0" indent="-457200" algn="l" defTabSz="914400" rtl="0" eaLnBrk="1" fontAlgn="auto" latinLnBrk="0" hangingPunct="1">
              <a:lnSpc>
                <a:spcPct val="100000"/>
              </a:lnSpc>
              <a:spcBef>
                <a:spcPts val="0"/>
              </a:spcBef>
              <a:spcAft>
                <a:spcPts val="1200"/>
              </a:spcAft>
              <a:buClr>
                <a:srgbClr val="58AAAD"/>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Early reports of delirium in COVID-19 back to &gt;80%</a:t>
            </a:r>
          </a:p>
          <a:p>
            <a:pPr marL="457200" marR="0" lvl="0" indent="-457200" algn="l" defTabSz="914400" rtl="0" eaLnBrk="1" fontAlgn="auto" latinLnBrk="0" hangingPunct="1">
              <a:lnSpc>
                <a:spcPct val="100000"/>
              </a:lnSpc>
              <a:spcBef>
                <a:spcPts val="0"/>
              </a:spcBef>
              <a:spcAft>
                <a:spcPts val="1200"/>
              </a:spcAft>
              <a:buClr>
                <a:srgbClr val="58AAAD"/>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Benzo use in COVID-19 skyrocketed back to &gt;80%</a:t>
            </a:r>
          </a:p>
        </p:txBody>
      </p:sp>
      <p:sp>
        <p:nvSpPr>
          <p:cNvPr id="11" name="TextBox 10">
            <a:extLst>
              <a:ext uri="{FF2B5EF4-FFF2-40B4-BE49-F238E27FC236}">
                <a16:creationId xmlns:a16="http://schemas.microsoft.com/office/drawing/2014/main" id="{FB56979C-FA3C-2845-ABA7-0EC4E82269DC}"/>
              </a:ext>
            </a:extLst>
          </p:cNvPr>
          <p:cNvSpPr txBox="1"/>
          <p:nvPr/>
        </p:nvSpPr>
        <p:spPr>
          <a:xfrm>
            <a:off x="1832092" y="5096554"/>
            <a:ext cx="407047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Ely EW, JAMA 2004; 291(14):1753-62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Pun BT, Crit Care Med 2019;47:3-14</a:t>
            </a:r>
          </a:p>
        </p:txBody>
      </p:sp>
      <p:sp>
        <p:nvSpPr>
          <p:cNvPr id="14" name="TextBox 13">
            <a:extLst>
              <a:ext uri="{FF2B5EF4-FFF2-40B4-BE49-F238E27FC236}">
                <a16:creationId xmlns:a16="http://schemas.microsoft.com/office/drawing/2014/main" id="{476AAD46-C4F5-4DA9-B554-C3F5BF9C104D}"/>
              </a:ext>
            </a:extLst>
          </p:cNvPr>
          <p:cNvSpPr txBox="1"/>
          <p:nvPr/>
        </p:nvSpPr>
        <p:spPr>
          <a:xfrm>
            <a:off x="7774999" y="5115545"/>
            <a:ext cx="4070473"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Helms J, NEJM 2020;382:2268-2270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34" charset="-128"/>
                <a:cs typeface="+mn-cs"/>
              </a:rPr>
              <a:t>Helms J, Crit Care 2020;24:491-502</a:t>
            </a:r>
          </a:p>
        </p:txBody>
      </p:sp>
      <p:sp>
        <p:nvSpPr>
          <p:cNvPr id="15" name="Rectangle 14">
            <a:extLst>
              <a:ext uri="{FF2B5EF4-FFF2-40B4-BE49-F238E27FC236}">
                <a16:creationId xmlns:a16="http://schemas.microsoft.com/office/drawing/2014/main" id="{52AD828F-4172-3B4F-8473-38142F30E1C4}"/>
              </a:ext>
            </a:extLst>
          </p:cNvPr>
          <p:cNvSpPr/>
          <p:nvPr/>
        </p:nvSpPr>
        <p:spPr>
          <a:xfrm flipH="1">
            <a:off x="10884603" y="-1"/>
            <a:ext cx="1307397" cy="1266342"/>
          </a:xfrm>
          <a:prstGeom prst="rect">
            <a:avLst/>
          </a:prstGeom>
          <a:solidFill>
            <a:srgbClr val="878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55FF191-23F1-7D40-A404-D7C93EAEB77A}"/>
              </a:ext>
            </a:extLst>
          </p:cNvPr>
          <p:cNvSpPr/>
          <p:nvPr/>
        </p:nvSpPr>
        <p:spPr>
          <a:xfrm>
            <a:off x="-1" y="0"/>
            <a:ext cx="10884604" cy="1266342"/>
          </a:xfrm>
          <a:prstGeom prst="rect">
            <a:avLst/>
          </a:prstGeom>
          <a:solidFill>
            <a:srgbClr val="154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31C90CB1-7A6F-844A-A218-1322DDF8F0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188728" y="279227"/>
            <a:ext cx="699147" cy="707887"/>
          </a:xfrm>
          <a:prstGeom prst="rect">
            <a:avLst/>
          </a:prstGeom>
        </p:spPr>
      </p:pic>
      <p:sp>
        <p:nvSpPr>
          <p:cNvPr id="18" name="TextBox 17">
            <a:extLst>
              <a:ext uri="{FF2B5EF4-FFF2-40B4-BE49-F238E27FC236}">
                <a16:creationId xmlns:a16="http://schemas.microsoft.com/office/drawing/2014/main" id="{02ED1DAE-CA3E-DA49-A2CB-7E88633735DC}"/>
              </a:ext>
            </a:extLst>
          </p:cNvPr>
          <p:cNvSpPr txBox="1"/>
          <p:nvPr/>
        </p:nvSpPr>
        <p:spPr>
          <a:xfrm>
            <a:off x="389926" y="316234"/>
            <a:ext cx="100182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Delirium &amp; Coma in Critically Ill Patients</a:t>
            </a:r>
          </a:p>
        </p:txBody>
      </p:sp>
    </p:spTree>
    <p:extLst>
      <p:ext uri="{BB962C8B-B14F-4D97-AF65-F5344CB8AC3E}">
        <p14:creationId xmlns:p14="http://schemas.microsoft.com/office/powerpoint/2010/main" val="2037913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0EFE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2EBBC4-9635-FB4D-9B30-C5DFDF38A5DD}"/>
              </a:ext>
            </a:extLst>
          </p:cNvPr>
          <p:cNvSpPr/>
          <p:nvPr/>
        </p:nvSpPr>
        <p:spPr>
          <a:xfrm>
            <a:off x="3283249" y="139824"/>
            <a:ext cx="5130296" cy="5804936"/>
          </a:xfrm>
          <a:prstGeom prst="rect">
            <a:avLst/>
          </a:prstGeom>
          <a:solidFill>
            <a:schemeClr val="bg1"/>
          </a:solidFill>
          <a:ln>
            <a:solidFill>
              <a:schemeClr val="bg1"/>
            </a:solidFill>
          </a:ln>
          <a:effectLst>
            <a:outerShdw blurRad="802032"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F9519EF-0C40-CF4B-94CC-41F62E85918E}"/>
              </a:ext>
            </a:extLst>
          </p:cNvPr>
          <p:cNvSpPr txBox="1"/>
          <p:nvPr/>
        </p:nvSpPr>
        <p:spPr>
          <a:xfrm>
            <a:off x="7660640" y="6196568"/>
            <a:ext cx="43440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Pun BT, COVID-D. Lancet RM 2021;9:239-50</a:t>
            </a:r>
          </a:p>
        </p:txBody>
      </p:sp>
      <p:pic>
        <p:nvPicPr>
          <p:cNvPr id="10" name="Picture 9">
            <a:extLst>
              <a:ext uri="{FF2B5EF4-FFF2-40B4-BE49-F238E27FC236}">
                <a16:creationId xmlns:a16="http://schemas.microsoft.com/office/drawing/2014/main" id="{D3FFCC53-B4D2-D546-B7C6-6CD0C19B59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9577" y="292100"/>
            <a:ext cx="4739863" cy="5666198"/>
          </a:xfrm>
          <a:prstGeom prst="rect">
            <a:avLst/>
          </a:prstGeom>
        </p:spPr>
      </p:pic>
      <p:grpSp>
        <p:nvGrpSpPr>
          <p:cNvPr id="4" name="Group 3">
            <a:extLst>
              <a:ext uri="{FF2B5EF4-FFF2-40B4-BE49-F238E27FC236}">
                <a16:creationId xmlns:a16="http://schemas.microsoft.com/office/drawing/2014/main" id="{BF43B14A-51AC-4D46-8D92-590BC92C666D}"/>
              </a:ext>
            </a:extLst>
          </p:cNvPr>
          <p:cNvGrpSpPr/>
          <p:nvPr/>
        </p:nvGrpSpPr>
        <p:grpSpPr>
          <a:xfrm rot="21054874">
            <a:off x="1055549" y="1670931"/>
            <a:ext cx="9825197" cy="2876521"/>
            <a:chOff x="1055549" y="1670931"/>
            <a:chExt cx="9825197" cy="2876521"/>
          </a:xfrm>
        </p:grpSpPr>
        <p:sp>
          <p:nvSpPr>
            <p:cNvPr id="13" name="Rectangle 12">
              <a:extLst>
                <a:ext uri="{FF2B5EF4-FFF2-40B4-BE49-F238E27FC236}">
                  <a16:creationId xmlns:a16="http://schemas.microsoft.com/office/drawing/2014/main" id="{69E36F59-FB5D-C644-9F90-654844E93F5B}"/>
                </a:ext>
              </a:extLst>
            </p:cNvPr>
            <p:cNvSpPr/>
            <p:nvPr/>
          </p:nvSpPr>
          <p:spPr>
            <a:xfrm>
              <a:off x="1055549" y="1670931"/>
              <a:ext cx="9825197" cy="2876521"/>
            </a:xfrm>
            <a:prstGeom prst="rect">
              <a:avLst/>
            </a:prstGeom>
            <a:solidFill>
              <a:schemeClr val="bg1"/>
            </a:solidFill>
            <a:ln>
              <a:solidFill>
                <a:schemeClr val="bg1"/>
              </a:solidFill>
            </a:ln>
            <a:effectLst>
              <a:outerShdw blurRad="802032"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A064D78-4D85-6D4C-A2B6-94FBE2CF35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1197" y="1705734"/>
              <a:ext cx="9613900" cy="2806915"/>
            </a:xfrm>
            <a:prstGeom prst="rect">
              <a:avLst/>
            </a:prstGeom>
          </p:spPr>
        </p:pic>
      </p:grpSp>
    </p:spTree>
    <p:extLst>
      <p:ext uri="{BB962C8B-B14F-4D97-AF65-F5344CB8AC3E}">
        <p14:creationId xmlns:p14="http://schemas.microsoft.com/office/powerpoint/2010/main" val="38190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ECB0-F1BA-1971-A3C9-4533D0255701}"/>
              </a:ext>
            </a:extLst>
          </p:cNvPr>
          <p:cNvSpPr>
            <a:spLocks noGrp="1"/>
          </p:cNvSpPr>
          <p:nvPr>
            <p:ph type="title"/>
          </p:nvPr>
        </p:nvSpPr>
        <p:spPr>
          <a:xfrm>
            <a:off x="838200" y="588645"/>
            <a:ext cx="10515600" cy="5233035"/>
          </a:xfrm>
        </p:spPr>
        <p:txBody>
          <a:bodyPr>
            <a:normAutofit/>
          </a:bodyPr>
          <a:lstStyle/>
          <a:p>
            <a:r>
              <a:rPr lang="en-US" b="1" dirty="0">
                <a:solidFill>
                  <a:schemeClr val="bg1"/>
                </a:solidFill>
              </a:rPr>
              <a:t>What if I told you we knew how to…</a:t>
            </a:r>
            <a:br>
              <a:rPr lang="en-US" b="1" dirty="0">
                <a:solidFill>
                  <a:schemeClr val="bg1"/>
                </a:solidFill>
              </a:rPr>
            </a:br>
            <a:br>
              <a:rPr lang="en-US" b="1" dirty="0">
                <a:solidFill>
                  <a:schemeClr val="bg1"/>
                </a:solidFill>
              </a:rPr>
            </a:br>
            <a:br>
              <a:rPr lang="en-US" b="1" dirty="0">
                <a:solidFill>
                  <a:schemeClr val="bg1"/>
                </a:solidFill>
              </a:rPr>
            </a:br>
            <a:br>
              <a:rPr lang="en-US" b="1" dirty="0">
                <a:solidFill>
                  <a:schemeClr val="bg1"/>
                </a:solidFill>
              </a:rPr>
            </a:br>
            <a:r>
              <a:rPr lang="en-US" b="1" dirty="0">
                <a:solidFill>
                  <a:schemeClr val="bg1"/>
                </a:solidFill>
              </a:rPr>
              <a:t>	I believe we are called to an encounter…</a:t>
            </a:r>
          </a:p>
        </p:txBody>
      </p:sp>
    </p:spTree>
    <p:extLst>
      <p:ext uri="{BB962C8B-B14F-4D97-AF65-F5344CB8AC3E}">
        <p14:creationId xmlns:p14="http://schemas.microsoft.com/office/powerpoint/2010/main" val="924399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D7965-8B9F-804A-8991-8855F86C0A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0040" y="174946"/>
            <a:ext cx="11356264" cy="6559640"/>
          </a:xfrm>
          <a:prstGeom prst="rect">
            <a:avLst/>
          </a:prstGeom>
        </p:spPr>
      </p:pic>
      <p:sp>
        <p:nvSpPr>
          <p:cNvPr id="13" name="Rectangle 12">
            <a:extLst>
              <a:ext uri="{FF2B5EF4-FFF2-40B4-BE49-F238E27FC236}">
                <a16:creationId xmlns:a16="http://schemas.microsoft.com/office/drawing/2014/main" id="{89ADCEAA-B8E6-8F42-B5AB-D75034B56CEF}"/>
              </a:ext>
            </a:extLst>
          </p:cNvPr>
          <p:cNvSpPr/>
          <p:nvPr/>
        </p:nvSpPr>
        <p:spPr>
          <a:xfrm>
            <a:off x="561417" y="-733"/>
            <a:ext cx="853939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Risk Factors of Delirium</a:t>
            </a:r>
          </a:p>
        </p:txBody>
      </p:sp>
    </p:spTree>
    <p:extLst>
      <p:ext uri="{BB962C8B-B14F-4D97-AF65-F5344CB8AC3E}">
        <p14:creationId xmlns:p14="http://schemas.microsoft.com/office/powerpoint/2010/main" val="435085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7" name="Picture 6" descr="A black shirt with white text on it&#10;&#10;Description automatically generated with medium confidence">
            <a:extLst>
              <a:ext uri="{FF2B5EF4-FFF2-40B4-BE49-F238E27FC236}">
                <a16:creationId xmlns:a16="http://schemas.microsoft.com/office/drawing/2014/main" id="{6EE4DF7E-8C9D-69E5-2A16-695EE7B4C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2516" y="142240"/>
            <a:ext cx="3132735" cy="4836160"/>
          </a:xfrm>
          <a:prstGeom prst="rect">
            <a:avLst/>
          </a:prstGeom>
        </p:spPr>
      </p:pic>
      <p:pic>
        <p:nvPicPr>
          <p:cNvPr id="10" name="Picture 9" descr="A close up of a watch&#10;&#10;Description automatically generated with low confidence">
            <a:extLst>
              <a:ext uri="{FF2B5EF4-FFF2-40B4-BE49-F238E27FC236}">
                <a16:creationId xmlns:a16="http://schemas.microsoft.com/office/drawing/2014/main" id="{0ACDE0A9-5926-6969-4622-3DB2EE4743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892" y="655591"/>
            <a:ext cx="4160113" cy="5546817"/>
          </a:xfrm>
          <a:prstGeom prst="rect">
            <a:avLst/>
          </a:prstGeom>
        </p:spPr>
      </p:pic>
      <p:sp>
        <p:nvSpPr>
          <p:cNvPr id="11" name="TextBox 10">
            <a:extLst>
              <a:ext uri="{FF2B5EF4-FFF2-40B4-BE49-F238E27FC236}">
                <a16:creationId xmlns:a16="http://schemas.microsoft.com/office/drawing/2014/main" id="{A09A360B-539A-7C6E-BF79-DD6319933958}"/>
              </a:ext>
            </a:extLst>
          </p:cNvPr>
          <p:cNvSpPr txBox="1"/>
          <p:nvPr/>
        </p:nvSpPr>
        <p:spPr>
          <a:xfrm>
            <a:off x="6272516" y="5238432"/>
            <a:ext cx="5288692" cy="1477328"/>
          </a:xfrm>
          <a:prstGeom prst="rect">
            <a:avLst/>
          </a:prstGeom>
          <a:noFill/>
        </p:spPr>
        <p:txBody>
          <a:bodyPr wrap="none" rtlCol="0">
            <a:spAutoFit/>
          </a:bodyPr>
          <a:lstStyle/>
          <a:p>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Girard TD. </a:t>
            </a:r>
            <a:r>
              <a:rPr lang="en-US" sz="1800" b="1" dirty="0">
                <a:solidFill>
                  <a:schemeClr val="bg1"/>
                </a:solidFill>
                <a:effectLst/>
                <a:latin typeface="Helvetica" pitchFamily="2" charset="0"/>
                <a:ea typeface="Calibri" panose="020F0502020204030204" pitchFamily="34" charset="0"/>
                <a:cs typeface="Times New Roman" panose="02020603050405020304" pitchFamily="18" charset="0"/>
              </a:rPr>
              <a:t>MIND-USA</a:t>
            </a: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 NEJM</a:t>
            </a:r>
            <a:r>
              <a:rPr lang="en-US" sz="1800" b="1" dirty="0">
                <a:solidFill>
                  <a:schemeClr val="bg1"/>
                </a:solidFill>
                <a:effectLst/>
                <a:latin typeface="Helvetica" pitchFamily="2" charset="0"/>
                <a:ea typeface="Calibri" panose="020F0502020204030204" pitchFamily="34" charset="0"/>
                <a:cs typeface="Times New Roman" panose="02020603050405020304" pitchFamily="18" charset="0"/>
              </a:rPr>
              <a:t>.</a:t>
            </a: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 2018;379:2506-16</a:t>
            </a:r>
          </a:p>
          <a:p>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Hughes CG</a:t>
            </a:r>
            <a:r>
              <a:rPr lang="en-US" sz="1800" b="1" dirty="0">
                <a:solidFill>
                  <a:schemeClr val="bg1"/>
                </a:solidFill>
                <a:latin typeface="Helvetica" pitchFamily="2" charset="0"/>
                <a:ea typeface="Calibri" panose="020F0502020204030204" pitchFamily="34" charset="0"/>
                <a:cs typeface="Times New Roman" panose="02020603050405020304" pitchFamily="18" charset="0"/>
              </a:rPr>
              <a:t>.</a:t>
            </a:r>
            <a:r>
              <a:rPr lang="en-US" sz="1800" b="1" dirty="0">
                <a:solidFill>
                  <a:schemeClr val="bg1"/>
                </a:solidFill>
                <a:effectLst/>
                <a:latin typeface="Helvetica" pitchFamily="2" charset="0"/>
                <a:ea typeface="Calibri" panose="020F0502020204030204" pitchFamily="34" charset="0"/>
                <a:cs typeface="Times New Roman" panose="02020603050405020304" pitchFamily="18" charset="0"/>
              </a:rPr>
              <a:t> MENDS-2</a:t>
            </a: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 NEJM</a:t>
            </a:r>
            <a:r>
              <a:rPr lang="en-US" sz="1800" b="1" dirty="0">
                <a:solidFill>
                  <a:schemeClr val="bg1"/>
                </a:solidFill>
                <a:effectLst/>
                <a:latin typeface="Helvetica" pitchFamily="2" charset="0"/>
                <a:ea typeface="Calibri" panose="020F0502020204030204" pitchFamily="34" charset="0"/>
                <a:cs typeface="Times New Roman" panose="02020603050405020304" pitchFamily="18" charset="0"/>
              </a:rPr>
              <a:t>.</a:t>
            </a: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 2021;384:1424-36</a:t>
            </a:r>
          </a:p>
          <a:p>
            <a:r>
              <a:rPr lang="en-US" dirty="0">
                <a:solidFill>
                  <a:schemeClr val="bg1"/>
                </a:solidFill>
                <a:latin typeface="Helvetica" pitchFamily="2" charset="0"/>
                <a:ea typeface="Calibri" panose="020F0502020204030204" pitchFamily="34" charset="0"/>
                <a:cs typeface="Times New Roman" panose="02020603050405020304" pitchFamily="18" charset="0"/>
              </a:rPr>
              <a:t>Shehabi Y. SPICE III. </a:t>
            </a:r>
            <a:r>
              <a:rPr lang="en-US" b="1" dirty="0">
                <a:solidFill>
                  <a:schemeClr val="bg1"/>
                </a:solidFill>
                <a:latin typeface="Helvetica" pitchFamily="2" charset="0"/>
                <a:ea typeface="Calibri" panose="020F0502020204030204" pitchFamily="34" charset="0"/>
                <a:cs typeface="Times New Roman" panose="02020603050405020304" pitchFamily="18" charset="0"/>
              </a:rPr>
              <a:t>NEJM</a:t>
            </a:r>
            <a:r>
              <a:rPr lang="en-US" dirty="0">
                <a:solidFill>
                  <a:schemeClr val="bg1"/>
                </a:solidFill>
                <a:latin typeface="Helvetica" pitchFamily="2" charset="0"/>
                <a:ea typeface="Calibri" panose="020F0502020204030204" pitchFamily="34" charset="0"/>
                <a:cs typeface="Times New Roman" panose="02020603050405020304" pitchFamily="18" charset="0"/>
              </a:rPr>
              <a:t> </a:t>
            </a:r>
            <a:r>
              <a:rPr lang="en-US" dirty="0">
                <a:solidFill>
                  <a:schemeClr val="bg1"/>
                </a:solidFill>
                <a:latin typeface="Helvetica" pitchFamily="2" charset="0"/>
                <a:cs typeface="Times New Roman" panose="02020603050405020304" pitchFamily="18" charset="0"/>
              </a:rPr>
              <a:t>2019; 380:2506-17</a:t>
            </a:r>
          </a:p>
          <a:p>
            <a:r>
              <a:rPr lang="en-US" dirty="0">
                <a:solidFill>
                  <a:schemeClr val="bg1"/>
                </a:solidFill>
                <a:latin typeface="Helvetica" pitchFamily="2" charset="0"/>
                <a:ea typeface="Calibri" panose="020F0502020204030204" pitchFamily="34" charset="0"/>
                <a:cs typeface="Times New Roman" panose="02020603050405020304" pitchFamily="18" charset="0"/>
              </a:rPr>
              <a:t>Andersen-</a:t>
            </a:r>
            <a:r>
              <a:rPr lang="en-US" dirty="0" err="1">
                <a:solidFill>
                  <a:schemeClr val="bg1"/>
                </a:solidFill>
                <a:latin typeface="Helvetica" pitchFamily="2" charset="0"/>
                <a:ea typeface="Calibri" panose="020F0502020204030204" pitchFamily="34" charset="0"/>
                <a:cs typeface="Times New Roman" panose="02020603050405020304" pitchFamily="18" charset="0"/>
              </a:rPr>
              <a:t>Ranberg</a:t>
            </a:r>
            <a:r>
              <a:rPr lang="en-US" dirty="0">
                <a:solidFill>
                  <a:schemeClr val="bg1"/>
                </a:solidFill>
                <a:latin typeface="Helvetica" pitchFamily="2" charset="0"/>
                <a:ea typeface="Calibri" panose="020F0502020204030204" pitchFamily="34" charset="0"/>
                <a:cs typeface="Times New Roman" panose="02020603050405020304" pitchFamily="18" charset="0"/>
              </a:rPr>
              <a:t> NC, </a:t>
            </a:r>
            <a:r>
              <a:rPr lang="en-US" b="1" dirty="0">
                <a:solidFill>
                  <a:schemeClr val="bg1"/>
                </a:solidFill>
                <a:latin typeface="Helvetica" pitchFamily="2" charset="0"/>
                <a:ea typeface="Calibri" panose="020F0502020204030204" pitchFamily="34" charset="0"/>
                <a:cs typeface="Times New Roman" panose="02020603050405020304" pitchFamily="18" charset="0"/>
              </a:rPr>
              <a:t>ACT-ICU</a:t>
            </a:r>
            <a:r>
              <a:rPr lang="en-US" dirty="0">
                <a:solidFill>
                  <a:schemeClr val="bg1"/>
                </a:solidFill>
                <a:latin typeface="Helvetica" pitchFamily="2" charset="0"/>
                <a:ea typeface="Calibri" panose="020F0502020204030204" pitchFamily="34" charset="0"/>
                <a:cs typeface="Times New Roman" panose="02020603050405020304" pitchFamily="18" charset="0"/>
              </a:rPr>
              <a:t> NEJM Oct 2022</a:t>
            </a:r>
          </a:p>
          <a:p>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Hodgson C, </a:t>
            </a:r>
            <a:r>
              <a:rPr lang="en-US" sz="1800" b="1" dirty="0">
                <a:solidFill>
                  <a:schemeClr val="bg1"/>
                </a:solidFill>
                <a:effectLst/>
                <a:latin typeface="Helvetica" pitchFamily="2" charset="0"/>
                <a:ea typeface="Calibri" panose="020F0502020204030204" pitchFamily="34" charset="0"/>
                <a:cs typeface="Times New Roman" panose="02020603050405020304" pitchFamily="18" charset="0"/>
              </a:rPr>
              <a:t>TEAM S</a:t>
            </a:r>
            <a:r>
              <a:rPr lang="en-US" b="1" dirty="0">
                <a:solidFill>
                  <a:schemeClr val="bg1"/>
                </a:solidFill>
                <a:latin typeface="Helvetica" pitchFamily="2" charset="0"/>
                <a:ea typeface="Calibri" panose="020F0502020204030204" pitchFamily="34" charset="0"/>
                <a:cs typeface="Times New Roman" panose="02020603050405020304" pitchFamily="18" charset="0"/>
              </a:rPr>
              <a:t>tudy </a:t>
            </a:r>
            <a:r>
              <a:rPr lang="en-US" dirty="0">
                <a:solidFill>
                  <a:schemeClr val="bg1"/>
                </a:solidFill>
                <a:latin typeface="Helvetica" pitchFamily="2" charset="0"/>
                <a:ea typeface="Calibri" panose="020F0502020204030204" pitchFamily="34" charset="0"/>
                <a:cs typeface="Times New Roman" panose="02020603050405020304" pitchFamily="18" charset="0"/>
              </a:rPr>
              <a:t>NEJM Oct 2022</a:t>
            </a:r>
            <a:endParaRPr lang="en-US" sz="1800" dirty="0">
              <a:solidFill>
                <a:schemeClr val="bg1"/>
              </a:solidFill>
              <a:effectLst/>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858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42" name="Rectangle 104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28" name="Picture 4">
            <a:extLst>
              <a:ext uri="{FF2B5EF4-FFF2-40B4-BE49-F238E27FC236}">
                <a16:creationId xmlns:a16="http://schemas.microsoft.com/office/drawing/2014/main" id="{0E61F5E2-5868-B717-DEE6-AFE464C7AFC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1480000">
            <a:off x="900929" y="867337"/>
            <a:ext cx="10482127" cy="5036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368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063" name="Freeform: Shape 206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649977D6-128C-8C7C-FE95-B1A64451BE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80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08106-8A6A-F0AF-051F-2E7390ED9F8B}"/>
              </a:ext>
            </a:extLst>
          </p:cNvPr>
          <p:cNvSpPr txBox="1"/>
          <p:nvPr/>
        </p:nvSpPr>
        <p:spPr>
          <a:xfrm>
            <a:off x="4652271" y="2569028"/>
            <a:ext cx="2887457" cy="1323439"/>
          </a:xfrm>
          <a:prstGeom prst="rect">
            <a:avLst/>
          </a:prstGeom>
          <a:noFill/>
        </p:spPr>
        <p:txBody>
          <a:bodyPr wrap="none" rtlCol="0">
            <a:spAutoFit/>
          </a:bodyPr>
          <a:lstStyle/>
          <a:p>
            <a:r>
              <a:rPr lang="en-US" sz="8000" b="1" dirty="0">
                <a:solidFill>
                  <a:srgbClr val="E1C487"/>
                </a:solidFill>
              </a:rPr>
              <a:t>VIDEO</a:t>
            </a:r>
            <a:endParaRPr lang="en-US" b="1" dirty="0">
              <a:solidFill>
                <a:srgbClr val="E1C487"/>
              </a:solidFill>
            </a:endParaRPr>
          </a:p>
        </p:txBody>
      </p:sp>
    </p:spTree>
    <p:extLst>
      <p:ext uri="{BB962C8B-B14F-4D97-AF65-F5344CB8AC3E}">
        <p14:creationId xmlns:p14="http://schemas.microsoft.com/office/powerpoint/2010/main" val="2358886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65538" name="Picture 2" descr="C:\Users\elyew\Desktop\Dad and Gkids (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33088" y="-1"/>
            <a:ext cx="805891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BB0592-E6A4-D539-4EF3-41527E00A66A}"/>
              </a:ext>
            </a:extLst>
          </p:cNvPr>
          <p:cNvSpPr txBox="1">
            <a:spLocks/>
          </p:cNvSpPr>
          <p:nvPr/>
        </p:nvSpPr>
        <p:spPr>
          <a:xfrm>
            <a:off x="792480" y="2235200"/>
            <a:ext cx="9144000" cy="23876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dirty="0">
                <a:solidFill>
                  <a:schemeClr val="bg1"/>
                </a:solidFill>
                <a:latin typeface="Helvetica" pitchFamily="2" charset="0"/>
              </a:rPr>
              <a:t>Now</a:t>
            </a:r>
            <a:br>
              <a:rPr lang="en-US" sz="5600" dirty="0">
                <a:solidFill>
                  <a:schemeClr val="bg1"/>
                </a:solidFill>
                <a:latin typeface="Helvetica" pitchFamily="2" charset="0"/>
              </a:rPr>
            </a:br>
            <a:r>
              <a:rPr lang="en-US" sz="5600" dirty="0">
                <a:solidFill>
                  <a:schemeClr val="bg1"/>
                </a:solidFill>
                <a:latin typeface="Helvetica" pitchFamily="2" charset="0"/>
              </a:rPr>
              <a:t>What?</a:t>
            </a:r>
          </a:p>
        </p:txBody>
      </p:sp>
      <p:cxnSp>
        <p:nvCxnSpPr>
          <p:cNvPr id="3" name="Straight Connector 2">
            <a:extLst>
              <a:ext uri="{FF2B5EF4-FFF2-40B4-BE49-F238E27FC236}">
                <a16:creationId xmlns:a16="http://schemas.microsoft.com/office/drawing/2014/main" id="{1896D670-6402-3367-E35E-257C80DF906B}"/>
              </a:ext>
            </a:extLst>
          </p:cNvPr>
          <p:cNvCxnSpPr>
            <a:cxnSpLocks/>
          </p:cNvCxnSpPr>
          <p:nvPr/>
        </p:nvCxnSpPr>
        <p:spPr>
          <a:xfrm flipH="1">
            <a:off x="886968" y="4299776"/>
            <a:ext cx="2516632" cy="0"/>
          </a:xfrm>
          <a:prstGeom prst="line">
            <a:avLst/>
          </a:prstGeom>
          <a:ln w="25400">
            <a:solidFill>
              <a:srgbClr val="E1C4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080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ECB0-F1BA-1971-A3C9-4533D0255701}"/>
              </a:ext>
            </a:extLst>
          </p:cNvPr>
          <p:cNvSpPr>
            <a:spLocks noGrp="1"/>
          </p:cNvSpPr>
          <p:nvPr>
            <p:ph type="title"/>
          </p:nvPr>
        </p:nvSpPr>
        <p:spPr/>
        <p:txBody>
          <a:bodyPr/>
          <a:lstStyle/>
          <a:p>
            <a:pPr algn="ctr"/>
            <a:r>
              <a:rPr lang="en-US" b="1" dirty="0">
                <a:solidFill>
                  <a:schemeClr val="bg1"/>
                </a:solidFill>
              </a:rPr>
              <a:t>Healing Do’s and Don’ts</a:t>
            </a:r>
          </a:p>
        </p:txBody>
      </p:sp>
      <p:sp>
        <p:nvSpPr>
          <p:cNvPr id="3" name="Content Placeholder 2">
            <a:extLst>
              <a:ext uri="{FF2B5EF4-FFF2-40B4-BE49-F238E27FC236}">
                <a16:creationId xmlns:a16="http://schemas.microsoft.com/office/drawing/2014/main" id="{D5528E91-A245-408C-71E6-910090476C48}"/>
              </a:ext>
            </a:extLst>
          </p:cNvPr>
          <p:cNvSpPr>
            <a:spLocks noGrp="1"/>
          </p:cNvSpPr>
          <p:nvPr>
            <p:ph sz="half" idx="1"/>
          </p:nvPr>
        </p:nvSpPr>
        <p:spPr>
          <a:xfrm>
            <a:off x="838199" y="2598515"/>
            <a:ext cx="5693230" cy="3334199"/>
          </a:xfrm>
        </p:spPr>
        <p:txBody>
          <a:bodyPr>
            <a:normAutofit lnSpcReduction="10000"/>
          </a:bodyPr>
          <a:lstStyle/>
          <a:p>
            <a:r>
              <a:rPr lang="en-US" dirty="0">
                <a:solidFill>
                  <a:schemeClr val="bg1"/>
                </a:solidFill>
              </a:rPr>
              <a:t>Put touch before technology</a:t>
            </a:r>
          </a:p>
          <a:p>
            <a:r>
              <a:rPr lang="en-US" dirty="0">
                <a:solidFill>
                  <a:schemeClr val="bg1"/>
                </a:solidFill>
              </a:rPr>
              <a:t>Switch the Preposition</a:t>
            </a:r>
          </a:p>
          <a:p>
            <a:r>
              <a:rPr lang="en-US" dirty="0">
                <a:solidFill>
                  <a:schemeClr val="bg1"/>
                </a:solidFill>
              </a:rPr>
              <a:t>Take a spiritual history</a:t>
            </a:r>
          </a:p>
          <a:p>
            <a:r>
              <a:rPr lang="en-US" dirty="0">
                <a:solidFill>
                  <a:schemeClr val="bg1"/>
                </a:solidFill>
              </a:rPr>
              <a:t>Teach and practice compassion</a:t>
            </a:r>
          </a:p>
          <a:p>
            <a:r>
              <a:rPr lang="en-US" dirty="0">
                <a:solidFill>
                  <a:schemeClr val="bg1"/>
                </a:solidFill>
              </a:rPr>
              <a:t>Take a knee</a:t>
            </a:r>
          </a:p>
          <a:p>
            <a:r>
              <a:rPr lang="en-US" dirty="0">
                <a:solidFill>
                  <a:schemeClr val="bg1"/>
                </a:solidFill>
              </a:rPr>
              <a:t>Ask 4 ?s: food, music, pets, hobbies</a:t>
            </a:r>
          </a:p>
        </p:txBody>
      </p:sp>
      <p:sp>
        <p:nvSpPr>
          <p:cNvPr id="4" name="Content Placeholder 3">
            <a:extLst>
              <a:ext uri="{FF2B5EF4-FFF2-40B4-BE49-F238E27FC236}">
                <a16:creationId xmlns:a16="http://schemas.microsoft.com/office/drawing/2014/main" id="{B23C2DB0-1A08-6E19-7CF1-298D69FA7C67}"/>
              </a:ext>
            </a:extLst>
          </p:cNvPr>
          <p:cNvSpPr>
            <a:spLocks noGrp="1"/>
          </p:cNvSpPr>
          <p:nvPr>
            <p:ph sz="half" idx="2"/>
          </p:nvPr>
        </p:nvSpPr>
        <p:spPr>
          <a:xfrm>
            <a:off x="6716486" y="2598515"/>
            <a:ext cx="4789714" cy="2822575"/>
          </a:xfrm>
        </p:spPr>
        <p:txBody>
          <a:bodyPr>
            <a:normAutofit lnSpcReduction="10000"/>
          </a:bodyPr>
          <a:lstStyle/>
          <a:p>
            <a:r>
              <a:rPr lang="en-US" dirty="0">
                <a:solidFill>
                  <a:schemeClr val="bg1"/>
                </a:solidFill>
              </a:rPr>
              <a:t>Overuse equanimity</a:t>
            </a:r>
          </a:p>
          <a:p>
            <a:r>
              <a:rPr lang="en-US" dirty="0">
                <a:solidFill>
                  <a:schemeClr val="bg1"/>
                </a:solidFill>
              </a:rPr>
              <a:t>Separate loved ones</a:t>
            </a:r>
          </a:p>
          <a:p>
            <a:r>
              <a:rPr lang="en-US" dirty="0">
                <a:solidFill>
                  <a:schemeClr val="bg1"/>
                </a:solidFill>
              </a:rPr>
              <a:t>Be satisfied with benevolence</a:t>
            </a:r>
          </a:p>
          <a:p>
            <a:r>
              <a:rPr lang="en-US" dirty="0">
                <a:solidFill>
                  <a:schemeClr val="bg1"/>
                </a:solidFill>
              </a:rPr>
              <a:t>Allow malignant normality</a:t>
            </a:r>
          </a:p>
          <a:p>
            <a:r>
              <a:rPr lang="en-US" dirty="0">
                <a:solidFill>
                  <a:schemeClr val="bg1"/>
                </a:solidFill>
              </a:rPr>
              <a:t>Fear failure</a:t>
            </a:r>
          </a:p>
          <a:p>
            <a:r>
              <a:rPr lang="en-US" dirty="0">
                <a:solidFill>
                  <a:schemeClr val="bg1"/>
                </a:solidFill>
              </a:rPr>
              <a:t>Rob yourself of joy</a:t>
            </a:r>
          </a:p>
        </p:txBody>
      </p:sp>
      <p:sp>
        <p:nvSpPr>
          <p:cNvPr id="5" name="TextBox 4">
            <a:extLst>
              <a:ext uri="{FF2B5EF4-FFF2-40B4-BE49-F238E27FC236}">
                <a16:creationId xmlns:a16="http://schemas.microsoft.com/office/drawing/2014/main" id="{6888A13F-C7BA-70C9-A517-F8EC2978B507}"/>
              </a:ext>
            </a:extLst>
          </p:cNvPr>
          <p:cNvSpPr txBox="1"/>
          <p:nvPr/>
        </p:nvSpPr>
        <p:spPr>
          <a:xfrm>
            <a:off x="1055914" y="1821436"/>
            <a:ext cx="7313220" cy="646331"/>
          </a:xfrm>
          <a:prstGeom prst="rect">
            <a:avLst/>
          </a:prstGeom>
          <a:noFill/>
        </p:spPr>
        <p:txBody>
          <a:bodyPr wrap="none" rtlCol="0">
            <a:spAutoFit/>
          </a:bodyPr>
          <a:lstStyle/>
          <a:p>
            <a:r>
              <a:rPr lang="en-US" sz="3600" b="1" dirty="0">
                <a:solidFill>
                  <a:srgbClr val="FFFF00"/>
                </a:solidFill>
              </a:rPr>
              <a:t>Do						    Don’t</a:t>
            </a:r>
            <a:endParaRPr lang="en-US" b="1" dirty="0">
              <a:solidFill>
                <a:srgbClr val="FFFF00"/>
              </a:solidFill>
            </a:endParaRPr>
          </a:p>
        </p:txBody>
      </p:sp>
    </p:spTree>
    <p:extLst>
      <p:ext uri="{BB962C8B-B14F-4D97-AF65-F5344CB8AC3E}">
        <p14:creationId xmlns:p14="http://schemas.microsoft.com/office/powerpoint/2010/main" val="1287684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069F0D3-5DD1-E245-4FDC-4DCAFDC58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8153"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58757B0-EBFF-0B4C-DCF2-9EC444ADB50A}"/>
              </a:ext>
            </a:extLst>
          </p:cNvPr>
          <p:cNvSpPr txBox="1"/>
          <p:nvPr/>
        </p:nvSpPr>
        <p:spPr>
          <a:xfrm>
            <a:off x="825847" y="1013824"/>
            <a:ext cx="4310743" cy="4401205"/>
          </a:xfrm>
          <a:prstGeom prst="rect">
            <a:avLst/>
          </a:prstGeom>
          <a:noFill/>
        </p:spPr>
        <p:txBody>
          <a:bodyPr wrap="square" rtlCol="0">
            <a:spAutoFit/>
          </a:bodyPr>
          <a:lstStyle/>
          <a:p>
            <a:r>
              <a:rPr lang="en-US" sz="4000" dirty="0"/>
              <a:t>We must commit personally, and </a:t>
            </a:r>
          </a:p>
          <a:p>
            <a:r>
              <a:rPr lang="en-US" sz="4000" dirty="0"/>
              <a:t>as a community,</a:t>
            </a:r>
          </a:p>
          <a:p>
            <a:r>
              <a:rPr lang="en-US" sz="4000" dirty="0"/>
              <a:t>to create a repersonalization chamber…</a:t>
            </a:r>
          </a:p>
          <a:p>
            <a:r>
              <a:rPr lang="en-US" sz="4000" b="1" dirty="0"/>
              <a:t>an “I See You”</a:t>
            </a:r>
          </a:p>
        </p:txBody>
      </p:sp>
      <p:sp>
        <p:nvSpPr>
          <p:cNvPr id="2" name="TextBox 1">
            <a:extLst>
              <a:ext uri="{FF2B5EF4-FFF2-40B4-BE49-F238E27FC236}">
                <a16:creationId xmlns:a16="http://schemas.microsoft.com/office/drawing/2014/main" id="{F7389D5C-15FD-04AC-D1E6-4FDBE1EE53B9}"/>
              </a:ext>
            </a:extLst>
          </p:cNvPr>
          <p:cNvSpPr txBox="1"/>
          <p:nvPr/>
        </p:nvSpPr>
        <p:spPr>
          <a:xfrm>
            <a:off x="9845040" y="6085840"/>
            <a:ext cx="1890774" cy="369332"/>
          </a:xfrm>
          <a:prstGeom prst="rect">
            <a:avLst/>
          </a:prstGeom>
          <a:noFill/>
        </p:spPr>
        <p:txBody>
          <a:bodyPr wrap="none" rtlCol="0">
            <a:spAutoFit/>
          </a:bodyPr>
          <a:lstStyle/>
          <a:p>
            <a:r>
              <a:rPr lang="en-US" dirty="0"/>
              <a:t>@TomMorrowMD</a:t>
            </a:r>
          </a:p>
        </p:txBody>
      </p:sp>
    </p:spTree>
    <p:extLst>
      <p:ext uri="{BB962C8B-B14F-4D97-AF65-F5344CB8AC3E}">
        <p14:creationId xmlns:p14="http://schemas.microsoft.com/office/powerpoint/2010/main" val="1186603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4679" y="1839685"/>
            <a:ext cx="8291758" cy="2035624"/>
          </a:xfrm>
        </p:spPr>
        <p:txBody>
          <a:bodyPr anchor="ctr">
            <a:noAutofit/>
          </a:bodyPr>
          <a:lstStyle/>
          <a:p>
            <a:pPr marL="0" indent="0" algn="ctr">
              <a:lnSpc>
                <a:spcPct val="100000"/>
              </a:lnSpc>
              <a:spcBef>
                <a:spcPts val="0"/>
              </a:spcBef>
              <a:buNone/>
            </a:pPr>
            <a:r>
              <a:rPr lang="en-US" b="1" i="1" dirty="0" err="1">
                <a:solidFill>
                  <a:schemeClr val="bg1"/>
                </a:solidFill>
                <a:latin typeface="AGaramondPro-Regular"/>
              </a:rPr>
              <a:t>Cada</a:t>
            </a:r>
            <a:r>
              <a:rPr lang="en-US" b="1" i="1" dirty="0">
                <a:solidFill>
                  <a:schemeClr val="bg1"/>
                </a:solidFill>
                <a:latin typeface="AGaramondPro-Regular"/>
              </a:rPr>
              <a:t> persona es </a:t>
            </a:r>
            <a:r>
              <a:rPr lang="en-US" b="1" i="1" dirty="0" err="1">
                <a:solidFill>
                  <a:schemeClr val="bg1"/>
                </a:solidFill>
                <a:latin typeface="AGaramondPro-Regular"/>
              </a:rPr>
              <a:t>en</a:t>
            </a:r>
            <a:r>
              <a:rPr lang="en-US" b="1" i="1" dirty="0">
                <a:solidFill>
                  <a:schemeClr val="bg1"/>
                </a:solidFill>
                <a:latin typeface="AGaramondPro-Regular"/>
              </a:rPr>
              <a:t> </a:t>
            </a:r>
            <a:r>
              <a:rPr lang="en-US" b="1" i="1" dirty="0" err="1">
                <a:solidFill>
                  <a:schemeClr val="bg1"/>
                </a:solidFill>
                <a:latin typeface="AGaramondPro-Regular"/>
              </a:rPr>
              <a:t>mundo</a:t>
            </a:r>
            <a:r>
              <a:rPr lang="en-US" b="1" i="1" dirty="0">
                <a:solidFill>
                  <a:schemeClr val="bg1"/>
                </a:solidFill>
                <a:latin typeface="AGaramondPro-Regular"/>
              </a:rPr>
              <a:t>. </a:t>
            </a:r>
            <a:r>
              <a:rPr lang="en-US" b="1" dirty="0">
                <a:solidFill>
                  <a:schemeClr val="bg1"/>
                </a:solidFill>
                <a:latin typeface="AGaramondPro-Regular"/>
              </a:rPr>
              <a:t>Each person is a world.</a:t>
            </a:r>
          </a:p>
          <a:p>
            <a:pPr marL="0" indent="0" algn="ctr">
              <a:lnSpc>
                <a:spcPct val="100000"/>
              </a:lnSpc>
              <a:spcBef>
                <a:spcPts val="0"/>
              </a:spcBef>
              <a:buNone/>
            </a:pPr>
            <a:endParaRPr lang="en-US" dirty="0">
              <a:solidFill>
                <a:schemeClr val="bg1"/>
              </a:solidFill>
              <a:latin typeface="AGaramondPro-Regular"/>
            </a:endParaRPr>
          </a:p>
        </p:txBody>
      </p:sp>
      <p:pic>
        <p:nvPicPr>
          <p:cNvPr id="5" name="Picture 4" descr="Logo&#10;&#10;Description automatically generated">
            <a:extLst>
              <a:ext uri="{FF2B5EF4-FFF2-40B4-BE49-F238E27FC236}">
                <a16:creationId xmlns:a16="http://schemas.microsoft.com/office/drawing/2014/main" id="{854D3131-71C1-C496-FCB2-D6BDF891A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9415" y="1180815"/>
            <a:ext cx="658870" cy="658870"/>
          </a:xfrm>
          <a:prstGeom prst="rect">
            <a:avLst/>
          </a:prstGeom>
        </p:spPr>
      </p:pic>
    </p:spTree>
    <p:extLst>
      <p:ext uri="{BB962C8B-B14F-4D97-AF65-F5344CB8AC3E}">
        <p14:creationId xmlns:p14="http://schemas.microsoft.com/office/powerpoint/2010/main" val="3264547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679" y="921639"/>
            <a:ext cx="1401773" cy="1317172"/>
          </a:xfrm>
        </p:spPr>
        <p:txBody>
          <a:bodyPr anchor="ctr">
            <a:noAutofit/>
          </a:bodyPr>
          <a:lstStyle/>
          <a:p>
            <a:pPr marL="0" indent="0" algn="ctr">
              <a:lnSpc>
                <a:spcPct val="100000"/>
              </a:lnSpc>
              <a:spcBef>
                <a:spcPts val="0"/>
              </a:spcBef>
              <a:buNone/>
            </a:pPr>
            <a:r>
              <a:rPr lang="en-US" sz="3600" b="1" i="1" dirty="0">
                <a:solidFill>
                  <a:schemeClr val="bg1"/>
                </a:solidFill>
                <a:latin typeface="AGaramondPro-Regular"/>
              </a:rPr>
              <a:t>Figs</a:t>
            </a:r>
            <a:endParaRPr lang="en-US" sz="3600" b="1" dirty="0">
              <a:solidFill>
                <a:schemeClr val="bg1"/>
              </a:solidFill>
              <a:latin typeface="AGaramondPro-Regular"/>
            </a:endParaRPr>
          </a:p>
          <a:p>
            <a:pPr marL="0" indent="0" algn="ctr">
              <a:lnSpc>
                <a:spcPct val="100000"/>
              </a:lnSpc>
              <a:spcBef>
                <a:spcPts val="0"/>
              </a:spcBef>
              <a:buNone/>
            </a:pPr>
            <a:endParaRPr lang="en-US" dirty="0">
              <a:solidFill>
                <a:schemeClr val="bg1"/>
              </a:solidFill>
              <a:latin typeface="AGaramondPro-Regular"/>
            </a:endParaRPr>
          </a:p>
        </p:txBody>
      </p:sp>
      <p:pic>
        <p:nvPicPr>
          <p:cNvPr id="5" name="Picture 4" descr="Logo&#10;&#10;Description automatically generated">
            <a:extLst>
              <a:ext uri="{FF2B5EF4-FFF2-40B4-BE49-F238E27FC236}">
                <a16:creationId xmlns:a16="http://schemas.microsoft.com/office/drawing/2014/main" id="{854D3131-71C1-C496-FCB2-D6BDF891A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9130" y="343343"/>
            <a:ext cx="658870" cy="658870"/>
          </a:xfrm>
          <a:prstGeom prst="rect">
            <a:avLst/>
          </a:prstGeom>
        </p:spPr>
      </p:pic>
      <p:sp>
        <p:nvSpPr>
          <p:cNvPr id="8" name="TextBox 7">
            <a:extLst>
              <a:ext uri="{FF2B5EF4-FFF2-40B4-BE49-F238E27FC236}">
                <a16:creationId xmlns:a16="http://schemas.microsoft.com/office/drawing/2014/main" id="{DFAC74EF-EFAE-E506-7A92-26BF3EB2503B}"/>
              </a:ext>
            </a:extLst>
          </p:cNvPr>
          <p:cNvSpPr txBox="1"/>
          <p:nvPr/>
        </p:nvSpPr>
        <p:spPr>
          <a:xfrm>
            <a:off x="7020561" y="5988610"/>
            <a:ext cx="50116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Helvetica" pitchFamily="2" charset="0"/>
                <a:ea typeface="+mn-ea"/>
                <a:cs typeface="+mn-cs"/>
              </a:rPr>
              <a:t>Every Deep-Drawn Breath</a:t>
            </a:r>
            <a:r>
              <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rPr>
              <a:t>, P. 237-38, 243-44</a:t>
            </a:r>
          </a:p>
        </p:txBody>
      </p:sp>
      <p:pic>
        <p:nvPicPr>
          <p:cNvPr id="1026" name="Picture 2">
            <a:extLst>
              <a:ext uri="{FF2B5EF4-FFF2-40B4-BE49-F238E27FC236}">
                <a16:creationId xmlns:a16="http://schemas.microsoft.com/office/drawing/2014/main" id="{78EE3C76-9951-B72F-D03B-F72250B102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8140" y="500058"/>
            <a:ext cx="3528059" cy="47040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005D00-0632-CEEE-BDBE-B42EDA64627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9322" y="2101847"/>
            <a:ext cx="6079243" cy="383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9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useBgFill="1">
        <p:nvSpPr>
          <p:cNvPr id="2070" name="Rectangle 2067">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A24C5F5-1E11-04BD-91E9-C1CA5CC54E3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66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1201" y="780908"/>
            <a:ext cx="6595754" cy="1480457"/>
          </a:xfrm>
        </p:spPr>
        <p:txBody>
          <a:bodyPr anchor="ctr">
            <a:noAutofit/>
          </a:bodyPr>
          <a:lstStyle/>
          <a:p>
            <a:pPr marL="0" indent="0" algn="l">
              <a:lnSpc>
                <a:spcPct val="100000"/>
              </a:lnSpc>
              <a:spcBef>
                <a:spcPts val="0"/>
              </a:spcBef>
              <a:spcAft>
                <a:spcPts val="1200"/>
              </a:spcAft>
              <a:buNone/>
            </a:pPr>
            <a:r>
              <a:rPr lang="en-US" i="1" dirty="0">
                <a:solidFill>
                  <a:schemeClr val="bg1"/>
                </a:solidFill>
                <a:latin typeface="AGaramondPro-Regular"/>
              </a:rPr>
              <a:t>Dr. Wes, </a:t>
            </a:r>
            <a:r>
              <a:rPr lang="en-US" b="1" i="1" dirty="0">
                <a:solidFill>
                  <a:schemeClr val="accent5"/>
                </a:solidFill>
                <a:latin typeface="AGaramondPro-Regular"/>
              </a:rPr>
              <a:t>change</a:t>
            </a:r>
            <a:r>
              <a:rPr lang="en-US" i="1" dirty="0">
                <a:solidFill>
                  <a:schemeClr val="bg1"/>
                </a:solidFill>
                <a:latin typeface="AGaramondPro-Regular"/>
              </a:rPr>
              <a:t> is the most important word</a:t>
            </a:r>
          </a:p>
          <a:p>
            <a:pPr marL="0" indent="0" algn="l">
              <a:lnSpc>
                <a:spcPct val="100000"/>
              </a:lnSpc>
              <a:spcBef>
                <a:spcPts val="0"/>
              </a:spcBef>
              <a:spcAft>
                <a:spcPts val="1200"/>
              </a:spcAft>
              <a:buNone/>
            </a:pPr>
            <a:r>
              <a:rPr lang="en-US" sz="2000" i="1" dirty="0">
                <a:solidFill>
                  <a:schemeClr val="bg1"/>
                </a:solidFill>
                <a:latin typeface="AGaramondPro-Regular"/>
              </a:rPr>
              <a:t>					Louis Zamperini</a:t>
            </a:r>
          </a:p>
        </p:txBody>
      </p:sp>
      <p:pic>
        <p:nvPicPr>
          <p:cNvPr id="5" name="Picture 4" descr="Logo&#10;&#10;Description automatically generated">
            <a:extLst>
              <a:ext uri="{FF2B5EF4-FFF2-40B4-BE49-F238E27FC236}">
                <a16:creationId xmlns:a16="http://schemas.microsoft.com/office/drawing/2014/main" id="{854D3131-71C1-C496-FCB2-D6BDF891A4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845" y="451473"/>
            <a:ext cx="658870" cy="658870"/>
          </a:xfrm>
          <a:prstGeom prst="rect">
            <a:avLst/>
          </a:prstGeom>
        </p:spPr>
      </p:pic>
      <p:pic>
        <p:nvPicPr>
          <p:cNvPr id="9" name="Picture 8" descr="Two people sitting on a couch&#10;&#10;Description automatically generated with medium confidence">
            <a:extLst>
              <a:ext uri="{FF2B5EF4-FFF2-40B4-BE49-F238E27FC236}">
                <a16:creationId xmlns:a16="http://schemas.microsoft.com/office/drawing/2014/main" id="{E139A031-3207-A3A9-4B2E-EB3B7F6E4D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8692" y="2156322"/>
            <a:ext cx="6113163" cy="4088178"/>
          </a:xfrm>
          <a:prstGeom prst="rect">
            <a:avLst/>
          </a:prstGeom>
        </p:spPr>
      </p:pic>
      <p:pic>
        <p:nvPicPr>
          <p:cNvPr id="2050" name="Picture 2" descr="Unbroken Book Review | threerobertshomeschool">
            <a:extLst>
              <a:ext uri="{FF2B5EF4-FFF2-40B4-BE49-F238E27FC236}">
                <a16:creationId xmlns:a16="http://schemas.microsoft.com/office/drawing/2014/main" id="{764F95FE-F12F-B7E7-3A02-F522774D83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46453" y="4720500"/>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38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1" name="Picture 10" descr="A screenshot of a phone&#10;&#10;Description automatically generated with medium confidence">
            <a:extLst>
              <a:ext uri="{FF2B5EF4-FFF2-40B4-BE49-F238E27FC236}">
                <a16:creationId xmlns:a16="http://schemas.microsoft.com/office/drawing/2014/main" id="{5FF7532D-298D-2991-40A1-59CDC706B3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401" y="304799"/>
            <a:ext cx="7277710" cy="6553201"/>
          </a:xfrm>
          <a:prstGeom prst="rect">
            <a:avLst/>
          </a:prstGeom>
          <a:effectLst>
            <a:outerShdw blurRad="572168" sx="102000" sy="102000" algn="ctr" rotWithShape="0">
              <a:prstClr val="black">
                <a:alpha val="40000"/>
              </a:prstClr>
            </a:outerShdw>
          </a:effectLst>
        </p:spPr>
      </p:pic>
      <p:pic>
        <p:nvPicPr>
          <p:cNvPr id="13" name="Picture 12" descr="Qr code&#10;&#10;Description automatically generated">
            <a:extLst>
              <a:ext uri="{FF2B5EF4-FFF2-40B4-BE49-F238E27FC236}">
                <a16:creationId xmlns:a16="http://schemas.microsoft.com/office/drawing/2014/main" id="{7F7B87A3-19D4-F483-EA7D-C1975C2B67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3400" y="1041400"/>
            <a:ext cx="4775200" cy="4775200"/>
          </a:xfrm>
          <a:prstGeom prst="rect">
            <a:avLst/>
          </a:prstGeom>
          <a:effectLst>
            <a:outerShdw blurRad="673066" sx="102000" sy="102000" algn="ctr" rotWithShape="0">
              <a:prstClr val="black">
                <a:alpha val="64033"/>
              </a:prstClr>
            </a:outerShdw>
          </a:effectLst>
        </p:spPr>
      </p:pic>
    </p:spTree>
    <p:extLst>
      <p:ext uri="{BB962C8B-B14F-4D97-AF65-F5344CB8AC3E}">
        <p14:creationId xmlns:p14="http://schemas.microsoft.com/office/powerpoint/2010/main" val="775623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F35092-AC5E-0BBE-5043-7412E8D34F7F}"/>
              </a:ext>
            </a:extLst>
          </p:cNvPr>
          <p:cNvPicPr>
            <a:picLocks noChangeAspect="1"/>
          </p:cNvPicPr>
          <p:nvPr/>
        </p:nvPicPr>
        <p:blipFill>
          <a:blip r:embed="rId3"/>
          <a:stretch>
            <a:fillRect/>
          </a:stretch>
        </p:blipFill>
        <p:spPr>
          <a:xfrm>
            <a:off x="422474" y="2247264"/>
            <a:ext cx="5326261" cy="3259455"/>
          </a:xfrm>
          <a:prstGeom prst="rect">
            <a:avLst/>
          </a:prstGeom>
        </p:spPr>
      </p:pic>
      <p:pic>
        <p:nvPicPr>
          <p:cNvPr id="7" name="Picture 6">
            <a:extLst>
              <a:ext uri="{FF2B5EF4-FFF2-40B4-BE49-F238E27FC236}">
                <a16:creationId xmlns:a16="http://schemas.microsoft.com/office/drawing/2014/main" id="{BB7E9770-A01F-64A8-89CD-5CF45D00CA37}"/>
              </a:ext>
            </a:extLst>
          </p:cNvPr>
          <p:cNvPicPr>
            <a:picLocks noChangeAspect="1"/>
          </p:cNvPicPr>
          <p:nvPr/>
        </p:nvPicPr>
        <p:blipFill>
          <a:blip r:embed="rId4"/>
          <a:stretch>
            <a:fillRect/>
          </a:stretch>
        </p:blipFill>
        <p:spPr>
          <a:xfrm>
            <a:off x="6096000" y="2247265"/>
            <a:ext cx="5495508" cy="3259454"/>
          </a:xfrm>
          <a:prstGeom prst="rect">
            <a:avLst/>
          </a:prstGeom>
        </p:spPr>
      </p:pic>
      <p:pic>
        <p:nvPicPr>
          <p:cNvPr id="9" name="Picture 8">
            <a:extLst>
              <a:ext uri="{FF2B5EF4-FFF2-40B4-BE49-F238E27FC236}">
                <a16:creationId xmlns:a16="http://schemas.microsoft.com/office/drawing/2014/main" id="{3F56C519-1569-9145-1B42-307F754D2015}"/>
              </a:ext>
            </a:extLst>
          </p:cNvPr>
          <p:cNvPicPr>
            <a:picLocks noChangeAspect="1"/>
          </p:cNvPicPr>
          <p:nvPr/>
        </p:nvPicPr>
        <p:blipFill>
          <a:blip r:embed="rId5"/>
          <a:stretch>
            <a:fillRect/>
          </a:stretch>
        </p:blipFill>
        <p:spPr>
          <a:xfrm>
            <a:off x="6862673" y="5955770"/>
            <a:ext cx="4578493" cy="493819"/>
          </a:xfrm>
          <a:prstGeom prst="rect">
            <a:avLst/>
          </a:prstGeom>
        </p:spPr>
      </p:pic>
      <p:sp>
        <p:nvSpPr>
          <p:cNvPr id="10" name="TextBox 9">
            <a:extLst>
              <a:ext uri="{FF2B5EF4-FFF2-40B4-BE49-F238E27FC236}">
                <a16:creationId xmlns:a16="http://schemas.microsoft.com/office/drawing/2014/main" id="{7DACDCB1-59F1-C34E-B38C-C4E0C5073F82}"/>
              </a:ext>
            </a:extLst>
          </p:cNvPr>
          <p:cNvSpPr txBox="1"/>
          <p:nvPr/>
        </p:nvSpPr>
        <p:spPr>
          <a:xfrm>
            <a:off x="1778000" y="408411"/>
            <a:ext cx="9448800" cy="1323439"/>
          </a:xfrm>
          <a:prstGeom prst="rect">
            <a:avLst/>
          </a:prstGeom>
          <a:noFill/>
        </p:spPr>
        <p:txBody>
          <a:bodyPr wrap="square" rtlCol="0">
            <a:spAutoFit/>
          </a:bodyPr>
          <a:lstStyle/>
          <a:p>
            <a:r>
              <a:rPr lang="en-US" sz="4000" dirty="0">
                <a:solidFill>
                  <a:schemeClr val="bg1"/>
                </a:solidFill>
              </a:rPr>
              <a:t>“Negative Trial” on Early Mobilization in ICU</a:t>
            </a:r>
          </a:p>
          <a:p>
            <a:pPr algn="ctr"/>
            <a:r>
              <a:rPr lang="en-US" sz="4000" dirty="0">
                <a:solidFill>
                  <a:schemeClr val="bg1"/>
                </a:solidFill>
              </a:rPr>
              <a:t>It’s all about the sedation</a:t>
            </a:r>
          </a:p>
        </p:txBody>
      </p:sp>
    </p:spTree>
    <p:extLst>
      <p:ext uri="{BB962C8B-B14F-4D97-AF65-F5344CB8AC3E}">
        <p14:creationId xmlns:p14="http://schemas.microsoft.com/office/powerpoint/2010/main" val="1971595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298A50-460F-6B0A-19FE-EAD6077BEA24}"/>
              </a:ext>
            </a:extLst>
          </p:cNvPr>
          <p:cNvPicPr>
            <a:picLocks noChangeAspect="1"/>
          </p:cNvPicPr>
          <p:nvPr/>
        </p:nvPicPr>
        <p:blipFill>
          <a:blip r:embed="rId3"/>
          <a:stretch>
            <a:fillRect/>
          </a:stretch>
        </p:blipFill>
        <p:spPr>
          <a:xfrm>
            <a:off x="2750328" y="2153100"/>
            <a:ext cx="6691343" cy="3861592"/>
          </a:xfrm>
          <a:prstGeom prst="rect">
            <a:avLst/>
          </a:prstGeom>
        </p:spPr>
      </p:pic>
      <p:pic>
        <p:nvPicPr>
          <p:cNvPr id="11" name="Picture 10">
            <a:extLst>
              <a:ext uri="{FF2B5EF4-FFF2-40B4-BE49-F238E27FC236}">
                <a16:creationId xmlns:a16="http://schemas.microsoft.com/office/drawing/2014/main" id="{B29C6CDE-4F10-A927-87C0-A83D350B4E85}"/>
              </a:ext>
            </a:extLst>
          </p:cNvPr>
          <p:cNvPicPr>
            <a:picLocks noChangeAspect="1"/>
          </p:cNvPicPr>
          <p:nvPr/>
        </p:nvPicPr>
        <p:blipFill>
          <a:blip r:embed="rId4"/>
          <a:stretch>
            <a:fillRect/>
          </a:stretch>
        </p:blipFill>
        <p:spPr>
          <a:xfrm>
            <a:off x="2551796" y="129986"/>
            <a:ext cx="7168045" cy="1903476"/>
          </a:xfrm>
          <a:prstGeom prst="rect">
            <a:avLst/>
          </a:prstGeom>
        </p:spPr>
      </p:pic>
      <p:sp>
        <p:nvSpPr>
          <p:cNvPr id="12" name="TextBox 11">
            <a:extLst>
              <a:ext uri="{FF2B5EF4-FFF2-40B4-BE49-F238E27FC236}">
                <a16:creationId xmlns:a16="http://schemas.microsoft.com/office/drawing/2014/main" id="{32F3642D-DAF7-B238-5B6F-66102E997D40}"/>
              </a:ext>
            </a:extLst>
          </p:cNvPr>
          <p:cNvSpPr txBox="1"/>
          <p:nvPr/>
        </p:nvSpPr>
        <p:spPr>
          <a:xfrm>
            <a:off x="8788400" y="6248400"/>
            <a:ext cx="3054106" cy="369332"/>
          </a:xfrm>
          <a:prstGeom prst="rect">
            <a:avLst/>
          </a:prstGeom>
          <a:noFill/>
        </p:spPr>
        <p:txBody>
          <a:bodyPr wrap="none" rtlCol="0">
            <a:spAutoFit/>
          </a:bodyPr>
          <a:lstStyle/>
          <a:p>
            <a:r>
              <a:rPr lang="en-US" dirty="0">
                <a:solidFill>
                  <a:schemeClr val="bg1"/>
                </a:solidFill>
              </a:rPr>
              <a:t>Qi W &amp; Ferrante LE. JICM 2022</a:t>
            </a:r>
          </a:p>
        </p:txBody>
      </p:sp>
      <p:sp>
        <p:nvSpPr>
          <p:cNvPr id="13" name="Oval 12">
            <a:extLst>
              <a:ext uri="{FF2B5EF4-FFF2-40B4-BE49-F238E27FC236}">
                <a16:creationId xmlns:a16="http://schemas.microsoft.com/office/drawing/2014/main" id="{5235D743-8813-57DD-A3DF-60406EB5FEC0}"/>
              </a:ext>
            </a:extLst>
          </p:cNvPr>
          <p:cNvSpPr/>
          <p:nvPr/>
        </p:nvSpPr>
        <p:spPr>
          <a:xfrm>
            <a:off x="3667760" y="3921760"/>
            <a:ext cx="3332480" cy="64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1627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643F28-DF63-321C-AD10-AE1267C25993}"/>
              </a:ext>
            </a:extLst>
          </p:cNvPr>
          <p:cNvPicPr>
            <a:picLocks noChangeAspect="1"/>
          </p:cNvPicPr>
          <p:nvPr/>
        </p:nvPicPr>
        <p:blipFill>
          <a:blip r:embed="rId3"/>
          <a:stretch>
            <a:fillRect/>
          </a:stretch>
        </p:blipFill>
        <p:spPr>
          <a:xfrm>
            <a:off x="1179871" y="157807"/>
            <a:ext cx="9701489" cy="6034327"/>
          </a:xfrm>
          <a:prstGeom prst="rect">
            <a:avLst/>
          </a:prstGeom>
        </p:spPr>
      </p:pic>
      <p:sp>
        <p:nvSpPr>
          <p:cNvPr id="15" name="TextBox 14">
            <a:extLst>
              <a:ext uri="{FF2B5EF4-FFF2-40B4-BE49-F238E27FC236}">
                <a16:creationId xmlns:a16="http://schemas.microsoft.com/office/drawing/2014/main" id="{56D6B2A8-D936-ED9E-3AAF-32716316B501}"/>
              </a:ext>
            </a:extLst>
          </p:cNvPr>
          <p:cNvSpPr txBox="1"/>
          <p:nvPr/>
        </p:nvSpPr>
        <p:spPr>
          <a:xfrm>
            <a:off x="8798560" y="6330861"/>
            <a:ext cx="3159760" cy="369332"/>
          </a:xfrm>
          <a:prstGeom prst="rect">
            <a:avLst/>
          </a:prstGeom>
          <a:noFill/>
        </p:spPr>
        <p:txBody>
          <a:bodyPr wrap="square">
            <a:spAutoFit/>
          </a:bodyPr>
          <a:lstStyle/>
          <a:p>
            <a:r>
              <a:rPr lang="it-IT" dirty="0">
                <a:solidFill>
                  <a:schemeClr val="bg1"/>
                </a:solidFill>
              </a:rPr>
              <a:t>Nydahl P, Int CC Nurs 2022</a:t>
            </a:r>
          </a:p>
        </p:txBody>
      </p:sp>
      <p:sp>
        <p:nvSpPr>
          <p:cNvPr id="16" name="TextBox 15">
            <a:extLst>
              <a:ext uri="{FF2B5EF4-FFF2-40B4-BE49-F238E27FC236}">
                <a16:creationId xmlns:a16="http://schemas.microsoft.com/office/drawing/2014/main" id="{56DD85AF-22D4-2531-4D23-989E367E012C}"/>
              </a:ext>
            </a:extLst>
          </p:cNvPr>
          <p:cNvSpPr txBox="1"/>
          <p:nvPr/>
        </p:nvSpPr>
        <p:spPr>
          <a:xfrm>
            <a:off x="579120" y="6330861"/>
            <a:ext cx="7749366" cy="369332"/>
          </a:xfrm>
          <a:prstGeom prst="rect">
            <a:avLst/>
          </a:prstGeom>
          <a:noFill/>
        </p:spPr>
        <p:txBody>
          <a:bodyPr wrap="none" rtlCol="0">
            <a:spAutoFit/>
          </a:bodyPr>
          <a:lstStyle/>
          <a:p>
            <a:r>
              <a:rPr lang="en-US" dirty="0">
                <a:solidFill>
                  <a:schemeClr val="bg1"/>
                </a:solidFill>
              </a:rPr>
              <a:t>N=2,164 pts, 13 studies, 47% lower risk of delirium and 1.8 days shorter duration</a:t>
            </a:r>
          </a:p>
        </p:txBody>
      </p:sp>
    </p:spTree>
    <p:extLst>
      <p:ext uri="{BB962C8B-B14F-4D97-AF65-F5344CB8AC3E}">
        <p14:creationId xmlns:p14="http://schemas.microsoft.com/office/powerpoint/2010/main" val="409562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814" y="1992084"/>
            <a:ext cx="8310372" cy="2174963"/>
          </a:xfrm>
        </p:spPr>
        <p:txBody>
          <a:bodyPr anchor="ctr">
            <a:noAutofit/>
          </a:bodyPr>
          <a:lstStyle/>
          <a:p>
            <a:pPr marL="0" indent="0" algn="ctr">
              <a:lnSpc>
                <a:spcPct val="100000"/>
              </a:lnSpc>
              <a:buNone/>
            </a:pPr>
            <a:r>
              <a:rPr lang="en-US" dirty="0">
                <a:solidFill>
                  <a:schemeClr val="bg1"/>
                </a:solidFill>
                <a:latin typeface="Helvetica" pitchFamily="2" charset="0"/>
              </a:rPr>
              <a:t>She was paralyzed in a coma, receiving over 125 mg a day of both benzodiazepines and morphine</a:t>
            </a:r>
          </a:p>
          <a:p>
            <a:pPr marL="0" indent="0" algn="ctr">
              <a:lnSpc>
                <a:spcPct val="100000"/>
              </a:lnSpc>
              <a:buNone/>
            </a:pPr>
            <a:endParaRPr lang="en-US" dirty="0">
              <a:solidFill>
                <a:schemeClr val="bg1"/>
              </a:solidFill>
              <a:latin typeface="Helvetica" pitchFamily="2" charset="0"/>
            </a:endParaRPr>
          </a:p>
          <a:p>
            <a:pPr marL="0" indent="0" algn="ctr">
              <a:lnSpc>
                <a:spcPct val="100000"/>
              </a:lnSpc>
              <a:buNone/>
            </a:pPr>
            <a:r>
              <a:rPr lang="en-US" dirty="0">
                <a:solidFill>
                  <a:schemeClr val="bg1"/>
                </a:solidFill>
                <a:latin typeface="Helvetica" pitchFamily="2" charset="0"/>
              </a:rPr>
              <a:t>…Malignant normality</a:t>
            </a:r>
            <a:endParaRPr lang="en-US" b="1" dirty="0">
              <a:solidFill>
                <a:schemeClr val="accent5"/>
              </a:solidFill>
              <a:latin typeface="Helvetica" pitchFamily="2" charset="0"/>
            </a:endParaRPr>
          </a:p>
        </p:txBody>
      </p:sp>
      <p:sp>
        <p:nvSpPr>
          <p:cNvPr id="4" name="TextBox 3">
            <a:extLst>
              <a:ext uri="{FF2B5EF4-FFF2-40B4-BE49-F238E27FC236}">
                <a16:creationId xmlns:a16="http://schemas.microsoft.com/office/drawing/2014/main" id="{AFD67953-A307-B93D-BBAC-BF47E2FB2F24}"/>
              </a:ext>
            </a:extLst>
          </p:cNvPr>
          <p:cNvSpPr txBox="1"/>
          <p:nvPr/>
        </p:nvSpPr>
        <p:spPr>
          <a:xfrm>
            <a:off x="4669972" y="46024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Helvetica" pitchFamily="2" charset="0"/>
                <a:ea typeface="+mn-ea"/>
                <a:cs typeface="+mn-cs"/>
              </a:rPr>
              <a:t>Every Deep-Drawn Breath, p. 131</a:t>
            </a:r>
            <a:endPar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pic>
        <p:nvPicPr>
          <p:cNvPr id="5" name="Picture 4" descr="Logo&#10;&#10;Description automatically generated">
            <a:extLst>
              <a:ext uri="{FF2B5EF4-FFF2-40B4-BE49-F238E27FC236}">
                <a16:creationId xmlns:a16="http://schemas.microsoft.com/office/drawing/2014/main" id="{854D3131-71C1-C496-FCB2-D6BDF891A4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565" y="1224435"/>
            <a:ext cx="658870" cy="658870"/>
          </a:xfrm>
          <a:prstGeom prst="rect">
            <a:avLst/>
          </a:prstGeom>
        </p:spPr>
      </p:pic>
      <p:pic>
        <p:nvPicPr>
          <p:cNvPr id="6" name="Picture 5">
            <a:extLst>
              <a:ext uri="{FF2B5EF4-FFF2-40B4-BE49-F238E27FC236}">
                <a16:creationId xmlns:a16="http://schemas.microsoft.com/office/drawing/2014/main" id="{D592971C-7991-3DA3-E3F0-5ECD1281A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2685" y="4656904"/>
            <a:ext cx="1274174" cy="1932599"/>
          </a:xfrm>
          <a:prstGeom prst="rect">
            <a:avLst/>
          </a:prstGeom>
        </p:spPr>
      </p:pic>
    </p:spTree>
    <p:extLst>
      <p:ext uri="{BB962C8B-B14F-4D97-AF65-F5344CB8AC3E}">
        <p14:creationId xmlns:p14="http://schemas.microsoft.com/office/powerpoint/2010/main" val="348318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276" y="605013"/>
            <a:ext cx="11585448" cy="5104890"/>
          </a:xfrm>
          <a:prstGeom prst="rect">
            <a:avLst/>
          </a:prstGeom>
          <a:noFill/>
          <a:ln w="50800">
            <a:solidFill>
              <a:schemeClr val="bg1"/>
            </a:solidFill>
            <a:miter lim="800000"/>
            <a:headEnd/>
            <a:tailEnd/>
          </a:ln>
          <a:effectLst>
            <a:outerShdw blurRad="541168" dist="38100" dir="5400000" algn="t" rotWithShape="0">
              <a:prstClr val="black">
                <a:alpha val="26212"/>
              </a:prst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9CBF5095-318E-2B0E-13DD-6CB0E24371C1}"/>
              </a:ext>
            </a:extLst>
          </p:cNvPr>
          <p:cNvSpPr txBox="1"/>
          <p:nvPr/>
        </p:nvSpPr>
        <p:spPr>
          <a:xfrm>
            <a:off x="7434476" y="6052932"/>
            <a:ext cx="4569328" cy="400110"/>
          </a:xfrm>
          <a:prstGeom prst="rect">
            <a:avLst/>
          </a:prstGeom>
          <a:noFill/>
        </p:spPr>
        <p:txBody>
          <a:bodyPr wrap="none" rtlCol="0">
            <a:spAutoFit/>
          </a:bodyPr>
          <a:lstStyle/>
          <a:p>
            <a:r>
              <a:rPr lang="en-US" sz="2000" dirty="0">
                <a:latin typeface="Helvetica" pitchFamily="2" charset="0"/>
              </a:rPr>
              <a:t>Ely EW, SBT NEJM 1996;335:1865-69</a:t>
            </a:r>
          </a:p>
        </p:txBody>
      </p:sp>
    </p:spTree>
    <p:extLst>
      <p:ext uri="{BB962C8B-B14F-4D97-AF65-F5344CB8AC3E}">
        <p14:creationId xmlns:p14="http://schemas.microsoft.com/office/powerpoint/2010/main" val="3632826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IBS Center Colors 1">
      <a:dk1>
        <a:srgbClr val="000000"/>
      </a:dk1>
      <a:lt1>
        <a:srgbClr val="FFFFFF"/>
      </a:lt1>
      <a:dk2>
        <a:srgbClr val="44546A"/>
      </a:dk2>
      <a:lt2>
        <a:srgbClr val="E7E6E6"/>
      </a:lt2>
      <a:accent1>
        <a:srgbClr val="878B61"/>
      </a:accent1>
      <a:accent2>
        <a:srgbClr val="59A9AC"/>
      </a:accent2>
      <a:accent3>
        <a:srgbClr val="8AC1C8"/>
      </a:accent3>
      <a:accent4>
        <a:srgbClr val="15489C"/>
      </a:accent4>
      <a:accent5>
        <a:srgbClr val="E1C487"/>
      </a:accent5>
      <a:accent6>
        <a:srgbClr val="F0EFE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D6CF04483088428FAB20029494E407" ma:contentTypeVersion="11" ma:contentTypeDescription="Create a new document." ma:contentTypeScope="" ma:versionID="f953e55fd2e69bf48d08546028cd9f36">
  <xsd:schema xmlns:xsd="http://www.w3.org/2001/XMLSchema" xmlns:xs="http://www.w3.org/2001/XMLSchema" xmlns:p="http://schemas.microsoft.com/office/2006/metadata/properties" xmlns:ns2="bcdfe320-69c5-46a9-8b89-07d6108417b0" xmlns:ns3="10702960-b33c-4b41-b70c-ed78e765767a" targetNamespace="http://schemas.microsoft.com/office/2006/metadata/properties" ma:root="true" ma:fieldsID="9733c551017d0efb2c322d370e84ed64" ns2:_="" ns3:_="">
    <xsd:import namespace="bcdfe320-69c5-46a9-8b89-07d6108417b0"/>
    <xsd:import namespace="10702960-b33c-4b41-b70c-ed78e76576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fe320-69c5-46a9-8b89-07d610841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702960-b33c-4b41-b70c-ed78e76576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5C3674-84DA-4FB6-A8B9-EBBF72FB2B17}">
  <ds:schemaRefs>
    <ds:schemaRef ds:uri="10702960-b33c-4b41-b70c-ed78e765767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dfe320-69c5-46a9-8b89-07d6108417b0"/>
    <ds:schemaRef ds:uri="http://www.w3.org/XML/1998/namespace"/>
    <ds:schemaRef ds:uri="http://purl.org/dc/dcmitype/"/>
  </ds:schemaRefs>
</ds:datastoreItem>
</file>

<file path=customXml/itemProps2.xml><?xml version="1.0" encoding="utf-8"?>
<ds:datastoreItem xmlns:ds="http://schemas.openxmlformats.org/officeDocument/2006/customXml" ds:itemID="{BD042113-7C21-441F-9587-70E14FAE936E}">
  <ds:schemaRefs>
    <ds:schemaRef ds:uri="10702960-b33c-4b41-b70c-ed78e765767a"/>
    <ds:schemaRef ds:uri="bcdfe320-69c5-46a9-8b89-07d6108417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F0CDEA-44BD-4C7C-BC57-7BFCBD445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4405</TotalTime>
  <Words>4011</Words>
  <Application>Microsoft Office PowerPoint</Application>
  <PresentationFormat>Widescreen</PresentationFormat>
  <Paragraphs>438</Paragraphs>
  <Slides>74</Slides>
  <Notes>36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74</vt:i4>
      </vt:variant>
    </vt:vector>
  </HeadingPairs>
  <TitlesOfParts>
    <vt:vector size="88" baseType="lpstr">
      <vt:lpstr>AGaramondPro-Regular</vt:lpstr>
      <vt:lpstr>Arial</vt:lpstr>
      <vt:lpstr>Calibri</vt:lpstr>
      <vt:lpstr>Calibri Light</vt:lpstr>
      <vt:lpstr>ff-scala-sans-pro</vt:lpstr>
      <vt:lpstr>Helvetica</vt:lpstr>
      <vt:lpstr>Impact</vt:lpstr>
      <vt:lpstr>Sasfont</vt:lpstr>
      <vt:lpstr>Times</vt:lpstr>
      <vt:lpstr>Times New Roman</vt:lpstr>
      <vt:lpstr>Office Theme</vt:lpstr>
      <vt:lpstr>2_Office Theme</vt:lpstr>
      <vt:lpstr>1_Office Theme</vt:lpstr>
      <vt:lpstr>Bitmap Image</vt:lpstr>
      <vt:lpstr>Reclaiming What COVID Took  using Humanism &amp; Science</vt:lpstr>
      <vt:lpstr>PowerPoint Presentation</vt:lpstr>
      <vt:lpstr>PowerPoint Presentation</vt:lpstr>
      <vt:lpstr>First 50 Years of Modern Critical Care</vt:lpstr>
      <vt:lpstr>First 50 Years of Modern Critical Care</vt:lpstr>
      <vt:lpstr>What if I told you we knew how to…     I believe we are called to an encounter…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and Unsure…</vt:lpstr>
      <vt:lpstr>Donna Hilley…a CEO on Music Row</vt:lpstr>
      <vt:lpstr>PowerPoint Presentation</vt:lpstr>
      <vt:lpstr>PowerPoint Presentation</vt:lpstr>
      <vt:lpstr>PowerPoint Presentation</vt:lpstr>
      <vt:lpstr>Buffalos to Beer to Brain Cells Cliff the mailman and philosopher</vt:lpstr>
      <vt:lpstr>Buffalos to Beer to Brain Cells Cliff the mailman and philosopher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Liberated…?</vt:lpstr>
      <vt:lpstr>Liberated…</vt:lpstr>
      <vt:lpstr>Liberated…</vt:lpstr>
      <vt:lpstr>COVID-19 Pandemic  Acute Covid Long Covid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Healing Do’s and Don’ts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Shewman</dc:creator>
  <cp:lastModifiedBy>Bailey, Stefanie L</cp:lastModifiedBy>
  <cp:revision>265</cp:revision>
  <cp:lastPrinted>2021-04-29T01:30:25Z</cp:lastPrinted>
  <dcterms:created xsi:type="dcterms:W3CDTF">2021-04-19T15:29:28Z</dcterms:created>
  <dcterms:modified xsi:type="dcterms:W3CDTF">2022-11-01T14:25:03Z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0x01010083D6CF04483088428FAB20029494E407</vt:lpwstr>
  </property>
  <property fmtid="{D5CDD505-2E9C-101B-9397-08002B2CF9AE}" pid="3" name="MSIP_Label_792c8cef-6f2b-4af1-b4ac-d815ff795cd6_Enabled">
    <vt:lpwstr>true</vt:lpwstr>
  </property>
  <property fmtid="{D5CDD505-2E9C-101B-9397-08002B2CF9AE}" pid="4" name="MSIP_Label_792c8cef-6f2b-4af1-b4ac-d815ff795cd6_SetDate">
    <vt:lpwstr>2022-10-16T20:47:00Z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c20df37d-6008-4769-97aa-ea112c4a2dc4</vt:lpwstr>
  </property>
  <property fmtid="{D5CDD505-2E9C-101B-9397-08002B2CF9AE}" pid="9" name="MSIP_Label_792c8cef-6f2b-4af1-b4ac-d815ff795cd6_ContentBits">
    <vt:lpwstr>0</vt:lpwstr>
  </property>
</Properties>
</file>