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40" r:id="rId5"/>
  </p:sldMasterIdLst>
  <p:notesMasterIdLst>
    <p:notesMasterId r:id="rId42"/>
  </p:notesMasterIdLst>
  <p:sldIdLst>
    <p:sldId id="546" r:id="rId6"/>
    <p:sldId id="522" r:id="rId7"/>
    <p:sldId id="523" r:id="rId8"/>
    <p:sldId id="524" r:id="rId9"/>
    <p:sldId id="525" r:id="rId10"/>
    <p:sldId id="374" r:id="rId11"/>
    <p:sldId id="375" r:id="rId12"/>
    <p:sldId id="482" r:id="rId13"/>
    <p:sldId id="528" r:id="rId14"/>
    <p:sldId id="527" r:id="rId15"/>
    <p:sldId id="532" r:id="rId16"/>
    <p:sldId id="562" r:id="rId17"/>
    <p:sldId id="533" r:id="rId18"/>
    <p:sldId id="549" r:id="rId19"/>
    <p:sldId id="534" r:id="rId20"/>
    <p:sldId id="535" r:id="rId21"/>
    <p:sldId id="551" r:id="rId22"/>
    <p:sldId id="552" r:id="rId23"/>
    <p:sldId id="553" r:id="rId24"/>
    <p:sldId id="556" r:id="rId25"/>
    <p:sldId id="554" r:id="rId26"/>
    <p:sldId id="548" r:id="rId27"/>
    <p:sldId id="536" r:id="rId28"/>
    <p:sldId id="308" r:id="rId29"/>
    <p:sldId id="262" r:id="rId30"/>
    <p:sldId id="272" r:id="rId31"/>
    <p:sldId id="273" r:id="rId32"/>
    <p:sldId id="315" r:id="rId33"/>
    <p:sldId id="275" r:id="rId34"/>
    <p:sldId id="277" r:id="rId35"/>
    <p:sldId id="314" r:id="rId36"/>
    <p:sldId id="265" r:id="rId37"/>
    <p:sldId id="316" r:id="rId38"/>
    <p:sldId id="317" r:id="rId39"/>
    <p:sldId id="550" r:id="rId40"/>
    <p:sldId id="287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AFAE22-0D1D-407A-9CAD-8E8D0A3831D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1A46F2-A3CB-46F5-9BD3-110B815E4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A46F2-A3CB-46F5-9BD3-110B815E4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stratification based on existing predictive models, or develop and test your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A46F2-A3CB-46F5-9BD3-110B815E4D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8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preponderance of evidence suggests that preventing delirium may offer us an unprecedented opportunity to prevent or ameliorate future cognitive decline (as already demonstrated with HELP!). To quote Dr. Ara </a:t>
            </a:r>
            <a:r>
              <a:rPr lang="en-US" dirty="0" err="1"/>
              <a:t>Katchatarian</a:t>
            </a:r>
            <a:r>
              <a:rPr lang="en-US" dirty="0"/>
              <a:t>, he states that this is "low hanging fruit" for the dementia world, and a call to action for all of us to consider  delirium as an important preventable factors for  dementia. And to add delirium prevention as a major treatment option for all our patients when they are admitted to the hospital or scheduled for surgery. </a:t>
            </a:r>
          </a:p>
          <a:p>
            <a:endParaRPr lang="en-US" dirty="0"/>
          </a:p>
          <a:p>
            <a:r>
              <a:rPr lang="en-US" dirty="0"/>
              <a:t>We already know how to prevent delirium, and it’s time we implement these strategies to improve outcomes for persons with dementia.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CC943-0086-49E1-BB4C-61969F9EAF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1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5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09676821 w 120000"/>
              <a:gd name="T3" fmla="*/ 0 h 120000"/>
              <a:gd name="T4" fmla="*/ 30967682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31747" name="Shape 5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645" tIns="96645" rIns="96645" bIns="966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0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official diagnostic criteria for delirium can be found in the Diagnostic and Statistical Manual (Version 5) of the American Psychiatric Association, as outlined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E6DCC943-0086-49E1-BB4C-61969F9EAF9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851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E6DCC943-0086-49E1-BB4C-61969F9EAF9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838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4390933" y="9597592"/>
            <a:ext cx="3359143" cy="5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36" tIns="50618" rIns="101236" bIns="50618" anchor="b"/>
          <a:lstStyle/>
          <a:p>
            <a:pPr algn="r" defTabSz="1011199" fontAlgn="base">
              <a:spcBef>
                <a:spcPct val="0"/>
              </a:spcBef>
              <a:spcAft>
                <a:spcPct val="0"/>
              </a:spcAft>
              <a:defRPr/>
            </a:pPr>
            <a:fld id="{8D127145-1B66-4265-9F9A-3B861DDDD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defTabSz="1011199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6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23908" name="Slide Number Placeholder 3"/>
          <p:cNvSpPr txBox="1">
            <a:spLocks noGrp="1"/>
          </p:cNvSpPr>
          <p:nvPr/>
        </p:nvSpPr>
        <p:spPr bwMode="auto">
          <a:xfrm>
            <a:off x="4329793" y="9427373"/>
            <a:ext cx="3312371" cy="4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13" tIns="49806" rIns="99613" bIns="49806" anchor="b"/>
          <a:lstStyle/>
          <a:p>
            <a:pPr algn="r" defTabSz="994981" fontAlgn="base">
              <a:spcBef>
                <a:spcPct val="0"/>
              </a:spcBef>
              <a:spcAft>
                <a:spcPct val="0"/>
              </a:spcAft>
              <a:defRPr/>
            </a:pPr>
            <a:fld id="{3FC9AF75-BAC8-44F9-8B3D-6EF38032F40E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defTabSz="99498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12763" y="742950"/>
            <a:ext cx="6618287" cy="3722688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329793" y="9427373"/>
            <a:ext cx="3312371" cy="4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13" tIns="49806" rIns="99613" bIns="49806" anchor="b"/>
          <a:lstStyle/>
          <a:p>
            <a:pPr algn="r" defTabSz="994981" fontAlgn="base">
              <a:spcBef>
                <a:spcPct val="0"/>
              </a:spcBef>
              <a:spcAft>
                <a:spcPct val="0"/>
              </a:spcAft>
              <a:defRPr/>
            </a:pPr>
            <a:fld id="{D51281B7-1AB6-4126-9C26-16A246DC820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defTabSz="99498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1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12763" y="742950"/>
            <a:ext cx="6618287" cy="3722688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4329793" y="9427373"/>
            <a:ext cx="3312371" cy="4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13" tIns="49806" rIns="99613" bIns="49806" anchor="b"/>
          <a:lstStyle/>
          <a:p>
            <a:pPr algn="r" defTabSz="994981">
              <a:defRPr/>
            </a:pPr>
            <a:fld id="{1000374F-9D9C-45C7-A787-85F2DEDFE0A3}" type="slidenum">
              <a:rPr lang="en-US" sz="1300">
                <a:solidFill>
                  <a:prstClr val="black"/>
                </a:solidFill>
                <a:latin typeface="Calibri"/>
              </a:rPr>
              <a:pPr algn="r" defTabSz="994981">
                <a:defRPr/>
              </a:pPr>
              <a:t>7</a:t>
            </a:fld>
            <a:endParaRPr lang="en-US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92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18287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511382"/>
            <a:r>
              <a:rPr lang="en-US" dirty="0">
                <a:latin typeface="Times New Roman"/>
                <a:ea typeface="MS Mincho"/>
                <a:cs typeface="Times New Roman"/>
              </a:rPr>
              <a:t>In a meta-analysis of 11 clinical trials of delirium involving 3751 patients,  that odds of delirium were 53% lower in the intervention group compared with controls (OR 0.47, 95% CI 0.38-0.58). </a:t>
            </a:r>
          </a:p>
          <a:p>
            <a:pPr indent="511382"/>
            <a:endParaRPr lang="en-US" dirty="0">
              <a:latin typeface="Times New Roman"/>
              <a:ea typeface="MS Mincho"/>
              <a:cs typeface="Times New Roman"/>
            </a:endParaRPr>
          </a:p>
          <a:p>
            <a:pPr indent="511382"/>
            <a:r>
              <a:rPr lang="en-US" dirty="0">
                <a:latin typeface="Cambria"/>
                <a:ea typeface="MS Mincho"/>
                <a:cs typeface="Times New Roman"/>
              </a:rPr>
              <a:t>The prevention programs were multicomponent targeted risk factor intervention strategies, based on the Hospital Elder Life Program (HELP)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4FFC111B-0E9B-47F0-8575-A86858FBFCA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754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that I learned by “doing”.  Great to learn these lessons in advance to enhance your work and avoid serious mistakes that will threaten the effectiveness and validity of your trial.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A46F2-A3CB-46F5-9BD3-110B815E4D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7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0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8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1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96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7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287F-D4E0-4F80-954C-3DBC1F13C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9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20BB-BAAC-4798-BB10-14B845743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4EA1-89BC-489B-8DD8-3C2F9C481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79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F2A9-45AA-4FF5-BA5E-949AD4B53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ADE9-A73C-4D7A-9C7C-3C7EDB0D64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19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D070-82F3-44FD-A99D-7C73AA9AD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87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4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4A5A-8DEC-494A-80EA-6EA6D35D1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21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266E-33BD-4D3E-9BDC-08BA978F6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6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4B00-785F-4B76-AE45-88B0C93FC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3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C48B-54A3-4B39-9525-324DEA7B2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0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B3C7-4CE6-4DB7-BC96-4AAB22B2E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5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" y="6341533"/>
            <a:ext cx="2844800" cy="36406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6814-8EE9-4FD0-8566-FC8E5DC4C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5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213-1A72-4089-98DC-8347A6258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32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7D3F-B02F-48D3-BFD3-AA0139089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09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D34B-DDA8-4E5C-89B6-B16E907D0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02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E40-2787-4288-BB7E-4B6B1348D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6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5CEA-54A2-4C5B-828A-A601CF96F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8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2C60-2F39-4528-8B81-ED4613F14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90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C90F-FE7A-4139-A986-71A14E662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3BE3-8835-4445-A186-609BA0202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6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79CF-6C88-4C93-AF29-984A49289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0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9D0B-BFCA-407C-8350-03471DCF3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80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9859-DD0C-42CE-A4CD-8A302198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32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11296651" y="6216651"/>
            <a:ext cx="732367" cy="524933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0B5CF0C6-7161-4980-B26A-01DCB96B37F2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898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52-B7E6-44C8-9DB2-4AEC2F005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1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466A-8723-470C-B918-AC2D8A6096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6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8D0C-6069-43E7-9FEE-6BA436EBA3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70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2788-949E-4F7E-957C-280689447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2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7B95-F6FD-4311-84C1-159A7E8D7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49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43FA-C17F-48A8-8227-885A8E481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38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4F8-CAC6-45AA-9AFA-45F44CF10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5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396E-ED74-4133-B990-231EF81F65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0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BE71-F194-4923-8ECE-2C28999837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5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2EDC-2AB6-4EDE-BD47-5C7E5A01D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887-4729-4681-AB36-AA3C33EE95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0F69-8644-4BDB-9C31-8AC28D8D7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39DBD-61B9-45E8-99BC-96114982DC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562A1-8E02-49B5-9601-9713D5D0C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7CB9-F0FF-455F-93D3-87562A98C8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0F69-8644-4BDB-9C31-8AC28D8D7C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hyperlink" Target="mailto:nidus@hsl.harvard.edu" TargetMode="External"/><Relationship Id="rId4" Type="http://schemas.openxmlformats.org/officeDocument/2006/relationships/hyperlink" Target="https://deliriumnetwork.org/pilots/nidus-ii-pilots-lo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30F69-8644-4BDB-9C31-8AC28D8D7C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290" y="0"/>
            <a:ext cx="12591393" cy="7535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99" y="989340"/>
            <a:ext cx="11766681" cy="1769715"/>
          </a:xfrm>
          <a:prstGeom prst="rect">
            <a:avLst/>
          </a:prstGeom>
          <a:solidFill>
            <a:schemeClr val="tx2">
              <a:lumMod val="75000"/>
              <a:alpha val="37000"/>
            </a:schemeClr>
          </a:solidFill>
        </p:spPr>
        <p:txBody>
          <a:bodyPr wrap="square">
            <a:spAutoFit/>
          </a:bodyPr>
          <a:lstStyle/>
          <a:p>
            <a:pPr lvl="0" algn="ctr" defTabSz="1219170" fontAlgn="ctr">
              <a:lnSpc>
                <a:spcPct val="90000"/>
              </a:lnSpc>
              <a:spcBef>
                <a:spcPts val="667"/>
              </a:spcBef>
            </a:pPr>
            <a:r>
              <a:rPr lang="en-US" sz="4000" b="1" u="sng" dirty="0">
                <a:solidFill>
                  <a:srgbClr val="FFFFFF"/>
                </a:solidFill>
                <a:cs typeface="Arial" charset="0"/>
              </a:rPr>
              <a:t>NIDUS Delirium Bootcamp 2022</a:t>
            </a:r>
            <a:br>
              <a:rPr lang="en-US" sz="4000" b="1" u="sng" dirty="0">
                <a:solidFill>
                  <a:srgbClr val="FFFFFF"/>
                </a:solidFill>
                <a:cs typeface="Arial" charset="0"/>
              </a:rPr>
            </a:br>
            <a:r>
              <a:rPr lang="en-US" sz="4000" b="1" u="sng" dirty="0">
                <a:solidFill>
                  <a:srgbClr val="FFFFFF"/>
                </a:solidFill>
                <a:cs typeface="Arial" charset="0"/>
              </a:rPr>
              <a:t>Non-pharmacologic Interventions for Delirium:</a:t>
            </a:r>
            <a:br>
              <a:rPr lang="en-US" sz="4000" b="1" u="sng" dirty="0">
                <a:solidFill>
                  <a:srgbClr val="FFFFFF"/>
                </a:solidFill>
                <a:cs typeface="Arial" charset="0"/>
              </a:rPr>
            </a:br>
            <a:r>
              <a:rPr lang="en-US" sz="4000" b="1" u="sng" dirty="0">
                <a:solidFill>
                  <a:srgbClr val="FFFFFF"/>
                </a:solidFill>
                <a:cs typeface="Arial" charset="0"/>
              </a:rPr>
              <a:t>Considerations and Priorities</a:t>
            </a:r>
            <a:endParaRPr kumimoji="0" lang="en-US" sz="4000" b="1" i="0" u="none" strike="noStrike" kern="1200" cap="all" spc="1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21CC37-3622-41E6-A5E1-1A8802DFC41A}"/>
              </a:ext>
            </a:extLst>
          </p:cNvPr>
          <p:cNvSpPr/>
          <p:nvPr/>
        </p:nvSpPr>
        <p:spPr>
          <a:xfrm>
            <a:off x="3178628" y="3889598"/>
            <a:ext cx="6389543" cy="2649315"/>
          </a:xfrm>
          <a:prstGeom prst="rect">
            <a:avLst/>
          </a:prstGeom>
          <a:solidFill>
            <a:schemeClr val="tx2">
              <a:lumMod val="75000"/>
              <a:alpha val="1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Sharon K. Inouye, M.D., M.P.H.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of Medicine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Harvard Medical School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Milton and Shirley F. Levy Family Chair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Director, Aging Brain Center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 SeniorLife</a:t>
            </a:r>
          </a:p>
        </p:txBody>
      </p:sp>
      <p:sp>
        <p:nvSpPr>
          <p:cNvPr id="10" name="AutoShape 4" descr="Image result for New York Presbyterian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381" y="5546750"/>
            <a:ext cx="1073936" cy="143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55" y="5546749"/>
            <a:ext cx="1241659" cy="143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4852402"/>
            <a:ext cx="2205863" cy="22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1203-A308-442B-9146-86909813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/>
              <a:t>Nonpharmacologic approaches in delirium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B61E-EE9D-4526-A228-3E52AC24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Well-accepted for delirium prevention</a:t>
            </a:r>
          </a:p>
          <a:p>
            <a:pPr lvl="1"/>
            <a:r>
              <a:rPr lang="en-US" dirty="0"/>
              <a:t>Included in all delirium guidelines to date</a:t>
            </a:r>
          </a:p>
          <a:p>
            <a:pPr lvl="1"/>
            <a:r>
              <a:rPr lang="en-US" dirty="0"/>
              <a:t>The “gold standard” approach</a:t>
            </a:r>
          </a:p>
          <a:p>
            <a:pPr lvl="1"/>
            <a:r>
              <a:rPr lang="en-US" dirty="0"/>
              <a:t>Doing it well—consistently, effectively—not often achieved</a:t>
            </a:r>
          </a:p>
          <a:p>
            <a:r>
              <a:rPr lang="en-US" dirty="0"/>
              <a:t>To date, effective delirium treatment has not been demonstrated consistently</a:t>
            </a:r>
          </a:p>
          <a:p>
            <a:pPr lvl="1"/>
            <a:r>
              <a:rPr lang="en-US" dirty="0"/>
              <a:t>No consistently effective pharmacologic approach</a:t>
            </a:r>
          </a:p>
          <a:p>
            <a:pPr lvl="1"/>
            <a:r>
              <a:rPr lang="en-US" dirty="0"/>
              <a:t>Nonpharmacologic approaches only modestly effective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3B2D2-0299-4B62-A534-358AE491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2E182BAE-0D18-4C4C-B918-FE1FDE8F5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C8F52-3CA5-4B14-9D37-8F659B89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NIDUS-Base-Logo_Small.png">
            <a:extLst>
              <a:ext uri="{FF2B5EF4-FFF2-40B4-BE49-F238E27FC236}">
                <a16:creationId xmlns:a16="http://schemas.microsoft.com/office/drawing/2014/main" id="{6FA47600-D394-4490-ACDC-AE6CCD7D1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id="{6DD5A1EC-F2CE-45B8-819C-F41941CB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6713" y="957943"/>
            <a:ext cx="4975225" cy="4561114"/>
          </a:xfrm>
        </p:spPr>
        <p:txBody>
          <a:bodyPr/>
          <a:lstStyle/>
          <a:p>
            <a:r>
              <a:rPr lang="en-US" dirty="0"/>
              <a:t>What I learned from conducting the first-ever delirium prevention trial</a:t>
            </a:r>
          </a:p>
        </p:txBody>
      </p:sp>
    </p:spTree>
    <p:extLst>
      <p:ext uri="{BB962C8B-B14F-4D97-AF65-F5344CB8AC3E}">
        <p14:creationId xmlns:p14="http://schemas.microsoft.com/office/powerpoint/2010/main" val="54908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D46BA-8DE6-49E3-8331-3C77B816A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9239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50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A7AF-EF2C-4181-ADA4-BE29BA49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9C0D-1D38-4625-A500-A1F1CBC4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790" y="1683327"/>
            <a:ext cx="9514609" cy="4442837"/>
          </a:xfrm>
        </p:spPr>
        <p:txBody>
          <a:bodyPr/>
          <a:lstStyle/>
          <a:p>
            <a:pPr lvl="1"/>
            <a:r>
              <a:rPr lang="en-US" dirty="0"/>
              <a:t>Study design</a:t>
            </a:r>
          </a:p>
          <a:p>
            <a:pPr lvl="1"/>
            <a:r>
              <a:rPr lang="en-US" dirty="0"/>
              <a:t>Selection of study population</a:t>
            </a:r>
          </a:p>
          <a:p>
            <a:pPr lvl="1"/>
            <a:r>
              <a:rPr lang="en-US" dirty="0"/>
              <a:t>Control group considerations</a:t>
            </a:r>
          </a:p>
          <a:p>
            <a:pPr lvl="1"/>
            <a:r>
              <a:rPr lang="en-US" dirty="0"/>
              <a:t>Potency of intervention</a:t>
            </a:r>
          </a:p>
          <a:p>
            <a:pPr lvl="1"/>
            <a:r>
              <a:rPr lang="en-US" dirty="0"/>
              <a:t>Assuring and tracking adherence</a:t>
            </a:r>
          </a:p>
          <a:p>
            <a:pPr lvl="1"/>
            <a:r>
              <a:rPr lang="en-US" dirty="0"/>
              <a:t>Blinding</a:t>
            </a:r>
          </a:p>
          <a:p>
            <a:pPr lvl="1"/>
            <a:r>
              <a:rPr lang="en-US" dirty="0"/>
              <a:t>Contamination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FF5C2-EC1C-4C31-8340-A94EBE12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0279D272-9BB7-4D20-880D-3773FA286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7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2DCF-9709-45D2-9870-8F4BE233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653C-1A5F-42E2-A3B5-C54577B8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randomized parallel-arm controlled trial is the gold standard, and preferred approach if at all possible</a:t>
            </a:r>
          </a:p>
          <a:p>
            <a:r>
              <a:rPr lang="en-US" dirty="0"/>
              <a:t>May not be possible (as was not in our study)—be aware that this is a huge compromise</a:t>
            </a:r>
          </a:p>
          <a:p>
            <a:pPr lvl="1"/>
            <a:r>
              <a:rPr lang="en-US" dirty="0"/>
              <a:t>Consider other alternatives</a:t>
            </a:r>
          </a:p>
          <a:p>
            <a:pPr lvl="2"/>
            <a:r>
              <a:rPr lang="en-US" dirty="0"/>
              <a:t>Acknowledge their strengths and limitations</a:t>
            </a:r>
          </a:p>
          <a:p>
            <a:pPr lvl="2"/>
            <a:r>
              <a:rPr lang="en-US" dirty="0"/>
              <a:t>Be aware of potential for bias</a:t>
            </a:r>
          </a:p>
          <a:p>
            <a:pPr lvl="1"/>
            <a:r>
              <a:rPr lang="en-US" dirty="0"/>
              <a:t>Pragmatic designs</a:t>
            </a:r>
          </a:p>
          <a:p>
            <a:pPr lvl="1"/>
            <a:r>
              <a:rPr lang="en-US" dirty="0"/>
              <a:t>Involve your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52508-48F5-4D6E-91A6-42BE328E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DA5BD50E-F9CC-4FCD-BB47-A37B3F3EF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1052-70DD-4462-8180-04FEF9B2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Selection of study population</a:t>
            </a:r>
            <a:br>
              <a:rPr lang="en-US" b="1" u="sng" dirty="0"/>
            </a:br>
            <a:r>
              <a:rPr lang="en-US" sz="3200" i="1" dirty="0"/>
              <a:t>“at risk, but not too high”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4C21-02A9-4FD8-B031-DBFDE984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568450"/>
            <a:ext cx="10972800" cy="4525963"/>
          </a:xfrm>
        </p:spPr>
        <p:txBody>
          <a:bodyPr/>
          <a:lstStyle/>
          <a:p>
            <a:r>
              <a:rPr lang="en-US" dirty="0"/>
              <a:t>Selection of your study population is key</a:t>
            </a:r>
          </a:p>
          <a:p>
            <a:r>
              <a:rPr lang="en-US" dirty="0"/>
              <a:t>Be sure there will be sufficient delirium</a:t>
            </a:r>
          </a:p>
          <a:p>
            <a:r>
              <a:rPr lang="en-US" dirty="0"/>
              <a:t>Moderate risk is best, to make sure you can intervene to make a difference</a:t>
            </a:r>
          </a:p>
          <a:p>
            <a:pPr lvl="1"/>
            <a:r>
              <a:rPr lang="en-US" dirty="0"/>
              <a:t>High risk is harder to impact and make a difference</a:t>
            </a:r>
          </a:p>
          <a:p>
            <a:pPr lvl="1"/>
            <a:r>
              <a:rPr lang="en-US" dirty="0"/>
              <a:t>Some delirium will not be readily amenable to interventions</a:t>
            </a:r>
          </a:p>
          <a:p>
            <a:r>
              <a:rPr lang="en-US" dirty="0"/>
              <a:t>Feasibility considerations: comparable control group available for RCT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795-5749-4A84-8366-37BFA1ED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306315C4-9A9E-4718-91A3-033236E80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705105"/>
            <a:ext cx="1229095" cy="122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8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4B1D-825D-4BC9-B6D8-95ECEDA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u="sng" dirty="0"/>
            </a:br>
            <a:r>
              <a:rPr lang="en-US" b="1" u="sng" dirty="0"/>
              <a:t>Control group 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27B2-22AC-4FE4-B643-7C405D77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 determine effectiveness of your intervention</a:t>
            </a:r>
          </a:p>
          <a:p>
            <a:r>
              <a:rPr lang="en-US" dirty="0"/>
              <a:t>Different types to consider, seek expert input:</a:t>
            </a:r>
          </a:p>
          <a:p>
            <a:pPr lvl="1"/>
            <a:r>
              <a:rPr lang="en-US" dirty="0"/>
              <a:t>Historical controls</a:t>
            </a:r>
          </a:p>
          <a:p>
            <a:pPr lvl="1"/>
            <a:r>
              <a:rPr lang="en-US" dirty="0"/>
              <a:t>Concurrent controls (preferred)</a:t>
            </a:r>
          </a:p>
          <a:p>
            <a:pPr lvl="2"/>
            <a:r>
              <a:rPr lang="en-US" dirty="0"/>
              <a:t>Usual care</a:t>
            </a:r>
          </a:p>
          <a:p>
            <a:pPr lvl="2"/>
            <a:r>
              <a:rPr lang="en-US" dirty="0"/>
              <a:t>Active control (e.g., time or attention control)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0223F-F0E1-4622-A04B-D0BAAE66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B1DB8820-0A35-483C-96F1-AEE297853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9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8238-4192-49B7-96E7-D79CED63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4914"/>
            <a:ext cx="10972800" cy="742724"/>
          </a:xfrm>
        </p:spPr>
        <p:txBody>
          <a:bodyPr/>
          <a:lstStyle/>
          <a:p>
            <a:r>
              <a:rPr lang="en-US" b="1" u="sng" dirty="0"/>
              <a:t>Assuring potency of intervention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4D54-6710-470E-AA4A-31E2F4D9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284515"/>
            <a:ext cx="10972800" cy="4525963"/>
          </a:xfrm>
        </p:spPr>
        <p:txBody>
          <a:bodyPr/>
          <a:lstStyle/>
          <a:p>
            <a:r>
              <a:rPr lang="en-US" dirty="0"/>
              <a:t>Must select intervention(s) such that you are assured there will be adequate effect to truly impact the outcome</a:t>
            </a:r>
          </a:p>
          <a:p>
            <a:r>
              <a:rPr lang="en-US" dirty="0"/>
              <a:t>With delirium and its complex multifactorial etiology, this may involve more than a single intervention</a:t>
            </a:r>
          </a:p>
          <a:p>
            <a:r>
              <a:rPr lang="en-US" dirty="0"/>
              <a:t>Also need to be assured that the intervention(s) chosen will impact on the targeted risk factor or causal pathway enough to make a difference</a:t>
            </a:r>
          </a:p>
          <a:p>
            <a:pPr lvl="1"/>
            <a:r>
              <a:rPr lang="en-US" dirty="0"/>
              <a:t>EG: Vision: Just arranging an eye doctor visit unlikely to be a potent enough single intervention.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7D2EA-E60B-4EDF-BD6D-BB074F1F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16F449AE-73DC-4202-97B5-E37B9C988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8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D93D-AC38-46FF-BC4A-5445A5C4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2164"/>
            <a:ext cx="10972800" cy="625473"/>
          </a:xfrm>
        </p:spPr>
        <p:txBody>
          <a:bodyPr/>
          <a:lstStyle/>
          <a:p>
            <a:r>
              <a:rPr lang="en-US" b="1" u="sng" dirty="0"/>
              <a:t>Importance of adherence</a:t>
            </a:r>
            <a:br>
              <a:rPr lang="en-US" b="1" u="sng" dirty="0"/>
            </a:br>
            <a:r>
              <a:rPr lang="en-US" sz="3200" i="1" dirty="0">
                <a:solidFill>
                  <a:srgbClr val="000000"/>
                </a:solidFill>
              </a:rPr>
              <a:t>“intervention only works if it’s received”</a:t>
            </a:r>
            <a:br>
              <a:rPr lang="en-US" b="1" u="sng" dirty="0">
                <a:solidFill>
                  <a:srgbClr val="000000"/>
                </a:solidFill>
              </a:rPr>
            </a:b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163A-46E4-4083-AD30-B2B561D7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with a drug, adherence is extremely importance in a nonpharmacologic intervention</a:t>
            </a:r>
          </a:p>
          <a:p>
            <a:r>
              <a:rPr lang="en-US" dirty="0"/>
              <a:t>In a prior study, we demonstrated a dose-response effect of our HELP intervention</a:t>
            </a:r>
          </a:p>
          <a:p>
            <a:r>
              <a:rPr lang="en-US" dirty="0"/>
              <a:t>Delirium reduction correlated directly with the proportion and completeness of assigned protocols received.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5EAD-A615-4E07-9670-054A864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DB3543DD-6671-4F28-A2A0-601EFE20A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56D25-6A94-4024-AE0F-2CE1A0EC8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245225"/>
            <a:ext cx="2844800" cy="476250"/>
          </a:xfrm>
        </p:spPr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2AA3-02EB-44FA-AFA9-F689BCEA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99" y="2604905"/>
            <a:ext cx="5590633" cy="343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EB0EC-B46A-4DBC-9DEB-4A1E0481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52" y="321031"/>
            <a:ext cx="6872981" cy="1954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7EA05A-5BED-4C65-BDF4-39A045F8BA39}"/>
              </a:ext>
            </a:extLst>
          </p:cNvPr>
          <p:cNvSpPr txBox="1"/>
          <p:nvPr/>
        </p:nvSpPr>
        <p:spPr>
          <a:xfrm>
            <a:off x="8153399" y="1197428"/>
            <a:ext cx="3374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Arch Intern Med. 2003;163:958-64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E3E1-5F80-4960-AD9C-00715CA9FDF9}"/>
              </a:ext>
            </a:extLst>
          </p:cNvPr>
          <p:cNvSpPr txBox="1"/>
          <p:nvPr/>
        </p:nvSpPr>
        <p:spPr>
          <a:xfrm>
            <a:off x="4593771" y="5943600"/>
            <a:ext cx="4470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Low                       Intermediate                     High</a:t>
            </a:r>
          </a:p>
          <a:p>
            <a:pPr algn="ctr">
              <a:spcBef>
                <a:spcPts val="600"/>
              </a:spcBef>
            </a:pPr>
            <a:r>
              <a:rPr lang="en-US" sz="1400" b="1" dirty="0"/>
              <a:t>Adherence rate   </a:t>
            </a:r>
          </a:p>
        </p:txBody>
      </p:sp>
    </p:spTree>
    <p:extLst>
      <p:ext uri="{BB962C8B-B14F-4D97-AF65-F5344CB8AC3E}">
        <p14:creationId xmlns:p14="http://schemas.microsoft.com/office/powerpoint/2010/main" val="301482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/>
              <a:t>DSM5 CRITERIA FOR DELIRIUM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778000"/>
            <a:ext cx="8229600" cy="4348164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Disturbance in attention accompanied by reduced awareness of the environment</a:t>
            </a:r>
          </a:p>
          <a:p>
            <a:pPr>
              <a:defRPr/>
            </a:pPr>
            <a:r>
              <a:rPr lang="en-US" sz="2600" dirty="0"/>
              <a:t>Disturbance develops acutely and tends to fluctuate</a:t>
            </a:r>
          </a:p>
          <a:p>
            <a:pPr>
              <a:defRPr/>
            </a:pPr>
            <a:r>
              <a:rPr lang="en-US" sz="2600" dirty="0"/>
              <a:t>An additional disturbance in cognition, (e.g., memory deficit, language, </a:t>
            </a:r>
            <a:r>
              <a:rPr lang="en-US" sz="2600" dirty="0" err="1"/>
              <a:t>visuoperceptual</a:t>
            </a:r>
            <a:r>
              <a:rPr lang="en-US" sz="2600" dirty="0"/>
              <a:t>) </a:t>
            </a:r>
          </a:p>
          <a:p>
            <a:pPr>
              <a:defRPr/>
            </a:pPr>
            <a:r>
              <a:rPr lang="en-US" sz="2600" dirty="0"/>
              <a:t>Evidence of an underlying organic etiology or multiple etiologies</a:t>
            </a:r>
          </a:p>
          <a:p>
            <a:pPr marL="457200" indent="-457200">
              <a:defRPr/>
            </a:pPr>
            <a:endParaRPr lang="en-US" sz="1800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514600" y="6096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 with permission.  American Psychiatric Association, 2013 (Rev 2022)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30F69-8644-4BDB-9C31-8AC28D8D7C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IDUS-Base-Logo_Small.png">
            <a:extLst>
              <a:ext uri="{FF2B5EF4-FFF2-40B4-BE49-F238E27FC236}">
                <a16:creationId xmlns:a16="http://schemas.microsoft.com/office/drawing/2014/main" id="{61E1066B-5C8F-4658-8856-7EA15740E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4641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4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A1DA-F89A-4F70-BCD7-57E77E65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Blinding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E3ED-9F04-4716-B6DB-9B0CCD2C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Blinding is an important tool in clinical trials to reduce bias</a:t>
            </a:r>
          </a:p>
          <a:p>
            <a:pPr lvl="1"/>
            <a:r>
              <a:rPr lang="en-US" dirty="0"/>
              <a:t>Refers to keeping investigators, data collectors, and study participants blinded to their assigned intervention group</a:t>
            </a:r>
          </a:p>
          <a:p>
            <a:r>
              <a:rPr lang="en-US" dirty="0"/>
              <a:t>Often not feasible to keep patients and investigators blinded with a behavioral or unit-wide intervention</a:t>
            </a:r>
          </a:p>
          <a:p>
            <a:r>
              <a:rPr lang="en-US" dirty="0"/>
              <a:t>Important to keep data collectors/assessors blinded</a:t>
            </a:r>
          </a:p>
          <a:p>
            <a:r>
              <a:rPr lang="en-US" dirty="0"/>
              <a:t>Also recommend assessing effectiveness of blinding at end of trial</a:t>
            </a:r>
          </a:p>
          <a:p>
            <a:endParaRPr lang="en-US" dirty="0"/>
          </a:p>
        </p:txBody>
      </p:sp>
      <p:pic>
        <p:nvPicPr>
          <p:cNvPr id="4" name="Picture 3" descr="NIDUS-Base-Logo_Small.png">
            <a:extLst>
              <a:ext uri="{FF2B5EF4-FFF2-40B4-BE49-F238E27FC236}">
                <a16:creationId xmlns:a16="http://schemas.microsoft.com/office/drawing/2014/main" id="{5784C8DC-8999-4478-AE7D-E2D011AF0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1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9CDC-872B-404D-8850-9E8239C5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Minimizing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BF981-D1BE-4A94-B169-33C8BB686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Contamination occurs when the control group receives the intervention or co-interventions that may influence the intended outcome</a:t>
            </a:r>
          </a:p>
          <a:p>
            <a:r>
              <a:rPr lang="en-US" dirty="0"/>
              <a:t>This is very hard to avoid in a unit-wide behavioral intervention, where staff must be trained</a:t>
            </a:r>
          </a:p>
          <a:p>
            <a:r>
              <a:rPr lang="en-US" dirty="0"/>
              <a:t>Staff (even patients) move to control floors</a:t>
            </a:r>
          </a:p>
          <a:p>
            <a:pPr lvl="1"/>
            <a:r>
              <a:rPr lang="en-US" dirty="0"/>
              <a:t>Staff become motivated to implement interventions</a:t>
            </a:r>
          </a:p>
          <a:p>
            <a:pPr lvl="1"/>
            <a:r>
              <a:rPr lang="en-US" dirty="0"/>
              <a:t>Changes in practice occur over time</a:t>
            </a:r>
          </a:p>
        </p:txBody>
      </p:sp>
      <p:pic>
        <p:nvPicPr>
          <p:cNvPr id="4" name="Picture 3" descr="NIDUS-Base-Logo_Small.png">
            <a:extLst>
              <a:ext uri="{FF2B5EF4-FFF2-40B4-BE49-F238E27FC236}">
                <a16:creationId xmlns:a16="http://schemas.microsoft.com/office/drawing/2014/main" id="{04DF0CDC-35AC-4C8F-A33C-CB8C4EB74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5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0BCC-542D-476E-835E-201FE268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First steps first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E144-CB9F-4D3A-852F-D3F2F312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6287"/>
            <a:ext cx="9873343" cy="4525963"/>
          </a:xfrm>
        </p:spPr>
        <p:txBody>
          <a:bodyPr/>
          <a:lstStyle/>
          <a:p>
            <a:r>
              <a:rPr lang="en-US" dirty="0"/>
              <a:t>This talk is intended to be a </a:t>
            </a:r>
            <a:r>
              <a:rPr lang="en-US" i="1" dirty="0"/>
              <a:t>brief overview</a:t>
            </a:r>
          </a:p>
          <a:p>
            <a:r>
              <a:rPr lang="en-US" dirty="0"/>
              <a:t>If you decide to pursue a clinical trial of nonpharmacologic intervention program, be sure you get the training and expertise you need. </a:t>
            </a:r>
          </a:p>
          <a:p>
            <a:pPr lvl="1"/>
            <a:r>
              <a:rPr lang="en-US" dirty="0"/>
              <a:t>Detailed, in-depth understanding of each topic I’m presenting will be required</a:t>
            </a:r>
          </a:p>
          <a:p>
            <a:pPr lvl="1"/>
            <a:r>
              <a:rPr lang="en-US" dirty="0"/>
              <a:t>Seek out an expert in RCT methods—design and analysis—as a key partner on this journey</a:t>
            </a:r>
          </a:p>
          <a:p>
            <a:r>
              <a:rPr lang="en-US" dirty="0"/>
              <a:t>Start with a clear, detailed research question that includes your aims, comparators, outcomes.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A808A-3FE5-456B-90E5-36E2B7C9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B20BB-BAAC-4798-BB10-14B8457434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83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8C5D-6AD7-4742-BDD5-69E85460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/>
              <a:t>Delirium treatment:  Designing a nonpharmacologic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C746-A045-42D4-A4A6-13F1EE7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86" y="1872343"/>
            <a:ext cx="9742714" cy="4253821"/>
          </a:xfrm>
        </p:spPr>
        <p:txBody>
          <a:bodyPr/>
          <a:lstStyle/>
          <a:p>
            <a:r>
              <a:rPr lang="en-US" dirty="0"/>
              <a:t>Approaches based on what we know about pathophysiology, vulnerability, and precipitating factors</a:t>
            </a:r>
          </a:p>
          <a:p>
            <a:r>
              <a:rPr lang="en-US" dirty="0"/>
              <a:t>Multi-component approach required</a:t>
            </a:r>
          </a:p>
          <a:p>
            <a:r>
              <a:rPr lang="en-US" dirty="0"/>
              <a:t>Balance effectiveness with feasibility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68C31-A333-4FBB-9604-3311FD38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693610E1-64A1-4967-BCEE-B8B3699DC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2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3579539F-DC21-4A82-A8B2-E02CB9C3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/>
              <a:t>Designing the Ideal Intervention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9EB4-8E84-40E6-B5F8-61EE90F9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b="1" i="1"/>
              <a:t>What would it look like?</a:t>
            </a:r>
          </a:p>
          <a:p>
            <a:pPr algn="ctr">
              <a:buFontTx/>
              <a:buNone/>
            </a:pPr>
            <a:endParaRPr lang="en-US" altLang="en-US" b="1" i="1"/>
          </a:p>
          <a:p>
            <a:pPr lvl="1"/>
            <a:r>
              <a:rPr lang="en-US" altLang="en-US"/>
              <a:t>Highly potent</a:t>
            </a:r>
          </a:p>
          <a:p>
            <a:pPr lvl="1"/>
            <a:r>
              <a:rPr lang="en-US" altLang="en-US"/>
              <a:t>Good safety profile; minimal adverse effects</a:t>
            </a:r>
          </a:p>
          <a:p>
            <a:pPr lvl="1"/>
            <a:r>
              <a:rPr lang="en-US" altLang="en-US"/>
              <a:t>Straightforward, standardizable, reproducible</a:t>
            </a:r>
          </a:p>
          <a:p>
            <a:pPr lvl="1"/>
            <a:r>
              <a:rPr lang="en-US" altLang="en-US"/>
              <a:t>Acceptable to patients and staff</a:t>
            </a:r>
          </a:p>
          <a:p>
            <a:pPr lvl="1"/>
            <a:r>
              <a:rPr lang="en-US" altLang="en-US"/>
              <a:t>Effective and cost-effective</a:t>
            </a:r>
          </a:p>
          <a:p>
            <a:endParaRPr lang="en-US" altLang="en-US" dirty="0"/>
          </a:p>
        </p:txBody>
      </p:sp>
      <p:sp>
        <p:nvSpPr>
          <p:cNvPr id="15364" name="Slide Number Placeholder 1">
            <a:extLst>
              <a:ext uri="{FF2B5EF4-FFF2-40B4-BE49-F238E27FC236}">
                <a16:creationId xmlns:a16="http://schemas.microsoft.com/office/drawing/2014/main" id="{C7A9B350-E3B1-4927-9946-893226EE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FCC246-ED22-462A-9A6D-46782E9EA4B8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8142EFEA-DE01-4BEA-9088-F1B419B1F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CFC398E6-EA6C-43F8-9CFC-A1BDCA8C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BA961B-C7EF-4ACA-B4EF-4E73D9761EE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3FA05FA-6304-41CA-A69D-147A5C9AE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u="sng" dirty="0"/>
              <a:t>Challenges for Treatment Trials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D386A8F-21B2-43D4-810D-D2206D5BB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828" y="1992086"/>
            <a:ext cx="9492343" cy="41558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More complex, since treating delirium is more difficult once it occurs</a:t>
            </a:r>
          </a:p>
          <a:p>
            <a:pPr eaLnBrk="1" hangingPunct="1"/>
            <a:r>
              <a:rPr lang="en-US" altLang="en-US" sz="2800" dirty="0"/>
              <a:t>Many different etiologies (vulnerability and precipitating factors) will need to be addressed</a:t>
            </a:r>
          </a:p>
          <a:p>
            <a:pPr eaLnBrk="1" hangingPunct="1"/>
            <a:r>
              <a:rPr lang="en-US" altLang="en-US" sz="2800" dirty="0"/>
              <a:t>Multi-pronged approach will be required for potency</a:t>
            </a:r>
          </a:p>
          <a:p>
            <a:pPr eaLnBrk="1" hangingPunct="1"/>
            <a:r>
              <a:rPr lang="en-US" altLang="en-US" sz="2800" dirty="0"/>
              <a:t>Select factors which are readily amenable to intervention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4A47242D-C9D3-44A7-8FC8-F22D7488B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3A1587E-5123-4C52-A286-968F27DC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0038C6-9DA7-43E9-97CA-396CD283E0A3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099A22B-F857-4C49-9E36-55F585E85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/>
              <a:t>What approaches are likely to be effective</a:t>
            </a:r>
            <a:r>
              <a:rPr lang="en-US" altLang="en-US" sz="3200"/>
              <a:t>?  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C4FD623-47D2-4941-8B03-46F2C4EE7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b="1" u="sng" dirty="0"/>
              <a:t>Multi-component approach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Remove or treat underlying cause(s)</a:t>
            </a:r>
          </a:p>
          <a:p>
            <a:pPr marL="609600" lvl="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Restore cognitive and physical function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Manage delirium behaviors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Prevent or remediate complications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US" altLang="en-US" dirty="0"/>
              <a:t>Caveat:  not feasible to address all factors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DFAD02B6-EFD0-4AAE-B816-D1FABABD1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60EAF9F6-4950-4312-99C0-9C668976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D4795B-AA55-4F11-9261-5B9AA8310C90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87DFB3C-4EA1-46FA-A4F6-F895DBA0E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731838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 u="sng"/>
              <a:t>Remove or treat underlying cause(s)</a:t>
            </a:r>
            <a:br>
              <a:rPr lang="en-US" altLang="en-US" sz="3600" u="sng"/>
            </a:br>
            <a:endParaRPr lang="en-US" altLang="en-US" sz="3600" u="sng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BEEB291-1807-4FDA-8A01-4784DF10E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u="sng" dirty="0"/>
              <a:t>Development</a:t>
            </a:r>
            <a:r>
              <a:rPr lang="en-US" altLang="en-US" sz="2800" dirty="0"/>
              <a:t>:  </a:t>
            </a:r>
          </a:p>
          <a:p>
            <a:pPr lvl="1" eaLnBrk="1" hangingPunct="1"/>
            <a:r>
              <a:rPr lang="en-US" altLang="en-US" sz="2400" dirty="0"/>
              <a:t>Identify ~10 most common etiologies</a:t>
            </a:r>
          </a:p>
          <a:p>
            <a:pPr lvl="1" eaLnBrk="1" hangingPunct="1"/>
            <a:r>
              <a:rPr lang="en-US" altLang="en-US" sz="2400" dirty="0"/>
              <a:t>Develop standardized assessments/interventions for these (“menu”)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800" i="1" u="sng" dirty="0"/>
              <a:t>Personalized medicine</a:t>
            </a:r>
            <a:r>
              <a:rPr lang="en-US" altLang="en-US" sz="2800" dirty="0"/>
              <a:t>:  </a:t>
            </a:r>
          </a:p>
          <a:p>
            <a:pPr lvl="1" eaLnBrk="1" hangingPunct="1"/>
            <a:r>
              <a:rPr lang="en-US" altLang="en-US" sz="2400" dirty="0"/>
              <a:t>Customize approach in tailored approach  </a:t>
            </a:r>
          </a:p>
          <a:p>
            <a:pPr lvl="1" eaLnBrk="1" hangingPunct="1"/>
            <a:r>
              <a:rPr lang="en-US" altLang="en-US" sz="2400" dirty="0"/>
              <a:t>Stepped or menu-driven approach for individualization</a:t>
            </a:r>
          </a:p>
          <a:p>
            <a:pPr lvl="1" eaLnBrk="1" hangingPunct="1"/>
            <a:r>
              <a:rPr lang="en-US" altLang="en-US" sz="2400" dirty="0"/>
              <a:t>Must be able to standardize protocols and monitor adherence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3AB80A3D-7E70-495B-9CA7-547DDEBFF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50D93EE-1CBB-419D-8A74-AA0A4B97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C18637-45AD-4BFB-BD3E-47FBBCED791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7B926BC-B27E-467B-ABF6-52E0AEBF3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/>
              <a:t>Restore cognitive and physical function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E915EDF-DAAE-4036-81C2-80AE0C253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Rehabilitative approaches, targeted to maximizing functioning and independence.</a:t>
            </a:r>
          </a:p>
          <a:p>
            <a:pPr eaLnBrk="1" hangingPunct="1"/>
            <a:r>
              <a:rPr lang="en-US" altLang="en-US" dirty="0"/>
              <a:t>Consider PT/OT options</a:t>
            </a:r>
          </a:p>
          <a:p>
            <a:pPr eaLnBrk="1" hangingPunct="1"/>
            <a:r>
              <a:rPr lang="en-US" altLang="en-US" dirty="0"/>
              <a:t>Cognitive retraining</a:t>
            </a:r>
          </a:p>
          <a:p>
            <a:pPr eaLnBrk="1" hangingPunct="1"/>
            <a:r>
              <a:rPr lang="en-US" altLang="en-US" dirty="0"/>
              <a:t>Family education and participation</a:t>
            </a:r>
          </a:p>
          <a:p>
            <a:pPr eaLnBrk="1" hangingPunct="1"/>
            <a:r>
              <a:rPr lang="en-US" altLang="en-US" dirty="0"/>
              <a:t>Coordinated transitional care 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D538DCA3-DB10-44E7-9DA4-768642BED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614514E5-12F8-465F-94FD-F4809A1F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FD79B8-0ADE-4B6C-9AA7-7B171893064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D03694E-D764-4DF9-8823-D9C4D5C1F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Manage delirium behaviors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3C5DB21-CADA-4901-AF3E-383D05C83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Agitation and inappropriate behaviors</a:t>
            </a:r>
          </a:p>
          <a:p>
            <a:pPr eaLnBrk="1" hangingPunct="1"/>
            <a:r>
              <a:rPr lang="en-US" altLang="en-US" dirty="0"/>
              <a:t>Nonpharmacologic strategies 1st:  behavioral interventions, family participation</a:t>
            </a:r>
          </a:p>
          <a:p>
            <a:pPr eaLnBrk="1" hangingPunct="1"/>
            <a:r>
              <a:rPr lang="en-US" altLang="en-US" dirty="0"/>
              <a:t>Pharmacologic approaches reserved for severe agitation:  beware of vicious cycles of medications and worsening delirium</a:t>
            </a:r>
          </a:p>
          <a:p>
            <a:pPr eaLnBrk="1" hangingPunct="1"/>
            <a:r>
              <a:rPr lang="en-US" altLang="en-US" dirty="0"/>
              <a:t>Low-dose pharmacologic approach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71E7CDCF-DFAC-46C4-A526-6979C8ECD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Why should we care about delirium?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Common problem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Serious complications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High healthcare expenditures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Distressing to patients, families, and healthcare professionals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Up to 50% cases preventable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30F69-8644-4BDB-9C31-8AC28D8D7C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NIDUS-Base-Logo_Small.png">
            <a:extLst>
              <a:ext uri="{FF2B5EF4-FFF2-40B4-BE49-F238E27FC236}">
                <a16:creationId xmlns:a16="http://schemas.microsoft.com/office/drawing/2014/main" id="{C683F6EF-4208-4D0C-A58A-7ECC5CDE0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4641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35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6EA3982F-CC8F-42C5-9384-4303F008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78FB-B634-4D3E-AEEA-2757E31B12C5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5F2D33-E6DF-465F-969D-D9C40DA63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u="sng" dirty="0"/>
              <a:t>Prevent or remediate potential complications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3D73EE2-B6D1-4741-9248-D5BDA904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2970" y="1600201"/>
            <a:ext cx="9579429" cy="4525963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Oversedation</a:t>
            </a:r>
            <a:r>
              <a:rPr lang="en-US" altLang="en-US" sz="2800" dirty="0"/>
              <a:t>/medication adverse effects</a:t>
            </a:r>
          </a:p>
          <a:p>
            <a:pPr eaLnBrk="1" hangingPunct="1"/>
            <a:r>
              <a:rPr lang="en-US" altLang="en-US" sz="2800" dirty="0"/>
              <a:t>Immobility, functional decline, falls</a:t>
            </a:r>
          </a:p>
          <a:p>
            <a:pPr eaLnBrk="1" hangingPunct="1"/>
            <a:r>
              <a:rPr lang="en-US" altLang="en-US" sz="2800" dirty="0"/>
              <a:t>Poor oral intake, dehydration/malnutrition</a:t>
            </a:r>
          </a:p>
          <a:p>
            <a:pPr eaLnBrk="1" hangingPunct="1"/>
            <a:r>
              <a:rPr lang="en-US" altLang="en-US" sz="2800" dirty="0"/>
              <a:t>Aspiration risk</a:t>
            </a:r>
          </a:p>
          <a:p>
            <a:pPr eaLnBrk="1" hangingPunct="1"/>
            <a:r>
              <a:rPr lang="en-US" altLang="en-US" sz="2800" dirty="0"/>
              <a:t>Sleep disturbance</a:t>
            </a:r>
          </a:p>
          <a:p>
            <a:pPr eaLnBrk="1" hangingPunct="1"/>
            <a:r>
              <a:rPr lang="en-US" altLang="en-US" sz="2800" dirty="0"/>
              <a:t>Urinary incontinence</a:t>
            </a:r>
          </a:p>
          <a:p>
            <a:pPr eaLnBrk="1" hangingPunct="1"/>
            <a:r>
              <a:rPr lang="en-US" altLang="en-US" sz="2800" dirty="0"/>
              <a:t>Pressure ulcers</a:t>
            </a:r>
          </a:p>
          <a:p>
            <a:pPr eaLnBrk="1" hangingPunct="1"/>
            <a:r>
              <a:rPr lang="en-US" altLang="en-US" sz="2800" dirty="0"/>
              <a:t>DVT/pulmonary embolism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3D4B0B8A-D0C6-4097-B824-BCC6693DF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CE8B4F2-4C96-4F0E-A5F3-7869C701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23C58-8526-4F87-A7A2-22A574A27F06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58AE5A8-B0A4-4B4B-923F-BF0B5B6CA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Principles of Implementation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DDC7527-1532-40BF-B171-C4EC67735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6286" y="1600201"/>
            <a:ext cx="9318171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Pilot test all protocols for feasibility and acceptability; effect on process measures</a:t>
            </a:r>
          </a:p>
          <a:p>
            <a:pPr eaLnBrk="1" hangingPunct="1"/>
            <a:r>
              <a:rPr lang="en-US" altLang="en-US" dirty="0"/>
              <a:t>Design systematic approaches to assure that all interventions are received</a:t>
            </a:r>
          </a:p>
          <a:p>
            <a:pPr eaLnBrk="1" hangingPunct="1"/>
            <a:r>
              <a:rPr lang="en-US" altLang="en-US" dirty="0"/>
              <a:t>Build in quality assurance procedures to track and maximize adherence and to minimize missing data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73C30F39-7D31-4F1A-8098-D87C69F7F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9FFE287-C393-41B3-BA5D-6E2FE2BD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C4E2CB-5BB8-4144-ADBE-F81719A85E78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3A38ADC-D89C-4D8E-B90B-64738AFFC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Implementation Issues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70C2FA1-D90D-4DD2-9FE9-DAA2F6858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Multidisciplinary team likely needed for effectiveness:</a:t>
            </a:r>
          </a:p>
          <a:p>
            <a:pPr lvl="1" eaLnBrk="1" hangingPunct="1"/>
            <a:r>
              <a:rPr lang="en-US" altLang="en-US" sz="2400" dirty="0"/>
              <a:t>Physician:  proactive consultation for causes</a:t>
            </a:r>
          </a:p>
          <a:p>
            <a:pPr lvl="1" eaLnBrk="1" hangingPunct="1"/>
            <a:r>
              <a:rPr lang="en-US" altLang="en-US" sz="2400" dirty="0"/>
              <a:t>Nursing:  interventions</a:t>
            </a:r>
          </a:p>
          <a:p>
            <a:pPr lvl="1" eaLnBrk="1" hangingPunct="1"/>
            <a:r>
              <a:rPr lang="en-US" altLang="en-US" sz="2400" dirty="0"/>
              <a:t>Pharmacist:  medications</a:t>
            </a:r>
          </a:p>
          <a:p>
            <a:pPr lvl="1" eaLnBrk="1" hangingPunct="1"/>
            <a:r>
              <a:rPr lang="en-US" altLang="en-US" sz="2400" dirty="0"/>
              <a:t>Rehabilitation therapists</a:t>
            </a:r>
          </a:p>
          <a:p>
            <a:pPr lvl="1" eaLnBrk="1" hangingPunct="1"/>
            <a:r>
              <a:rPr lang="en-US" altLang="en-US" sz="2400" dirty="0"/>
              <a:t>Trained volunteers</a:t>
            </a:r>
          </a:p>
          <a:p>
            <a:pPr eaLnBrk="1" hangingPunct="1"/>
            <a:r>
              <a:rPr lang="en-US" altLang="en-US" sz="2800" dirty="0"/>
              <a:t>Develop standardized intervention protocols</a:t>
            </a:r>
          </a:p>
          <a:p>
            <a:pPr eaLnBrk="1" hangingPunct="1"/>
            <a:r>
              <a:rPr lang="en-US" altLang="en-US" sz="2800" dirty="0"/>
              <a:t>Prioritize: avoid unfeasible number of interventions per patient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A0721762-FD23-461C-884D-8017B2E44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75B667B2-8813-4E31-9846-7E8C4A8C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EDEC32-D14D-48BE-BFE9-63B1C54F8C1E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5BBCB8-F681-4D00-836F-C4655A2BF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b="1" u="sng" dirty="0"/>
              <a:t>Choosing your study outcomes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61B93C6-2E05-442E-907D-942E5BCE9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285" y="1219201"/>
            <a:ext cx="10406744" cy="49831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Choose your endpoints carefully to define intervention effectiveness</a:t>
            </a:r>
          </a:p>
          <a:p>
            <a:pPr eaLnBrk="1" hangingPunct="1"/>
            <a:r>
              <a:rPr lang="en-US" altLang="en-US" sz="2800" dirty="0"/>
              <a:t>Delirium: [do not overweight agitation]</a:t>
            </a:r>
          </a:p>
          <a:p>
            <a:pPr lvl="1" eaLnBrk="1" hangingPunct="1"/>
            <a:r>
              <a:rPr lang="en-US" altLang="en-US" dirty="0"/>
              <a:t>Shortening duration and/or severity</a:t>
            </a:r>
          </a:p>
          <a:p>
            <a:pPr lvl="1" eaLnBrk="1" hangingPunct="1"/>
            <a:r>
              <a:rPr lang="en-US" altLang="en-US" dirty="0"/>
              <a:t>Decrease delirium recurrence</a:t>
            </a:r>
          </a:p>
          <a:p>
            <a:pPr eaLnBrk="1" hangingPunct="1"/>
            <a:r>
              <a:rPr lang="en-US" altLang="en-US" sz="2800" dirty="0"/>
              <a:t>Not delirium alone:</a:t>
            </a:r>
          </a:p>
          <a:p>
            <a:pPr lvl="1" eaLnBrk="1" hangingPunct="1"/>
            <a:r>
              <a:rPr lang="en-US" altLang="en-US" dirty="0"/>
              <a:t>Reduce adverse clinical outcomes (both short- and long-term): LOS, costs, readmission, NH placement, death</a:t>
            </a:r>
          </a:p>
          <a:p>
            <a:pPr lvl="1" eaLnBrk="1" hangingPunct="1"/>
            <a:r>
              <a:rPr lang="en-US" altLang="en-US" dirty="0"/>
              <a:t>Return to functional independence</a:t>
            </a:r>
          </a:p>
          <a:p>
            <a:pPr eaLnBrk="1" hangingPunct="1"/>
            <a:r>
              <a:rPr lang="en-US" altLang="en-US" sz="2800" dirty="0"/>
              <a:t>NB: Large sample size may be needed</a:t>
            </a:r>
          </a:p>
        </p:txBody>
      </p:sp>
      <p:pic>
        <p:nvPicPr>
          <p:cNvPr id="5" name="Picture 4" descr="NIDUS-Base-Logo_Small.png">
            <a:extLst>
              <a:ext uri="{FF2B5EF4-FFF2-40B4-BE49-F238E27FC236}">
                <a16:creationId xmlns:a16="http://schemas.microsoft.com/office/drawing/2014/main" id="{A05C3EDC-847F-44D7-BA1B-1E4EAC6CB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0F3B8D6-4C5D-477B-9ACA-657FA609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u="sng"/>
              <a:t>If we could shorten delirium</a:t>
            </a:r>
            <a:r>
              <a:rPr lang="en-US" altLang="en-US"/>
              <a:t>…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2DC6A18-C552-4010-A6F5-3DD56744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752601"/>
            <a:ext cx="6879771" cy="3992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/>
              <a:t>The potential cost savings would be: </a:t>
            </a:r>
          </a:p>
          <a:p>
            <a:pPr algn="ctr">
              <a:buFontTx/>
              <a:buNone/>
            </a:pPr>
            <a:r>
              <a:rPr lang="en-US" altLang="en-US" dirty="0"/>
              <a:t>&gt;$164 (US) billion per year in United States</a:t>
            </a:r>
          </a:p>
          <a:p>
            <a:pPr algn="ctr">
              <a:buFontTx/>
              <a:buNone/>
            </a:pPr>
            <a:r>
              <a:rPr lang="en-US" altLang="en-US" dirty="0"/>
              <a:t>&gt;$182 billion (US) in 18 European countries</a:t>
            </a:r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i="1" dirty="0"/>
              <a:t>We have not a moment to lose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176428-425E-45C3-ABDE-CFE43228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883084-64A7-43A3-82FF-4DF66074D64D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Treating delirium may offer the unprecedented opportunity to prevent or ameliorate future cognitive decline</a:t>
            </a:r>
            <a:r>
              <a:rPr lang="en-US" dirty="0"/>
              <a:t>. 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F69-8644-4BDB-9C31-8AC28D8D7C2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hape 61" descr="Nidus long logo_for slide2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584" y="1"/>
            <a:ext cx="9260416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Shape 62" descr="Nidus long logo_for slide2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6041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itle 6"/>
          <p:cNvSpPr>
            <a:spLocks noGrp="1"/>
          </p:cNvSpPr>
          <p:nvPr>
            <p:ph type="title"/>
          </p:nvPr>
        </p:nvSpPr>
        <p:spPr>
          <a:xfrm>
            <a:off x="1828800" y="23800"/>
            <a:ext cx="9947600" cy="7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733" dirty="0">
                <a:solidFill>
                  <a:schemeClr val="bg1"/>
                </a:solidFill>
              </a:rPr>
              <a:t>Join NIDUS to connect to Delirium Research!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15600" y="1132608"/>
            <a:ext cx="11360800" cy="4961791"/>
          </a:xfrm>
        </p:spPr>
        <p:txBody>
          <a:bodyPr/>
          <a:lstStyle/>
          <a:p>
            <a:pPr>
              <a:buNone/>
            </a:pPr>
            <a:r>
              <a:rPr lang="en-US" sz="2667" b="1" dirty="0"/>
              <a:t>What is NIDUS?  Network for Investigation of Delirium: Unifying Scientists!</a:t>
            </a:r>
          </a:p>
          <a:p>
            <a:r>
              <a:rPr lang="en-US" sz="2400" dirty="0"/>
              <a:t>NIA-funded research network dedicated to advancing the study of delirium through collaborative studies, use of NIDUS research resources, career development opportunities, and dissemination of delirium science.</a:t>
            </a:r>
          </a:p>
          <a:p>
            <a:pPr>
              <a:buNone/>
            </a:pPr>
            <a:r>
              <a:rPr lang="en-US" sz="2667" b="1" dirty="0"/>
              <a:t>How to be involved:</a:t>
            </a:r>
          </a:p>
          <a:p>
            <a:r>
              <a:rPr lang="en-US" sz="2400" dirty="0"/>
              <a:t>Apply to attend the Delirium Boot Camp – 2.5-day workshop on delirium research</a:t>
            </a:r>
            <a:endParaRPr lang="en-US" sz="2133" b="1" dirty="0"/>
          </a:p>
          <a:p>
            <a:r>
              <a:rPr lang="en-US" sz="2400" dirty="0"/>
              <a:t>Apply for Pilot Grants and Collaboration Awards. Attend webinars.</a:t>
            </a:r>
          </a:p>
          <a:p>
            <a:pPr lvl="1"/>
            <a:r>
              <a:rPr lang="en-US" sz="1866" dirty="0" err="1"/>
              <a:t>LOI</a:t>
            </a:r>
            <a:r>
              <a:rPr lang="en-US" sz="1866" dirty="0"/>
              <a:t> Due December 7, 2022 </a:t>
            </a:r>
            <a:r>
              <a:rPr lang="en-US" sz="1866" dirty="0">
                <a:hlinkClick r:id="rId4"/>
              </a:rPr>
              <a:t>https://deliriumnetwork.org/pilots/nidus-ii-pilots-loi/</a:t>
            </a:r>
            <a:r>
              <a:rPr lang="en-US" sz="1866" dirty="0"/>
              <a:t> </a:t>
            </a:r>
          </a:p>
          <a:p>
            <a:r>
              <a:rPr lang="en-US" sz="2400" dirty="0"/>
              <a:t>Use our Research and Measurement Resources! Search the NIDUS bibliography!</a:t>
            </a:r>
          </a:p>
          <a:p>
            <a:r>
              <a:rPr lang="en-US" sz="2400" dirty="0"/>
              <a:t>Register for website </a:t>
            </a:r>
            <a:r>
              <a:rPr lang="en-US" sz="2400" b="1" u="sng" dirty="0">
                <a:solidFill>
                  <a:srgbClr val="0070C0"/>
                </a:solidFill>
              </a:rPr>
              <a:t>deliriumnetwork.org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to access our blog, resources and receive NIDUS newsletter and announcements.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03200" y="5275070"/>
            <a:ext cx="12192000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Follow NIDUS online!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Twitter: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@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nidus_delirium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Facebook: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NIDUSDelirium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Email: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5"/>
              </a:rPr>
              <a:t>nidus@hsl.harvard.edu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	           @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sharon_inouye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 U.S. hospitals today</a:t>
            </a:r>
            <a:endParaRPr lang="en-US" b="1" dirty="0"/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1981200" y="1528764"/>
            <a:ext cx="8229600" cy="3043237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sz="6000" b="1" i="1" dirty="0"/>
              <a:t>5 older adults become delirious every minute</a:t>
            </a:r>
          </a:p>
          <a:p>
            <a:pPr algn="ctr">
              <a:buFontTx/>
              <a:buNone/>
            </a:pPr>
            <a:endParaRPr lang="en-US" sz="5800" b="1" i="1" dirty="0"/>
          </a:p>
          <a:p>
            <a:pPr algn="ctr">
              <a:buNone/>
            </a:pPr>
            <a:r>
              <a:rPr lang="en-US" sz="3000" dirty="0"/>
              <a:t>2.6 million older adults develop delirium each year</a:t>
            </a:r>
          </a:p>
          <a:p>
            <a:pPr algn="ctr">
              <a:buFontTx/>
              <a:buNone/>
            </a:pPr>
            <a:endParaRPr lang="en-US" sz="5800" b="1" i="1" dirty="0"/>
          </a:p>
          <a:p>
            <a:pPr algn="ctr">
              <a:buFontTx/>
              <a:buNone/>
            </a:pPr>
            <a:endParaRPr lang="en-US" sz="3600" b="1" i="1" dirty="0"/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8A708-84C6-423B-A47D-27299EA7A5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505200" y="6245226"/>
            <a:ext cx="548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Dept HHS,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Report, Profile of Older Americans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632486"/>
            <a:ext cx="2057400" cy="2225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4933950"/>
            <a:ext cx="24479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819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7E766-F493-4822-9484-296827FC4A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520" y="274638"/>
            <a:ext cx="10739120" cy="1143000"/>
          </a:xfrm>
        </p:spPr>
        <p:txBody>
          <a:bodyPr/>
          <a:lstStyle/>
          <a:p>
            <a:pPr eaLnBrk="1" hangingPunct="1"/>
            <a:r>
              <a:rPr lang="en-US" sz="4000" b="1" u="sng" dirty="0"/>
              <a:t>Delirium is common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45360" y="1524001"/>
            <a:ext cx="7833360" cy="4620447"/>
          </a:xfrm>
        </p:spPr>
        <p:txBody>
          <a:bodyPr/>
          <a:lstStyle/>
          <a:p>
            <a:pPr marL="279400" indent="-279400" algn="ctr" eaLnBrk="1" hangingPunct="1">
              <a:lnSpc>
                <a:spcPct val="80000"/>
              </a:lnSpc>
              <a:buNone/>
            </a:pPr>
            <a:r>
              <a:rPr lang="en-US" sz="2400" b="1" u="sng" dirty="0"/>
              <a:t>Delirium Rates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Hospital:</a:t>
            </a:r>
          </a:p>
          <a:p>
            <a:pPr marL="279400" indent="-279400" eaLnBrk="1" hangingPunct="1">
              <a:lnSpc>
                <a:spcPct val="80000"/>
              </a:lnSpc>
            </a:pPr>
            <a:r>
              <a:rPr lang="en-US" sz="2400" dirty="0"/>
              <a:t>Prevalence (on admission)		14-24%</a:t>
            </a:r>
          </a:p>
          <a:p>
            <a:pPr marL="279400" indent="-279400" eaLnBrk="1" hangingPunct="1">
              <a:lnSpc>
                <a:spcPct val="80000"/>
              </a:lnSpc>
            </a:pPr>
            <a:r>
              <a:rPr lang="en-US" sz="2400" dirty="0"/>
              <a:t>Incidence (in hospital)			  6-56%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Postoperative:				15-53%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Intensive care unit:				70-87%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Nursing home/post-acute care:		20-60%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Palliative care:				up to 80%</a:t>
            </a:r>
          </a:p>
          <a:p>
            <a:pPr marL="279400" indent="-279400" algn="ctr" eaLnBrk="1" hangingPunct="1">
              <a:lnSpc>
                <a:spcPct val="80000"/>
              </a:lnSpc>
              <a:buNone/>
            </a:pPr>
            <a:r>
              <a:rPr lang="en-US" sz="2400" b="1" u="sng" dirty="0"/>
              <a:t>Mortality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Hospital mortality:				22-76%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r>
              <a:rPr lang="en-US" sz="2400" dirty="0"/>
              <a:t>One-year mortality:				35-40%</a:t>
            </a:r>
          </a:p>
          <a:p>
            <a:pPr marL="279400" indent="-279400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algn="ctr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algn="ctr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algn="ctr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marL="279400" indent="-279400" algn="ctr" eaLnBrk="1" hangingPunct="1">
              <a:lnSpc>
                <a:spcPct val="80000"/>
              </a:lnSpc>
              <a:buNone/>
            </a:pPr>
            <a:endParaRPr lang="en-US" sz="1000" dirty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114800" y="5867401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103120" y="5791201"/>
            <a:ext cx="72644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Ref:  Inouye SK, NEJM 2006;354:1157-65; Lancet 2014; 383:911-922; JAMA 2017; 318:1161-1174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NIDUS-Base-Logo_Small.png">
            <a:extLst>
              <a:ext uri="{FF2B5EF4-FFF2-40B4-BE49-F238E27FC236}">
                <a16:creationId xmlns:a16="http://schemas.microsoft.com/office/drawing/2014/main" id="{CA9A814A-41AA-4A04-8392-366742FF0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4641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3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 u="sng"/>
              <a:t>Delirium has serious complications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46237"/>
            <a:ext cx="9601200" cy="4525963"/>
          </a:xfrm>
        </p:spPr>
        <p:txBody>
          <a:bodyPr/>
          <a:lstStyle/>
          <a:p>
            <a:r>
              <a:rPr lang="en-US" dirty="0"/>
              <a:t>Delirium associated with:</a:t>
            </a:r>
          </a:p>
          <a:p>
            <a:pPr lvl="1"/>
            <a:r>
              <a:rPr lang="en-US" dirty="0"/>
              <a:t>Increased morbidity and mortality</a:t>
            </a:r>
          </a:p>
          <a:p>
            <a:pPr lvl="1"/>
            <a:r>
              <a:rPr lang="en-US" dirty="0"/>
              <a:t>Functional and cognitive decline</a:t>
            </a:r>
          </a:p>
          <a:p>
            <a:pPr lvl="1"/>
            <a:r>
              <a:rPr lang="en-US" dirty="0"/>
              <a:t>Increased rates of dementia</a:t>
            </a:r>
          </a:p>
          <a:p>
            <a:pPr lvl="1"/>
            <a:r>
              <a:rPr lang="en-US" dirty="0"/>
              <a:t>Institutionalization</a:t>
            </a:r>
          </a:p>
          <a:p>
            <a:pPr lvl="1"/>
            <a:r>
              <a:rPr lang="en-US" dirty="0"/>
              <a:t>Increased length of stay and healthcare costs</a:t>
            </a:r>
          </a:p>
          <a:p>
            <a:pPr lvl="1"/>
            <a:r>
              <a:rPr lang="en-US" dirty="0"/>
              <a:t>Post-traumatic stress disorder</a:t>
            </a:r>
          </a:p>
          <a:p>
            <a:pPr lvl="1"/>
            <a:r>
              <a:rPr lang="en-US" dirty="0"/>
              <a:t>Caregiver burden</a:t>
            </a: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E98C6-7D22-40A4-AAE4-7D89E9A2A4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67"/>
          <a:stretch/>
        </p:blipFill>
        <p:spPr>
          <a:xfrm>
            <a:off x="0" y="4936117"/>
            <a:ext cx="1963918" cy="191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08D9F-686C-4185-B7B2-314DCE33EF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u="sng"/>
              <a:t>Delirium is expensive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1"/>
            <a:ext cx="77724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/>
              <a:t>Hospital costs (</a:t>
            </a:r>
            <a:r>
              <a:rPr lang="en-US" dirty="0">
                <a:cs typeface="Arial" pitchFamily="34" charset="0"/>
              </a:rPr>
              <a:t>&gt;$8 billion/year)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Post-hospital costs (&gt;$150 billion/year)</a:t>
            </a:r>
          </a:p>
          <a:p>
            <a:pPr eaLnBrk="1" hangingPunct="1"/>
            <a:r>
              <a:rPr lang="en-US" dirty="0"/>
              <a:t>Rehospitalization</a:t>
            </a:r>
          </a:p>
          <a:p>
            <a:r>
              <a:rPr lang="en-US" dirty="0"/>
              <a:t>Institutionalization</a:t>
            </a:r>
          </a:p>
          <a:p>
            <a:pPr eaLnBrk="1" hangingPunct="1"/>
            <a:r>
              <a:rPr lang="en-US" dirty="0"/>
              <a:t>Rehabilitation</a:t>
            </a:r>
          </a:p>
          <a:p>
            <a:pPr eaLnBrk="1" hangingPunct="1"/>
            <a:r>
              <a:rPr lang="en-US" dirty="0"/>
              <a:t>Home care</a:t>
            </a:r>
          </a:p>
          <a:p>
            <a:pPr eaLnBrk="1" hangingPunct="1"/>
            <a:r>
              <a:rPr lang="en-US" dirty="0"/>
              <a:t>Caregiver burden</a:t>
            </a:r>
          </a:p>
          <a:p>
            <a:pPr eaLnBrk="1" hangingPunct="1">
              <a:buNone/>
            </a:pPr>
            <a:endParaRPr lang="en-US" dirty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819400" y="6124576"/>
            <a:ext cx="6400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Ref:  Leslie DL, et al.  Arch Intern Med 2008;168:27-32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NIDUS-Base-Logo_Small.png">
            <a:extLst>
              <a:ext uri="{FF2B5EF4-FFF2-40B4-BE49-F238E27FC236}">
                <a16:creationId xmlns:a16="http://schemas.microsoft.com/office/drawing/2014/main" id="{E441C97C-C8CB-46EC-983E-6A36EDE80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4641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61120" cy="12192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Delirium is preventable</a:t>
            </a:r>
            <a:br>
              <a:rPr lang="en-US" sz="2700" b="1" u="sng" dirty="0"/>
            </a:br>
            <a:r>
              <a:rPr lang="en-US" sz="2400" dirty="0"/>
              <a:t>(N=3,751)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3750" t="34959" r="31875" b="27642"/>
          <a:stretch>
            <a:fillRect/>
          </a:stretch>
        </p:blipFill>
        <p:spPr bwMode="auto">
          <a:xfrm>
            <a:off x="1867230" y="1112838"/>
            <a:ext cx="970390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C89CB-249B-46D5-A820-2E621A0670D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7230" y="5185715"/>
            <a:ext cx="4418133" cy="2604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Hshieh TT et al.  JAMA IM. 2015; 175:512-520</a:t>
            </a:r>
          </a:p>
        </p:txBody>
      </p:sp>
      <p:pic>
        <p:nvPicPr>
          <p:cNvPr id="7" name="Picture 6" descr="logo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81" y="10886"/>
            <a:ext cx="1441904" cy="19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62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C91E-C434-4C1A-97A1-EE32A364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/>
              <a:t>Evidence on nonpharmacologic prevention for delirium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10E5-0503-4CCA-A54C-80F38C450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251858"/>
            <a:ext cx="10972800" cy="4525963"/>
          </a:xfrm>
        </p:spPr>
        <p:txBody>
          <a:bodyPr/>
          <a:lstStyle/>
          <a:p>
            <a:r>
              <a:rPr lang="en-US" dirty="0"/>
              <a:t>In hospital setting, meta-analysis from 2021</a:t>
            </a:r>
            <a:r>
              <a:rPr lang="en-US" baseline="30000" dirty="0"/>
              <a:t>1</a:t>
            </a:r>
            <a:r>
              <a:rPr lang="en-US" dirty="0"/>
              <a:t> found:</a:t>
            </a:r>
          </a:p>
          <a:p>
            <a:pPr lvl="1"/>
            <a:r>
              <a:rPr lang="en-US" sz="2600" dirty="0"/>
              <a:t>22 RCTs (N=5718), 43% reduction in delirium, RR=0.57 (95% CI 0.46-0.71)</a:t>
            </a:r>
          </a:p>
          <a:p>
            <a:pPr lvl="1"/>
            <a:r>
              <a:rPr lang="en-US" sz="2600" dirty="0"/>
              <a:t>Most effective interventions: reorientation, cognitive stimulation, and sleep hygiene</a:t>
            </a:r>
          </a:p>
          <a:p>
            <a:r>
              <a:rPr lang="en-US" dirty="0"/>
              <a:t>In ICU setting, meta-analysis </a:t>
            </a:r>
            <a:r>
              <a:rPr lang="en-US"/>
              <a:t>from 2022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dirty="0"/>
              <a:t>found: </a:t>
            </a:r>
          </a:p>
          <a:p>
            <a:pPr lvl="1"/>
            <a:r>
              <a:rPr lang="en-US" sz="2600" dirty="0"/>
              <a:t>29 RCTs (N=7005), 57% reduction in delirium, OR=0.43 (95% CI 0.22-0.84)</a:t>
            </a:r>
          </a:p>
          <a:p>
            <a:pPr lvl="1"/>
            <a:r>
              <a:rPr lang="en-US" sz="2600" dirty="0"/>
              <a:t>Most effective interventions: early mobilization and family involvement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B23DD-1541-4E6D-AD69-91FE1C54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20BB-BAAC-4798-BB10-14B845743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7BCCC-3E33-45A7-BA06-4DA2F855DCBD}"/>
              </a:ext>
            </a:extLst>
          </p:cNvPr>
          <p:cNvSpPr txBox="1"/>
          <p:nvPr/>
        </p:nvSpPr>
        <p:spPr>
          <a:xfrm>
            <a:off x="489857" y="6128657"/>
            <a:ext cx="11266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Burton JK. Cochrane Database of Systematic Revs 2021; 7:CD013307; 2. Chen TJ. Int J </a:t>
            </a:r>
            <a:r>
              <a:rPr lang="en-US" sz="1400" dirty="0" err="1"/>
              <a:t>Nurs</a:t>
            </a:r>
            <a:r>
              <a:rPr lang="en-US" sz="1400" dirty="0"/>
              <a:t> Stud 2022; 131:104239 (</a:t>
            </a:r>
            <a:r>
              <a:rPr lang="en-US" sz="1400" dirty="0" err="1"/>
              <a:t>epub</a:t>
            </a:r>
            <a:r>
              <a:rPr lang="en-US" sz="1400" dirty="0"/>
              <a:t>)</a:t>
            </a:r>
          </a:p>
        </p:txBody>
      </p:sp>
      <p:pic>
        <p:nvPicPr>
          <p:cNvPr id="6" name="Picture 5" descr="NIDUS-Base-Logo_Small.png">
            <a:extLst>
              <a:ext uri="{FF2B5EF4-FFF2-40B4-BE49-F238E27FC236}">
                <a16:creationId xmlns:a16="http://schemas.microsoft.com/office/drawing/2014/main" id="{1C411325-96A8-4212-89A7-94E101697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4" y="5618019"/>
            <a:ext cx="1316181" cy="1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63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2052</Words>
  <Application>Microsoft Office PowerPoint</Application>
  <PresentationFormat>Widescreen</PresentationFormat>
  <Paragraphs>289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Times New Roman</vt:lpstr>
      <vt:lpstr>1_Office Theme</vt:lpstr>
      <vt:lpstr>2_Office Theme</vt:lpstr>
      <vt:lpstr>1_Default Design</vt:lpstr>
      <vt:lpstr>Office Theme</vt:lpstr>
      <vt:lpstr>4_Office Theme</vt:lpstr>
      <vt:lpstr>PowerPoint Presentation</vt:lpstr>
      <vt:lpstr>DSM5 CRITERIA FOR DELIRIUM</vt:lpstr>
      <vt:lpstr>Why should we care about delirium?</vt:lpstr>
      <vt:lpstr>In U.S. hospitals today</vt:lpstr>
      <vt:lpstr>Delirium is common</vt:lpstr>
      <vt:lpstr>Delirium has serious complications</vt:lpstr>
      <vt:lpstr>Delirium is expensive</vt:lpstr>
      <vt:lpstr>Delirium is preventable (N=3,751)</vt:lpstr>
      <vt:lpstr>Evidence on nonpharmacologic prevention for delirium</vt:lpstr>
      <vt:lpstr>Nonpharmacologic approaches in delirium</vt:lpstr>
      <vt:lpstr>What I learned from conducting the first-ever delirium prevention trial</vt:lpstr>
      <vt:lpstr>PowerPoint Presentation</vt:lpstr>
      <vt:lpstr>Key lessons learned</vt:lpstr>
      <vt:lpstr>Study design</vt:lpstr>
      <vt:lpstr>Selection of study population “at risk, but not too high”</vt:lpstr>
      <vt:lpstr> Control group considerations </vt:lpstr>
      <vt:lpstr>Assuring potency of intervention </vt:lpstr>
      <vt:lpstr>Importance of adherence “intervention only works if it’s received” </vt:lpstr>
      <vt:lpstr>PowerPoint Presentation</vt:lpstr>
      <vt:lpstr>Blinding</vt:lpstr>
      <vt:lpstr>Minimizing contamination</vt:lpstr>
      <vt:lpstr>First steps first…</vt:lpstr>
      <vt:lpstr>Delirium treatment:  Designing a nonpharmacologic intervention</vt:lpstr>
      <vt:lpstr>Designing the Ideal Intervention</vt:lpstr>
      <vt:lpstr>Challenges for Treatment Trials</vt:lpstr>
      <vt:lpstr>What approaches are likely to be effective?  </vt:lpstr>
      <vt:lpstr>Remove or treat underlying cause(s) </vt:lpstr>
      <vt:lpstr>Restore cognitive and physical function</vt:lpstr>
      <vt:lpstr>Manage delirium behaviors</vt:lpstr>
      <vt:lpstr>Prevent or remediate potential complications</vt:lpstr>
      <vt:lpstr>Principles of Implementation</vt:lpstr>
      <vt:lpstr>Implementation Issues</vt:lpstr>
      <vt:lpstr>Choosing your study outcomes</vt:lpstr>
      <vt:lpstr>If we could shorten delirium…</vt:lpstr>
      <vt:lpstr>Treating delirium may offer the unprecedented opportunity to prevent or ameliorate future cognitive decline.  </vt:lpstr>
      <vt:lpstr>Join NIDUS to connect to Delirium Research!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Inouye</dc:creator>
  <cp:lastModifiedBy>Ruck, Kristen Marie</cp:lastModifiedBy>
  <cp:revision>77</cp:revision>
  <cp:lastPrinted>2022-11-12T04:09:41Z</cp:lastPrinted>
  <dcterms:created xsi:type="dcterms:W3CDTF">2022-10-29T15:04:17Z</dcterms:created>
  <dcterms:modified xsi:type="dcterms:W3CDTF">2022-11-12T04:10:07Z</dcterms:modified>
</cp:coreProperties>
</file>