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handoutMasterIdLst>
    <p:handoutMasterId r:id="rId38"/>
  </p:handout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8288000" cy="10287000"/>
  <p:notesSz cx="7315200" cy="9601200"/>
  <p:embeddedFontLst>
    <p:embeddedFont>
      <p:font typeface="Calibri" panose="020F0502020204030204" pitchFamily="34" charset="0"/>
      <p:regular r:id="rId39"/>
      <p:bold r:id="rId40"/>
      <p:italic r:id="rId41"/>
      <p:boldItalic r:id="rId42"/>
    </p:embeddedFont>
    <p:embeddedFont>
      <p:font typeface="Montserrat Classic" panose="020B0604020202020204" charset="0"/>
      <p:regular r:id="rId43"/>
    </p:embeddedFont>
    <p:embeddedFont>
      <p:font typeface="Montserrat Classic Bold" panose="020B0604020202020204" charset="0"/>
      <p:regular r:id="rId44"/>
      <p:bold r:id="rId45"/>
    </p:embeddedFont>
    <p:embeddedFont>
      <p:font typeface="Montserrat Extra-Bold" panose="020B0604020202020204" charset="0"/>
      <p:regular r:id="rId46"/>
      <p:bold r:id="rId47"/>
    </p:embeddedFont>
    <p:embeddedFont>
      <p:font typeface="Montserrat Semi-Bold" panose="020B0604020202020204" charset="0"/>
      <p:regular r:id="rId48"/>
      <p:bold r:id="rId49"/>
    </p:embeddedFont>
    <p:embeddedFont>
      <p:font typeface="Montserrat Semi-Bold Bold" panose="020B0604020202020204" charset="0"/>
      <p:regular r:id="rId50"/>
      <p:bold r:id="rId51"/>
    </p:embeddedFont>
    <p:embeddedFont>
      <p:font typeface="Montserrat Semi-Bold Italics" panose="020B0604020202020204"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Open Sans Bold" panose="020B0806030504020204" charset="0"/>
      <p:regular r:id="rId60"/>
      <p:bold r:id="rId61"/>
    </p:embeddedFont>
    <p:embeddedFont>
      <p:font typeface="Open Sans Light Bold"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57007" autoAdjust="0"/>
  </p:normalViewPr>
  <p:slideViewPr>
    <p:cSldViewPr>
      <p:cViewPr varScale="1">
        <p:scale>
          <a:sx n="30" d="100"/>
          <a:sy n="30" d="100"/>
        </p:scale>
        <p:origin x="2026" y="43"/>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90B15D-DE2F-AE86-6EDA-00FEA8E0B3DD}"/>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a:t>10th Annual NIDUS Delirium Boot Camp</a:t>
            </a:r>
          </a:p>
        </p:txBody>
      </p:sp>
      <p:sp>
        <p:nvSpPr>
          <p:cNvPr id="3" name="Date Placeholder 2">
            <a:extLst>
              <a:ext uri="{FF2B5EF4-FFF2-40B4-BE49-F238E27FC236}">
                <a16:creationId xmlns:a16="http://schemas.microsoft.com/office/drawing/2014/main" id="{44AED5B4-79A7-E4A4-E287-03688FA8972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E94BF21B-2118-57DD-1A4B-525A0113FB5D}"/>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EC983D-1F48-B322-FD3F-42C054C93E00}"/>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7CA8154-73C6-4E52-BE19-52E8D98B3D98}" type="slidenum">
              <a:rPr lang="en-US" smtClean="0"/>
              <a:t>‹#›</a:t>
            </a:fld>
            <a:endParaRPr lang="en-US"/>
          </a:p>
        </p:txBody>
      </p:sp>
    </p:spTree>
    <p:extLst>
      <p:ext uri="{BB962C8B-B14F-4D97-AF65-F5344CB8AC3E}">
        <p14:creationId xmlns:p14="http://schemas.microsoft.com/office/powerpoint/2010/main" val="295938895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lang="cs-CZ"/>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lang="cs-CZ"/>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dirty="0"/>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One example of data analysis that is prevalent in the literature: thematic analysis</a:t>
            </a:r>
          </a:p>
          <a:p>
            <a:endParaRPr lang="en-US" dirty="0"/>
          </a:p>
          <a:p>
            <a:r>
              <a:rPr lang="en-US" dirty="0"/>
              <a:t>This is great because it is easy to follow and good for novice researchers.</a:t>
            </a:r>
          </a:p>
          <a:p>
            <a:endParaRPr lang="en-US" dirty="0"/>
          </a:p>
          <a:p>
            <a:r>
              <a:rPr lang="en-US" dirty="0"/>
              <a:t>Thematic analysis includes the following steps:</a:t>
            </a:r>
          </a:p>
          <a:p>
            <a:endParaRPr lang="en-US" dirty="0"/>
          </a:p>
          <a:p>
            <a:r>
              <a:rPr lang="en-US" dirty="0"/>
              <a:t>Familiarize-transcribe/listen to the audio-recording. Make notes. Read the transcript!</a:t>
            </a:r>
          </a:p>
          <a:p>
            <a:endParaRPr lang="en-US" dirty="0"/>
          </a:p>
          <a:p>
            <a:r>
              <a:rPr lang="en-US" dirty="0"/>
              <a:t>Generate initial codes: code across the data set. Collate the data extracts that are relevant to each code. </a:t>
            </a:r>
          </a:p>
          <a:p>
            <a:endParaRPr lang="en-US" dirty="0"/>
          </a:p>
          <a:p>
            <a:r>
              <a:rPr lang="en-US" dirty="0"/>
              <a:t>Search for themes: Collate codes into patterns and potential themes. Gather all data extracts relevant to each potential theme. Start to generate a thematic or mind-map.</a:t>
            </a:r>
          </a:p>
          <a:p>
            <a:endParaRPr lang="en-US" dirty="0"/>
          </a:p>
          <a:p>
            <a:r>
              <a:rPr lang="en-US" dirty="0"/>
              <a:t>Review themes: check themes in relation to the coded data extracts &amp; then in relation to the entire data set</a:t>
            </a:r>
          </a:p>
          <a:p>
            <a:r>
              <a:rPr lang="en-US" dirty="0"/>
              <a:t>Define and name themes-write a detailed account of each theme and what it means</a:t>
            </a:r>
          </a:p>
          <a:p>
            <a:endParaRPr lang="en-US" dirty="0"/>
          </a:p>
          <a:p>
            <a:r>
              <a:rPr lang="en-US" dirty="0"/>
              <a:t>Produce the report-final analysis of your data </a:t>
            </a:r>
          </a:p>
          <a:p>
            <a:endParaRPr lang="en-US" dirty="0"/>
          </a:p>
          <a:p>
            <a:r>
              <a:rPr lang="en-US" dirty="0"/>
              <a:t>IMPORTANT: meet with other coders. This is NOT to reach consensus on themes (positivist mindset-there is one truth) but rather to develop thinking and challenge assumptions. Maybe your experience limits how you engage with the data.</a:t>
            </a:r>
          </a:p>
          <a:p>
            <a:endParaRPr lang="en-US" dirty="0"/>
          </a:p>
          <a:p>
            <a:r>
              <a:rPr lang="en-US" dirty="0"/>
              <a:t>Common pitfalls: this is not a recipe or a set or instructions. Remember: data is complex! You may need to go back a few steps.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Next, I want</a:t>
            </a:r>
            <a:r>
              <a:rPr lang="en-US" baseline="0" dirty="0"/>
              <a:t> to talk about mixed methods study designs</a:t>
            </a:r>
          </a:p>
          <a:p>
            <a:endParaRPr lang="en-US" dirty="0"/>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Discuss areas of convergence or divergence between the quantitative &amp; qualitative results.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Determine what quantitative results need further explanation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
        <p:nvSpPr>
          <p:cNvPr id="5" name="Date Placeholder 4">
            <a:extLst>
              <a:ext uri="{FF2B5EF4-FFF2-40B4-BE49-F238E27FC236}">
                <a16:creationId xmlns:a16="http://schemas.microsoft.com/office/drawing/2014/main" id="{DE3536A0-AA5C-D3CA-3136-5497BC07B93D}"/>
              </a:ext>
            </a:extLst>
          </p:cNvPr>
          <p:cNvSpPr>
            <a:spLocks noGrp="1"/>
          </p:cNvSpPr>
          <p:nvPr>
            <p:ph type="dt" idx="1"/>
          </p:nvPr>
        </p:nvSpPr>
        <p:spPr/>
        <p:txBody>
          <a:bodyPr/>
          <a:lstStyle/>
          <a:p>
            <a:endParaRPr lang="cs-CZ"/>
          </a:p>
        </p:txBody>
      </p:sp>
      <p:sp>
        <p:nvSpPr>
          <p:cNvPr id="6" name="Header Placeholder 5">
            <a:extLst>
              <a:ext uri="{FF2B5EF4-FFF2-40B4-BE49-F238E27FC236}">
                <a16:creationId xmlns:a16="http://schemas.microsoft.com/office/drawing/2014/main" id="{E7BACFBC-9491-7FE1-BA44-4CE54F6EE943}"/>
              </a:ext>
            </a:extLst>
          </p:cNvPr>
          <p:cNvSpPr>
            <a:spLocks noGrp="1"/>
          </p:cNvSpPr>
          <p:nvPr>
            <p:ph type="hdr" sz="quarter"/>
          </p:nvPr>
        </p:nvSpPr>
        <p:spPr/>
        <p:txBody>
          <a:bodyPr/>
          <a:lstStyle/>
          <a:p>
            <a:r>
              <a:rPr lang="en-US"/>
              <a:t>10th Annual NIDUS Delirium Boot Camp</a:t>
            </a:r>
            <a:endParaRPr lang="cs-CZ"/>
          </a:p>
        </p:txBody>
      </p:sp>
    </p:spTree>
    <p:extLst>
      <p:ext uri="{BB962C8B-B14F-4D97-AF65-F5344CB8AC3E}">
        <p14:creationId xmlns:p14="http://schemas.microsoft.com/office/powerpoint/2010/main" val="1888090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Use qualitative results to develop a survey or instrument for the quantitative data collection &amp; analysis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endParaRPr lang="en-US" dirty="0"/>
          </a:p>
          <a:p>
            <a:r>
              <a:rPr lang="en-US" dirty="0"/>
              <a:t>Note-triangulation means convergence, corroboration, credibility </a:t>
            </a:r>
            <a:r>
              <a:rPr lang="en-US" dirty="0" err="1"/>
              <a:t>etc</a:t>
            </a:r>
            <a:r>
              <a:rPr lang="en-US" dirty="0"/>
              <a:t> of results from different methods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Poorly designed studies and inadequate</a:t>
            </a:r>
            <a:r>
              <a:rPr lang="en-US" baseline="0" dirty="0"/>
              <a:t> </a:t>
            </a:r>
            <a:r>
              <a:rPr lang="en-US" dirty="0"/>
              <a:t>reporting can lead to inappropriate application of qualitative research in decision-making, health care, health policy and future research.</a:t>
            </a:r>
          </a:p>
          <a:p>
            <a:endParaRPr lang="en-US" dirty="0"/>
          </a:p>
          <a:p>
            <a:pPr defTabSz="966612">
              <a:defRPr/>
            </a:pPr>
            <a:r>
              <a:rPr lang="en-US" dirty="0"/>
              <a:t>If</a:t>
            </a:r>
            <a:r>
              <a:rPr lang="en-US" baseline="0" dirty="0"/>
              <a:t> you are conducting qualitative research, it’s important to use a reporting guideline. Reporting guidelines </a:t>
            </a:r>
            <a:r>
              <a:rPr lang="en-US" sz="1300" dirty="0">
                <a:solidFill>
                  <a:srgbClr val="000000"/>
                </a:solidFill>
                <a:latin typeface="Montserrat Classic"/>
              </a:rPr>
              <a:t>ensure rigorously designed studies &amp; adequate reporting to ensure appropriate application of qualitative research &amp; ability of readers to assess strength of the study</a:t>
            </a:r>
          </a:p>
          <a:p>
            <a:endParaRPr lang="en-US" dirty="0"/>
          </a:p>
          <a:p>
            <a:r>
              <a:rPr lang="en-US" dirty="0"/>
              <a:t>Two main reporting guidelines attempt to improve transparency in qualitative health research through standardizing study reporting</a:t>
            </a:r>
          </a:p>
          <a:p>
            <a:endParaRPr lang="en-US" dirty="0"/>
          </a:p>
          <a:p>
            <a:r>
              <a:rPr lang="en-US" dirty="0"/>
              <a:t>CORE-Q published in 2007 and is a 32-item checklist. The CORE-Q prompts researchers to adequately and transparently report study design and conduct.</a:t>
            </a:r>
          </a:p>
          <a:p>
            <a:endParaRPr lang="en-US" dirty="0"/>
          </a:p>
          <a:p>
            <a:r>
              <a:rPr lang="en-US" dirty="0"/>
              <a:t>SRQR published in 2014 and is a 21-item list of standards. The SRQR standardizes approach to implementation and analysis of qualitative studies. It also allows the reader to understand the theoretical underpinnings of the qualitative study design used.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The CORE-Q is a 32-item checklist. Typically we will use the CORE-Q as a framework for our study protocol. When writing manuscripts, we include the CORE-Q as a supplementary table.</a:t>
            </a:r>
          </a:p>
          <a:p>
            <a:endParaRPr lang="en-US"/>
          </a:p>
          <a:p>
            <a:r>
              <a:rPr lang="en-US"/>
              <a:t>Domain 1 is about the research team and reflexivity: For example, who facilitated the interview or focus groups? What experience or training did they have? Did they have a previous relationship with the participants? </a:t>
            </a:r>
          </a:p>
          <a:p>
            <a:endParaRPr lang="en-US"/>
          </a:p>
          <a:p>
            <a:r>
              <a:rPr lang="en-US"/>
              <a:t>Domain 2 is about the study design: For example, what is the methodological orientation that underpins the study? How were the participants selected? Where was the data collected? Was the interview guide pilot tested? How long were the interviews?</a:t>
            </a:r>
          </a:p>
          <a:p>
            <a:endParaRPr lang="en-US"/>
          </a:p>
          <a:p>
            <a:r>
              <a:rPr lang="en-US"/>
              <a:t>Domain 3 is about the data analysis and findings: How many data coders? How were the themes identified? Are there participant quotations presented?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 Used a semi-structured interview guide based on</a:t>
            </a:r>
          </a:p>
          <a:p>
            <a:r>
              <a:rPr lang="en-US" dirty="0"/>
              <a:t>research experience, relevant literature and three</a:t>
            </a:r>
          </a:p>
          <a:p>
            <a:r>
              <a:rPr lang="en-US" dirty="0"/>
              <a:t>predetermined categories of interest: 1) use of family-administered delirium detection tools at the bedside, 2)</a:t>
            </a:r>
          </a:p>
          <a:p>
            <a:r>
              <a:rPr lang="en-US" dirty="0"/>
              <a:t>important features (e.g., design, functionality) to be</a:t>
            </a:r>
          </a:p>
          <a:p>
            <a:r>
              <a:rPr lang="en-US" dirty="0"/>
              <a:t>considered in tools used by family members, and 3)</a:t>
            </a:r>
          </a:p>
          <a:p>
            <a:r>
              <a:rPr lang="en-US" dirty="0"/>
              <a:t>barriers and facilitators to implementing family-administered delirium detection tools into routine patient care. </a:t>
            </a:r>
          </a:p>
          <a:p>
            <a:endParaRPr lang="en-US" dirty="0"/>
          </a:p>
          <a:p>
            <a:r>
              <a:rPr lang="en-US" dirty="0"/>
              <a:t>Important points: this guide was co-designed with ICU decision makers, clinicians, RNs, and researchers and pilot tested and further refined with ICU patients and family members, who are members of our research team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Today, I am going to talk about qualitative methods, their importance, why they should be done, different types, and theoretical frameworks. I will also briefly</a:t>
            </a:r>
            <a:r>
              <a:rPr lang="en-US" baseline="0" dirty="0"/>
              <a:t> </a:t>
            </a:r>
            <a:r>
              <a:rPr lang="en-US" dirty="0"/>
              <a:t>touch on mixed methods, reporting checklists and guiding documents, then going into examples of using these methods in delirium.</a:t>
            </a:r>
            <a:r>
              <a:rPr lang="en-US" baseline="0" dirty="0"/>
              <a:t> By the end of this presentation, you should have an understanding of qualitative research and how to conduct and report it.</a:t>
            </a:r>
            <a:endParaRPr lang="en-US" dirty="0"/>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
        <p:nvSpPr>
          <p:cNvPr id="5" name="Date Placeholder 4">
            <a:extLst>
              <a:ext uri="{FF2B5EF4-FFF2-40B4-BE49-F238E27FC236}">
                <a16:creationId xmlns:a16="http://schemas.microsoft.com/office/drawing/2014/main" id="{F7A8FE68-F16E-C8A9-0AA4-21611B84AE47}"/>
              </a:ext>
            </a:extLst>
          </p:cNvPr>
          <p:cNvSpPr>
            <a:spLocks noGrp="1"/>
          </p:cNvSpPr>
          <p:nvPr>
            <p:ph type="dt" idx="1"/>
          </p:nvPr>
        </p:nvSpPr>
        <p:spPr/>
        <p:txBody>
          <a:bodyPr/>
          <a:lstStyle/>
          <a:p>
            <a:endParaRPr lang="cs-CZ"/>
          </a:p>
        </p:txBody>
      </p:sp>
      <p:sp>
        <p:nvSpPr>
          <p:cNvPr id="6" name="Header Placeholder 5">
            <a:extLst>
              <a:ext uri="{FF2B5EF4-FFF2-40B4-BE49-F238E27FC236}">
                <a16:creationId xmlns:a16="http://schemas.microsoft.com/office/drawing/2014/main" id="{59498D38-81D5-F620-CB48-2E43EAFACD70}"/>
              </a:ext>
            </a:extLst>
          </p:cNvPr>
          <p:cNvSpPr>
            <a:spLocks noGrp="1"/>
          </p:cNvSpPr>
          <p:nvPr>
            <p:ph type="hdr" sz="quarter"/>
          </p:nvPr>
        </p:nvSpPr>
        <p:spPr/>
        <p:txBody>
          <a:bodyPr/>
          <a:lstStyle/>
          <a:p>
            <a:r>
              <a:rPr lang="en-US"/>
              <a:t>10th Annual NIDUS Delirium Boot Camp</a:t>
            </a:r>
            <a:endParaRPr lang="cs-CZ"/>
          </a:p>
        </p:txBody>
      </p:sp>
    </p:spTree>
    <p:extLst>
      <p:ext uri="{BB962C8B-B14F-4D97-AF65-F5344CB8AC3E}">
        <p14:creationId xmlns:p14="http://schemas.microsoft.com/office/powerpoint/2010/main" val="690416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This one isn't a great example, but is an example of phenomenology &amp; you have the opportunity to point out the interview guide (which has the advantage of being short) &amp; provide some advice.</a:t>
            </a:r>
          </a:p>
          <a:p>
            <a:endParaRPr lang="en-US" dirty="0"/>
          </a:p>
          <a:p>
            <a:r>
              <a:rPr lang="en-US" dirty="0" err="1"/>
              <a:t>Construcionism</a:t>
            </a:r>
            <a:r>
              <a:rPr lang="en-US" dirty="0"/>
              <a:t> is a guess. Most people will not put that in the papers (though you should be prepared for reviewers to ask for it, so think about it up front).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Semi-structured interview guide. This is simply a guideline to engage patients and family in dialogue. </a:t>
            </a:r>
          </a:p>
          <a:p>
            <a:endParaRPr lang="en-US" dirty="0"/>
          </a:p>
          <a:p>
            <a:r>
              <a:rPr lang="en-US" dirty="0"/>
              <a:t>Things to be cautious about:</a:t>
            </a:r>
          </a:p>
          <a:p>
            <a:r>
              <a:rPr lang="en-US" dirty="0"/>
              <a:t>-Don't want to lead participants. For example, don't assume that patients had a hard time or that the ICU was a "difficult experience" for families. Let them use their own words. Make the question more neutral. Such as, please describe your delirium for me. Also, remember that delirium is often traumatic for patients and families. They may not want to share.</a:t>
            </a:r>
          </a:p>
          <a:p>
            <a:endParaRPr lang="en-US" dirty="0"/>
          </a:p>
          <a:p>
            <a:r>
              <a:rPr lang="en-US" dirty="0"/>
              <a:t>Make questions open-ended (i.e., cannot be answered with a simple yes or no. We want to understand the participant's perspective.</a:t>
            </a:r>
          </a:p>
          <a:p>
            <a:endParaRPr lang="en-US" dirty="0"/>
          </a:p>
          <a:p>
            <a:r>
              <a:rPr lang="en-US" dirty="0"/>
              <a:t>These are also very simple interview guides. It is likely that the questions were probed further. We often like to include probes with our interview guide to keep us on track and ensure we understand perspectives.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Constructionism is a guess. They didn't have a methodology so I am also guessing.</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Interview guide was based on the theoretical domains framework. The authors coded based on the TDF (deductive)</a:t>
            </a:r>
          </a:p>
          <a:p>
            <a:endParaRPr lang="en-US" dirty="0"/>
          </a:p>
          <a:p>
            <a:r>
              <a:rPr lang="en-US" dirty="0"/>
              <a:t>They found all domains were relevant to changing nurses' </a:t>
            </a:r>
            <a:r>
              <a:rPr lang="en-US" dirty="0" err="1"/>
              <a:t>behaviours</a:t>
            </a:r>
            <a:r>
              <a:rPr lang="en-US" dirty="0"/>
              <a:t> about delirium screening in the ED</a:t>
            </a:r>
          </a:p>
          <a:p>
            <a:endParaRPr lang="en-US" dirty="0"/>
          </a:p>
          <a:p>
            <a:r>
              <a:rPr lang="en-US" dirty="0"/>
              <a:t>They identified 3 major themes related to facilitators and barriers that influence nurses' </a:t>
            </a:r>
            <a:r>
              <a:rPr lang="en-US" dirty="0" err="1"/>
              <a:t>behavious</a:t>
            </a:r>
            <a:r>
              <a:rPr lang="en-US" dirty="0"/>
              <a:t> on screening for delirium in older adults presenting to the ED</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Guess at contextualism as participants were asked to describe their beliefs regarding pain assessment but the authors appear to still be deciding on one truth. Meaning is related to the context in which it is produced, reflecting the researcher's position. Knowledge will be true in certain contexts.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https://d31kydh6n6r5j5.cloudfront.net/uploads/sites/289/2020/02/Harper_Myths_and_Misconceptions.pdf</a:t>
            </a:r>
          </a:p>
          <a:p>
            <a:endParaRPr lang="en-US"/>
          </a:p>
          <a:p>
            <a:r>
              <a:rPr lang="en-US"/>
              <a:t>-Both are labor intensive methods. It can be difficult to recruit participants. Data is messy. Qualitative research may involve more back end work.</a:t>
            </a:r>
          </a:p>
          <a:p>
            <a:r>
              <a:rPr lang="en-US"/>
              <a:t>-Data are only as good as the researchers. It's important to conduct qualitative research with an experienced qualitative researcher. </a:t>
            </a:r>
          </a:p>
          <a:p>
            <a:r>
              <a:rPr lang="en-US"/>
              <a:t>-Qualitative design, when adhering to well-established standards of rigor, produce high quality results. Well thought out qualitative studies include reflexivity, an audit trail, trustworthiness</a:t>
            </a:r>
          </a:p>
          <a:p>
            <a:r>
              <a:rPr lang="en-US"/>
              <a:t>-Researchers identify themes. It's important to always place yourself in qualitative research. Each researcher has their own experiences, biases, and perspectives that will shape the results.</a:t>
            </a:r>
          </a:p>
          <a:p>
            <a:r>
              <a:rPr lang="en-US"/>
              <a:t>-Generalizability is not the point of qualitative research!</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a:t>Traumatic events set up a power differential! Don't repeat feelings of powerless in any way! Welcoming introductions. Adapt physical/online space to be warm &amp; welcoming. Clear/accessible information. Ensure everyone understands confidentiality. Have a crisis plan is someone experiences distress (e.g., free resources, space to go if feeling overwhelmed, grounding techniques)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Braun &amp; Clarke are on Twitter and often share the common pitfalls of reflexive thematic analysis. They occasionally give webinars that are very informative (and fill up quick so sign up &amp; arrive early)</a:t>
            </a:r>
          </a:p>
          <a:p>
            <a:endParaRPr lang="en-US" dirty="0"/>
          </a:p>
          <a:p>
            <a:r>
              <a:rPr lang="en-US" dirty="0"/>
              <a:t>Braun &amp; Clarke created a website, too, that has a lot of great resources listed.</a:t>
            </a:r>
          </a:p>
          <a:p>
            <a:endParaRPr lang="en-US" dirty="0"/>
          </a:p>
          <a:p>
            <a:r>
              <a:rPr lang="en-US" dirty="0"/>
              <a:t>Lastly, there are a few books...again Braun &amp; Clarke which is a great place to start, but also Creswell.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All</a:t>
            </a:r>
            <a:r>
              <a:rPr lang="en-US" baseline="0" dirty="0"/>
              <a:t> of us are familiar with quantitative research. There are several similarities between </a:t>
            </a:r>
            <a:r>
              <a:rPr lang="en-US" dirty="0"/>
              <a:t>quantitative &amp; qualitative research. </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r>
              <a:rPr lang="en-US" dirty="0"/>
              <a:t>Next, I will briefly</a:t>
            </a:r>
            <a:r>
              <a:rPr lang="en-US" baseline="0" dirty="0"/>
              <a:t> explain what are the components of a qualitative research study. It’s important when you are planning a study that you understand these components as they are related to your research question. This includes…</a:t>
            </a: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a:t>
            </a:fld>
            <a:endParaRPr lang="cs-CZ"/>
          </a:p>
        </p:txBody>
      </p:sp>
      <p:sp>
        <p:nvSpPr>
          <p:cNvPr id="5" name="Date Placeholder 4">
            <a:extLst>
              <a:ext uri="{FF2B5EF4-FFF2-40B4-BE49-F238E27FC236}">
                <a16:creationId xmlns:a16="http://schemas.microsoft.com/office/drawing/2014/main" id="{833C3BF7-EEF9-F247-9396-829BF95FD16C}"/>
              </a:ext>
            </a:extLst>
          </p:cNvPr>
          <p:cNvSpPr>
            <a:spLocks noGrp="1"/>
          </p:cNvSpPr>
          <p:nvPr>
            <p:ph type="dt" idx="1"/>
          </p:nvPr>
        </p:nvSpPr>
        <p:spPr/>
        <p:txBody>
          <a:bodyPr/>
          <a:lstStyle/>
          <a:p>
            <a:endParaRPr lang="cs-CZ"/>
          </a:p>
        </p:txBody>
      </p:sp>
      <p:sp>
        <p:nvSpPr>
          <p:cNvPr id="6" name="Header Placeholder 5">
            <a:extLst>
              <a:ext uri="{FF2B5EF4-FFF2-40B4-BE49-F238E27FC236}">
                <a16:creationId xmlns:a16="http://schemas.microsoft.com/office/drawing/2014/main" id="{1DE52DE5-561B-33BD-D202-92F6A5AF0688}"/>
              </a:ext>
            </a:extLst>
          </p:cNvPr>
          <p:cNvSpPr>
            <a:spLocks noGrp="1"/>
          </p:cNvSpPr>
          <p:nvPr>
            <p:ph type="hdr" sz="quarter"/>
          </p:nvPr>
        </p:nvSpPr>
        <p:spPr/>
        <p:txBody>
          <a:bodyPr/>
          <a:lstStyle/>
          <a:p>
            <a:r>
              <a:rPr lang="en-US"/>
              <a:t>10th Annual NIDUS Delirium Boot Camp</a:t>
            </a:r>
            <a:endParaRPr lang="cs-CZ"/>
          </a:p>
        </p:txBody>
      </p:sp>
    </p:spTree>
    <p:extLst>
      <p:ext uri="{BB962C8B-B14F-4D97-AF65-F5344CB8AC3E}">
        <p14:creationId xmlns:p14="http://schemas.microsoft.com/office/powerpoint/2010/main" val="252199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First I will briefly touch on paradigms. A paradigm is a philosophical</a:t>
            </a:r>
            <a:r>
              <a:rPr lang="en-US" baseline="0" dirty="0"/>
              <a:t> framework that your research is based on. That is, what do we believe about the nature of reality of truth or how do we know what we know. Though, paradigms, in health services and medical literature, are rarely reported. It’s important for you to understand where you position yourself as a researcher. A paradigm will give you a direction and path to conduct the research. I have included three examples that you will likely encounter in qualitative research.</a:t>
            </a:r>
          </a:p>
          <a:p>
            <a:endParaRPr lang="en-US" baseline="0" dirty="0"/>
          </a:p>
          <a:p>
            <a:r>
              <a:rPr lang="en-US" dirty="0"/>
              <a:t>The first example is post positivism.</a:t>
            </a:r>
            <a:r>
              <a:rPr lang="en-US" baseline="0" dirty="0"/>
              <a:t> Researchers are influenced by their contexts, but still seek (uncontaminated) knowledge about the true nature of the world</a:t>
            </a:r>
            <a:r>
              <a:rPr lang="en-US" dirty="0"/>
              <a:t>. Researchers control</a:t>
            </a:r>
            <a:r>
              <a:rPr lang="en-US" baseline="0" dirty="0"/>
              <a:t> subjectivity while </a:t>
            </a:r>
            <a:r>
              <a:rPr lang="en-US" dirty="0"/>
              <a:t>looking for the singular truth. This is a very quantitative way of thinking.</a:t>
            </a:r>
          </a:p>
          <a:p>
            <a:endParaRPr lang="en-US" dirty="0"/>
          </a:p>
          <a:p>
            <a:r>
              <a:rPr lang="en-US" dirty="0"/>
              <a:t>The second example constructivism is</a:t>
            </a:r>
            <a:r>
              <a:rPr lang="en-US" baseline="0" dirty="0"/>
              <a:t> the p</a:t>
            </a:r>
            <a:r>
              <a:rPr lang="en-US" dirty="0"/>
              <a:t>roduction of meaning by people. It states that knowledges are social artifacts, artifacts that are social, cultural, moral, ideological, &amp; political. This paradigm does</a:t>
            </a:r>
            <a:r>
              <a:rPr lang="en-US" baseline="0" dirty="0"/>
              <a:t> </a:t>
            </a:r>
            <a:r>
              <a:rPr lang="en-US" dirty="0"/>
              <a:t>not assume a single reality</a:t>
            </a:r>
            <a:r>
              <a:rPr lang="en-US" baseline="0" dirty="0"/>
              <a:t> &amp; </a:t>
            </a:r>
            <a:r>
              <a:rPr lang="en-US" dirty="0"/>
              <a:t>rejects that there is a single truth</a:t>
            </a:r>
          </a:p>
          <a:p>
            <a:endParaRPr lang="en-US" dirty="0"/>
          </a:p>
          <a:p>
            <a:r>
              <a:rPr lang="en-US" dirty="0" err="1"/>
              <a:t>Contextualism</a:t>
            </a:r>
            <a:r>
              <a:rPr lang="en-US" dirty="0"/>
              <a:t> still searches for "the truth"...in that knowledge is true in certain contexts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Now that you know the</a:t>
            </a:r>
            <a:r>
              <a:rPr lang="en-US" baseline="0" dirty="0"/>
              <a:t> philosophical assumptions that underpin your research, now you must choose an appropriate methodology. I will briefly describe four common methodologies.</a:t>
            </a:r>
          </a:p>
          <a:p>
            <a:endParaRPr lang="en-US" baseline="0" dirty="0"/>
          </a:p>
          <a:p>
            <a:endParaRPr lang="en-US" dirty="0"/>
          </a:p>
          <a:p>
            <a:r>
              <a:rPr lang="en-US" dirty="0"/>
              <a:t>Grounded theory e.g., How do healthcare professionals and women manage birth? (focus groups; generate theory about different strategies used by women and healthcare professionals)</a:t>
            </a:r>
          </a:p>
          <a:p>
            <a:endParaRPr lang="en-US" dirty="0"/>
          </a:p>
          <a:p>
            <a:r>
              <a:rPr lang="en-US" dirty="0"/>
              <a:t>Phenomenology e.g., how do patients experience delirium</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Ethnography e.g., Researcher observation of ICU rounds to examine the work and talk of ICU care team members reveal ICU culture</a:t>
            </a:r>
          </a:p>
          <a:p>
            <a:endParaRPr lang="en-US" dirty="0"/>
          </a:p>
          <a:p>
            <a:r>
              <a:rPr lang="en-US" dirty="0"/>
              <a:t>Narrative inquiry e.g., how ICU family members cope with loss and trauma and find meaning in the experience</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Now that you know the paradigm and</a:t>
            </a:r>
            <a:r>
              <a:rPr lang="en-US" baseline="0" dirty="0"/>
              <a:t> methodology that is appropriate for your research question, it is time to decide on which method you will use to gather your data.</a:t>
            </a:r>
          </a:p>
          <a:p>
            <a:endParaRPr lang="en-US" dirty="0"/>
          </a:p>
          <a:p>
            <a:r>
              <a:rPr lang="en-US" dirty="0"/>
              <a:t>The first two are interview and focus group.</a:t>
            </a:r>
            <a:r>
              <a:rPr lang="en-US" baseline="0" dirty="0"/>
              <a:t> </a:t>
            </a:r>
            <a:r>
              <a:rPr lang="en-US" dirty="0"/>
              <a:t>One common question to ask yourself is: which method do we use, interview or focus group?</a:t>
            </a:r>
          </a:p>
          <a:p>
            <a:endParaRPr lang="en-US" dirty="0"/>
          </a:p>
          <a:p>
            <a:r>
              <a:rPr lang="en-US" dirty="0"/>
              <a:t>If we are considering an interview, it's important to understand if your research requires you to collect in-depth information on a person's lived experience and personal perspectives. Interviews are a personal approach that allows participants to speak freely and maybe sometimes about something difficult (without worrying about a group of people listening). Interviews are appropriate when little is already known about the study phenomenon or if you would like detailed insights from individuals.</a:t>
            </a:r>
          </a:p>
          <a:p>
            <a:endParaRPr lang="en-US" dirty="0"/>
          </a:p>
          <a:p>
            <a:r>
              <a:rPr lang="en-US" dirty="0"/>
              <a:t>If we are considering a focus group, it is important to understand if your research question requires information to be generated on the collective views of a group.</a:t>
            </a:r>
          </a:p>
          <a:p>
            <a:endParaRPr lang="en-US" dirty="0"/>
          </a:p>
          <a:p>
            <a:r>
              <a:rPr lang="en-US" dirty="0"/>
              <a:t>Both methods require a facilitator who has strong interpersonal skills, and also someone who is a good listener and good at making people feel comfortable. </a:t>
            </a:r>
          </a:p>
          <a:p>
            <a:endParaRPr lang="en-US" dirty="0"/>
          </a:p>
          <a:p>
            <a:r>
              <a:rPr lang="en-US" dirty="0"/>
              <a:t>Other common methods include document analysis, which is a systematic</a:t>
            </a:r>
            <a:r>
              <a:rPr lang="en-US" baseline="0" dirty="0"/>
              <a:t> approach for reviewing or evaluating documents to elicit meaning, gain understanding, and develop empirical knowledge. </a:t>
            </a:r>
          </a:p>
          <a:p>
            <a:endParaRPr lang="en-US" baseline="0" dirty="0"/>
          </a:p>
          <a:p>
            <a:r>
              <a:rPr lang="en-US" baseline="0" dirty="0"/>
              <a:t>Observation, which is a research method in which researchers watch people or events in their natural setting. This requires researchers to collect data using their five senses.</a:t>
            </a:r>
          </a:p>
          <a:p>
            <a:endParaRPr lang="en-US" baseline="0" dirty="0"/>
          </a:p>
          <a:p>
            <a:r>
              <a:rPr lang="en-US" baseline="0" dirty="0"/>
              <a:t>Questionnaire, which is where researchers evaluate the answers from open-ended questions in questionnaires</a:t>
            </a:r>
          </a:p>
          <a:p>
            <a:endParaRPr lang="en-US" baseline="0" dirty="0"/>
          </a:p>
          <a:p>
            <a:r>
              <a:rPr lang="en-US" baseline="0" dirty="0"/>
              <a:t>Photo elicitation, which is using visual images to elicit comments.</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6560" cy="360045"/>
          </a:xfrm>
          <a:prstGeom prst="rect">
            <a:avLst/>
          </a:prstGeom>
        </p:spPr>
        <p:txBody>
          <a:bodyPr vert="horz" lIns="96661" tIns="48331" rIns="96661" bIns="48331" rtlCol="0"/>
          <a:lstStyle>
            <a:lvl1pPr algn="l">
              <a:defRPr sz="1300"/>
            </a:lvl1pPr>
          </a:lstStyle>
          <a:p>
            <a:r>
              <a:rPr lang="en-US"/>
              <a:t>10th Annual NIDUS Delirium Boot Camp</a:t>
            </a:r>
            <a:endParaRPr/>
          </a:p>
        </p:txBody>
      </p:sp>
      <p:sp>
        <p:nvSpPr>
          <p:cNvPr id="3" name="Date Placeholder 2"/>
          <p:cNvSpPr>
            <a:spLocks noGrp="1"/>
          </p:cNvSpPr>
          <p:nvPr>
            <p:ph type="dt" idx="1"/>
          </p:nvPr>
        </p:nvSpPr>
        <p:spPr>
          <a:xfrm>
            <a:off x="5525347" y="0"/>
            <a:ext cx="4226560" cy="360045"/>
          </a:xfrm>
          <a:prstGeom prst="rect">
            <a:avLst/>
          </a:prstGeom>
        </p:spPr>
        <p:txBody>
          <a:bodyPr vert="horz" lIns="96661" tIns="48331" rIns="96661" bIns="48331" rtlCol="0"/>
          <a:lstStyle>
            <a:lvl1pPr algn="r">
              <a:defRPr sz="1300"/>
            </a:lvl1pPr>
          </a:lstStyle>
          <a:p>
            <a:endParaRPr lang="cs-CZ"/>
          </a:p>
        </p:txBody>
      </p:sp>
      <p:sp>
        <p:nvSpPr>
          <p:cNvPr id="4" name="Slide Image Placeholder 3"/>
          <p:cNvSpPr>
            <a:spLocks noGrp="1" noRot="1" noChangeAspect="1"/>
          </p:cNvSpPr>
          <p:nvPr>
            <p:ph type="sldImg" idx="2"/>
          </p:nvPr>
        </p:nvSpPr>
        <p:spPr>
          <a:xfrm>
            <a:off x="2481263" y="538163"/>
            <a:ext cx="4791075" cy="2695575"/>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975360" y="3413760"/>
            <a:ext cx="7802880" cy="3235405"/>
          </a:xfrm>
          <a:prstGeom prst="rect">
            <a:avLst/>
          </a:prstGeom>
        </p:spPr>
        <p:txBody>
          <a:bodyPr vert="horz" lIns="96661" tIns="48331" rIns="96661" bIns="48331" rtlCol="0"/>
          <a:lstStyle/>
          <a:p>
            <a:r>
              <a:rPr lang="en-US" dirty="0"/>
              <a:t>Once you have your data, you need to analyze</a:t>
            </a:r>
            <a:r>
              <a:rPr lang="en-US" baseline="0" dirty="0"/>
              <a:t> it. As Glesne stated, data analysis is </a:t>
            </a:r>
            <a:r>
              <a:rPr lang="en-US" sz="1300" dirty="0">
                <a:solidFill>
                  <a:srgbClr val="000000"/>
                </a:solidFill>
                <a:latin typeface="Montserrat Semi-Bold"/>
              </a:rPr>
              <a:t>organizing what you have seen, heard, and read so you can figure out what you have learned and make sense of what you have experienced</a:t>
            </a:r>
          </a:p>
          <a:p>
            <a:endParaRPr lang="en-US" sz="1300" dirty="0">
              <a:solidFill>
                <a:srgbClr val="000000"/>
              </a:solidFill>
              <a:latin typeface="Montserrat Semi-Bold"/>
            </a:endParaRPr>
          </a:p>
          <a:p>
            <a:r>
              <a:rPr lang="en-US" sz="1300" dirty="0">
                <a:solidFill>
                  <a:srgbClr val="000000"/>
                </a:solidFill>
                <a:latin typeface="Montserrat Semi-Bold"/>
              </a:rPr>
              <a:t>There are two general types of reasoning in data analysis: inductive and deductive</a:t>
            </a:r>
            <a:endParaRPr lang="en-US" dirty="0"/>
          </a:p>
          <a:p>
            <a:r>
              <a:rPr lang="en-US" dirty="0"/>
              <a:t>Inductive reasoning </a:t>
            </a:r>
            <a:r>
              <a:rPr lang="en-US" baseline="0" dirty="0"/>
              <a:t>is data driven. That is you make generalized conclusions, hypotheses, or theories based on the empirical data you collected.</a:t>
            </a:r>
            <a:endParaRPr lang="en-US" dirty="0"/>
          </a:p>
          <a:p>
            <a:r>
              <a:rPr lang="en-US" dirty="0"/>
              <a:t>Deductive-is </a:t>
            </a:r>
            <a:r>
              <a:rPr lang="en-US" baseline="0" dirty="0"/>
              <a:t>theory driven. That is you use </a:t>
            </a:r>
            <a:r>
              <a:rPr lang="en-US" dirty="0"/>
              <a:t>using existing theories/concepts to guide your data analysis.</a:t>
            </a:r>
          </a:p>
          <a:p>
            <a:endParaRPr lang="en-US" dirty="0"/>
          </a:p>
          <a:p>
            <a:r>
              <a:rPr lang="en-US" dirty="0"/>
              <a:t>Important note: your data may tell you how it wants to be analyzed (for e.g., maybe you didn't plan for deductive). Incorporate flexibility in your planning</a:t>
            </a:r>
          </a:p>
          <a:p>
            <a:endParaRPr lang="en-US" dirty="0"/>
          </a:p>
          <a:p>
            <a:r>
              <a:rPr lang="en-US" dirty="0"/>
              <a:t>Now, there are SEVERAL appropriate analytic methods such as </a:t>
            </a:r>
            <a:r>
              <a:rPr lang="en-US" baseline="0" dirty="0"/>
              <a:t>content analysis, thematic analysis, framework analysis, etc… .</a:t>
            </a:r>
            <a:r>
              <a:rPr lang="en-US" dirty="0"/>
              <a:t>but you need to choose one! When choosing, your</a:t>
            </a:r>
            <a:r>
              <a:rPr lang="en-US" baseline="0" dirty="0"/>
              <a:t> justification of method that you are using d</a:t>
            </a:r>
            <a:r>
              <a:rPr lang="en-US" dirty="0"/>
              <a:t>oesn't have to be elaborate! Think: is it pragmatic? Are you familiar with it? Does it work with the research question?</a:t>
            </a:r>
          </a:p>
        </p:txBody>
      </p:sp>
      <p:sp>
        <p:nvSpPr>
          <p:cNvPr id="6" name="Footer Placeholder 5"/>
          <p:cNvSpPr>
            <a:spLocks noGrp="1"/>
          </p:cNvSpPr>
          <p:nvPr>
            <p:ph type="ftr" sz="quarter" idx="4"/>
          </p:nvPr>
        </p:nvSpPr>
        <p:spPr>
          <a:xfrm>
            <a:off x="0" y="6827520"/>
            <a:ext cx="4226560" cy="358379"/>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5525347" y="6827520"/>
            <a:ext cx="4226560" cy="358379"/>
          </a:xfrm>
          <a:prstGeom prst="rect">
            <a:avLst/>
          </a:prstGeom>
        </p:spPr>
        <p:txBody>
          <a:bodyPr vert="horz" lIns="96661" tIns="48331" rIns="96661" bIns="48331"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68" b="1130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210288" y="200025"/>
            <a:ext cx="1673373" cy="1247775"/>
          </a:xfrm>
          <a:prstGeom prst="rect">
            <a:avLst/>
          </a:prstGeom>
        </p:spPr>
      </p:pic>
      <p:sp>
        <p:nvSpPr>
          <p:cNvPr id="4" name="TextBox 4"/>
          <p:cNvSpPr txBox="1"/>
          <p:nvPr/>
        </p:nvSpPr>
        <p:spPr>
          <a:xfrm>
            <a:off x="1028700" y="1506088"/>
            <a:ext cx="16230600" cy="2974299"/>
          </a:xfrm>
          <a:prstGeom prst="rect">
            <a:avLst/>
          </a:prstGeom>
        </p:spPr>
        <p:txBody>
          <a:bodyPr lIns="0" tIns="0" rIns="0" bIns="0" rtlCol="0" anchor="t">
            <a:spAutoFit/>
          </a:bodyPr>
          <a:lstStyle/>
          <a:p>
            <a:pPr algn="ctr">
              <a:lnSpc>
                <a:spcPts val="11937"/>
              </a:lnSpc>
              <a:spcBef>
                <a:spcPct val="0"/>
              </a:spcBef>
            </a:pPr>
            <a:r>
              <a:rPr lang="en-US" sz="8526">
                <a:solidFill>
                  <a:srgbClr val="5A3F2B"/>
                </a:solidFill>
                <a:latin typeface="Montserrat Extra-Bold"/>
              </a:rPr>
              <a:t>QUALITATIVE RESEARCH METHODS</a:t>
            </a:r>
          </a:p>
        </p:txBody>
      </p:sp>
      <p:sp>
        <p:nvSpPr>
          <p:cNvPr id="5" name="TextBox 5"/>
          <p:cNvSpPr txBox="1"/>
          <p:nvPr/>
        </p:nvSpPr>
        <p:spPr>
          <a:xfrm>
            <a:off x="2564009" y="4846002"/>
            <a:ext cx="13159981" cy="537846"/>
          </a:xfrm>
          <a:prstGeom prst="rect">
            <a:avLst/>
          </a:prstGeom>
        </p:spPr>
        <p:txBody>
          <a:bodyPr lIns="0" tIns="0" rIns="0" bIns="0" rtlCol="0" anchor="t">
            <a:spAutoFit/>
          </a:bodyPr>
          <a:lstStyle/>
          <a:p>
            <a:pPr algn="ctr">
              <a:lnSpc>
                <a:spcPts val="4479"/>
              </a:lnSpc>
              <a:spcBef>
                <a:spcPct val="0"/>
              </a:spcBef>
            </a:pPr>
            <a:r>
              <a:rPr lang="en-US" sz="3199" spc="1094">
                <a:solidFill>
                  <a:srgbClr val="5A3F2B"/>
                </a:solidFill>
                <a:latin typeface="Open Sans"/>
              </a:rPr>
              <a:t>KIRSTEN FIEST,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5128580" y="649839"/>
            <a:ext cx="8172247" cy="1214290"/>
            <a:chOff x="0" y="0"/>
            <a:chExt cx="2152361" cy="319813"/>
          </a:xfrm>
        </p:grpSpPr>
        <p:sp>
          <p:nvSpPr>
            <p:cNvPr id="3" name="Freeform 3"/>
            <p:cNvSpPr/>
            <p:nvPr/>
          </p:nvSpPr>
          <p:spPr>
            <a:xfrm>
              <a:off x="0" y="0"/>
              <a:ext cx="2152361" cy="319813"/>
            </a:xfrm>
            <a:custGeom>
              <a:avLst/>
              <a:gdLst/>
              <a:ahLst/>
              <a:cxnLst/>
              <a:rect l="l" t="t" r="r" b="b"/>
              <a:pathLst>
                <a:path w="2152361" h="319813">
                  <a:moveTo>
                    <a:pt x="48314" y="0"/>
                  </a:moveTo>
                  <a:lnTo>
                    <a:pt x="2104047" y="0"/>
                  </a:lnTo>
                  <a:cubicBezTo>
                    <a:pt x="2130730" y="0"/>
                    <a:pt x="2152361" y="21631"/>
                    <a:pt x="2152361" y="48314"/>
                  </a:cubicBezTo>
                  <a:lnTo>
                    <a:pt x="2152361" y="271498"/>
                  </a:lnTo>
                  <a:cubicBezTo>
                    <a:pt x="2152361" y="284312"/>
                    <a:pt x="2147271" y="296601"/>
                    <a:pt x="2138210" y="305662"/>
                  </a:cubicBezTo>
                  <a:cubicBezTo>
                    <a:pt x="2129150" y="314723"/>
                    <a:pt x="2116861" y="319813"/>
                    <a:pt x="2104047" y="319813"/>
                  </a:cubicBezTo>
                  <a:lnTo>
                    <a:pt x="48314" y="319813"/>
                  </a:lnTo>
                  <a:cubicBezTo>
                    <a:pt x="35501" y="319813"/>
                    <a:pt x="23212" y="314723"/>
                    <a:pt x="14151" y="305662"/>
                  </a:cubicBezTo>
                  <a:cubicBezTo>
                    <a:pt x="5090" y="296601"/>
                    <a:pt x="0" y="284312"/>
                    <a:pt x="0" y="271498"/>
                  </a:cubicBezTo>
                  <a:lnTo>
                    <a:pt x="0" y="48314"/>
                  </a:lnTo>
                  <a:cubicBezTo>
                    <a:pt x="0" y="35501"/>
                    <a:pt x="5090" y="23212"/>
                    <a:pt x="14151" y="14151"/>
                  </a:cubicBezTo>
                  <a:cubicBezTo>
                    <a:pt x="23212" y="5090"/>
                    <a:pt x="35501" y="0"/>
                    <a:pt x="48314" y="0"/>
                  </a:cubicBezTo>
                  <a:close/>
                </a:path>
              </a:pathLst>
            </a:custGeom>
            <a:solidFill>
              <a:srgbClr val="FFFFFF"/>
            </a:solidFill>
          </p:spPr>
        </p:sp>
        <p:sp>
          <p:nvSpPr>
            <p:cNvPr id="4" name="TextBox 4"/>
            <p:cNvSpPr txBox="1"/>
            <p:nvPr/>
          </p:nvSpPr>
          <p:spPr>
            <a:xfrm>
              <a:off x="0" y="0"/>
              <a:ext cx="2152361"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METHOD</a:t>
              </a:r>
            </a:p>
          </p:txBody>
        </p:sp>
      </p:grpSp>
      <p:pic>
        <p:nvPicPr>
          <p:cNvPr id="5" name="Picture 5"/>
          <p:cNvPicPr>
            <a:picLocks noChangeAspect="1"/>
          </p:cNvPicPr>
          <p:nvPr/>
        </p:nvPicPr>
        <p:blipFill>
          <a:blip r:embed="rId3"/>
          <a:srcRect/>
          <a:stretch>
            <a:fillRect/>
          </a:stretch>
        </p:blipFill>
        <p:spPr>
          <a:xfrm>
            <a:off x="13856552" y="2635654"/>
            <a:ext cx="3764121" cy="2507846"/>
          </a:xfrm>
          <a:prstGeom prst="rect">
            <a:avLst/>
          </a:prstGeom>
        </p:spPr>
      </p:pic>
      <p:pic>
        <p:nvPicPr>
          <p:cNvPr id="6" name="Picture 6"/>
          <p:cNvPicPr>
            <a:picLocks noChangeAspect="1"/>
          </p:cNvPicPr>
          <p:nvPr/>
        </p:nvPicPr>
        <p:blipFill>
          <a:blip r:embed="rId4"/>
          <a:srcRect/>
          <a:stretch>
            <a:fillRect/>
          </a:stretch>
        </p:blipFill>
        <p:spPr>
          <a:xfrm>
            <a:off x="598831" y="2635654"/>
            <a:ext cx="3773339" cy="2518704"/>
          </a:xfrm>
          <a:prstGeom prst="rect">
            <a:avLst/>
          </a:prstGeom>
        </p:spPr>
      </p:pic>
      <p:pic>
        <p:nvPicPr>
          <p:cNvPr id="7" name="Picture 7"/>
          <p:cNvPicPr>
            <a:picLocks noChangeAspect="1"/>
          </p:cNvPicPr>
          <p:nvPr/>
        </p:nvPicPr>
        <p:blipFill>
          <a:blip r:embed="rId5"/>
          <a:srcRect/>
          <a:stretch>
            <a:fillRect/>
          </a:stretch>
        </p:blipFill>
        <p:spPr>
          <a:xfrm>
            <a:off x="4927896" y="2635654"/>
            <a:ext cx="4053084" cy="2507846"/>
          </a:xfrm>
          <a:prstGeom prst="rect">
            <a:avLst/>
          </a:prstGeom>
        </p:spPr>
      </p:pic>
      <p:pic>
        <p:nvPicPr>
          <p:cNvPr id="8" name="Picture 8"/>
          <p:cNvPicPr>
            <a:picLocks noChangeAspect="1"/>
          </p:cNvPicPr>
          <p:nvPr/>
        </p:nvPicPr>
        <p:blipFill>
          <a:blip r:embed="rId6"/>
          <a:srcRect/>
          <a:stretch>
            <a:fillRect/>
          </a:stretch>
        </p:blipFill>
        <p:spPr>
          <a:xfrm>
            <a:off x="9536706" y="2635654"/>
            <a:ext cx="3764121" cy="2507846"/>
          </a:xfrm>
          <a:prstGeom prst="rect">
            <a:avLst/>
          </a:prstGeom>
        </p:spPr>
      </p:pic>
      <p:pic>
        <p:nvPicPr>
          <p:cNvPr id="9" name="Picture 9"/>
          <p:cNvPicPr>
            <a:picLocks noChangeAspect="1"/>
          </p:cNvPicPr>
          <p:nvPr/>
        </p:nvPicPr>
        <p:blipFill>
          <a:blip r:embed="rId7"/>
          <a:srcRect/>
          <a:stretch>
            <a:fillRect/>
          </a:stretch>
        </p:blipFill>
        <p:spPr>
          <a:xfrm>
            <a:off x="4927896" y="6500554"/>
            <a:ext cx="4053084" cy="2700367"/>
          </a:xfrm>
          <a:prstGeom prst="rect">
            <a:avLst/>
          </a:prstGeom>
        </p:spPr>
      </p:pic>
      <p:pic>
        <p:nvPicPr>
          <p:cNvPr id="10" name="Picture 10"/>
          <p:cNvPicPr>
            <a:picLocks noChangeAspect="1"/>
          </p:cNvPicPr>
          <p:nvPr/>
        </p:nvPicPr>
        <p:blipFill>
          <a:blip r:embed="rId8"/>
          <a:srcRect/>
          <a:stretch>
            <a:fillRect/>
          </a:stretch>
        </p:blipFill>
        <p:spPr>
          <a:xfrm>
            <a:off x="9640957" y="6500554"/>
            <a:ext cx="3764121" cy="2634885"/>
          </a:xfrm>
          <a:prstGeom prst="rect">
            <a:avLst/>
          </a:prstGeom>
        </p:spPr>
      </p:pic>
      <p:sp>
        <p:nvSpPr>
          <p:cNvPr id="11" name="TextBox 11"/>
          <p:cNvSpPr txBox="1"/>
          <p:nvPr/>
        </p:nvSpPr>
        <p:spPr>
          <a:xfrm>
            <a:off x="1307229" y="5117524"/>
            <a:ext cx="2356545" cy="613410"/>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 Interview</a:t>
            </a:r>
          </a:p>
        </p:txBody>
      </p:sp>
      <p:sp>
        <p:nvSpPr>
          <p:cNvPr id="12" name="TextBox 12"/>
          <p:cNvSpPr txBox="1"/>
          <p:nvPr/>
        </p:nvSpPr>
        <p:spPr>
          <a:xfrm>
            <a:off x="5477393" y="5117524"/>
            <a:ext cx="2954089" cy="613410"/>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Focus group</a:t>
            </a:r>
          </a:p>
        </p:txBody>
      </p:sp>
      <p:sp>
        <p:nvSpPr>
          <p:cNvPr id="13" name="TextBox 13"/>
          <p:cNvSpPr txBox="1"/>
          <p:nvPr/>
        </p:nvSpPr>
        <p:spPr>
          <a:xfrm>
            <a:off x="9361366" y="5117524"/>
            <a:ext cx="4114800" cy="1251585"/>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Document analysis</a:t>
            </a:r>
          </a:p>
        </p:txBody>
      </p:sp>
      <p:sp>
        <p:nvSpPr>
          <p:cNvPr id="14" name="TextBox 14"/>
          <p:cNvSpPr txBox="1"/>
          <p:nvPr/>
        </p:nvSpPr>
        <p:spPr>
          <a:xfrm>
            <a:off x="13681213" y="5117524"/>
            <a:ext cx="4114800" cy="613410"/>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Observation</a:t>
            </a:r>
          </a:p>
        </p:txBody>
      </p:sp>
      <p:sp>
        <p:nvSpPr>
          <p:cNvPr id="15" name="TextBox 15"/>
          <p:cNvSpPr txBox="1"/>
          <p:nvPr/>
        </p:nvSpPr>
        <p:spPr>
          <a:xfrm>
            <a:off x="5216572" y="9134246"/>
            <a:ext cx="3475732" cy="613410"/>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 Questionnaire</a:t>
            </a:r>
          </a:p>
        </p:txBody>
      </p:sp>
      <p:sp>
        <p:nvSpPr>
          <p:cNvPr id="16" name="TextBox 16"/>
          <p:cNvSpPr txBox="1"/>
          <p:nvPr/>
        </p:nvSpPr>
        <p:spPr>
          <a:xfrm>
            <a:off x="9402220" y="9106864"/>
            <a:ext cx="4033093" cy="613410"/>
          </a:xfrm>
          <a:prstGeom prst="rect">
            <a:avLst/>
          </a:prstGeom>
        </p:spPr>
        <p:txBody>
          <a:bodyPr lIns="0" tIns="0" rIns="0" bIns="0" rtlCol="0" anchor="t">
            <a:spAutoFit/>
          </a:bodyPr>
          <a:lstStyle/>
          <a:p>
            <a:pPr algn="ctr">
              <a:lnSpc>
                <a:spcPts val="5040"/>
              </a:lnSpc>
            </a:pPr>
            <a:r>
              <a:rPr lang="en-US" sz="3600">
                <a:solidFill>
                  <a:srgbClr val="000000"/>
                </a:solidFill>
                <a:latin typeface="Montserrat Semi-Bold"/>
              </a:rPr>
              <a:t> Photo elicitation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5178302" y="600626"/>
            <a:ext cx="8445746" cy="1214290"/>
            <a:chOff x="0" y="0"/>
            <a:chExt cx="2224394" cy="319813"/>
          </a:xfrm>
        </p:grpSpPr>
        <p:sp>
          <p:nvSpPr>
            <p:cNvPr id="3" name="Freeform 3"/>
            <p:cNvSpPr/>
            <p:nvPr/>
          </p:nvSpPr>
          <p:spPr>
            <a:xfrm>
              <a:off x="0" y="0"/>
              <a:ext cx="2224394" cy="319813"/>
            </a:xfrm>
            <a:custGeom>
              <a:avLst/>
              <a:gdLst/>
              <a:ahLst/>
              <a:cxnLst/>
              <a:rect l="l" t="t" r="r" b="b"/>
              <a:pathLst>
                <a:path w="2224394" h="319813">
                  <a:moveTo>
                    <a:pt x="46750" y="0"/>
                  </a:moveTo>
                  <a:lnTo>
                    <a:pt x="2177644" y="0"/>
                  </a:lnTo>
                  <a:cubicBezTo>
                    <a:pt x="2203463" y="0"/>
                    <a:pt x="2224394" y="20931"/>
                    <a:pt x="2224394" y="46750"/>
                  </a:cubicBezTo>
                  <a:lnTo>
                    <a:pt x="2224394" y="273063"/>
                  </a:lnTo>
                  <a:cubicBezTo>
                    <a:pt x="2224394" y="298882"/>
                    <a:pt x="2203463" y="319813"/>
                    <a:pt x="2177644" y="319813"/>
                  </a:cubicBezTo>
                  <a:lnTo>
                    <a:pt x="46750" y="319813"/>
                  </a:lnTo>
                  <a:cubicBezTo>
                    <a:pt x="20931" y="319813"/>
                    <a:pt x="0" y="298882"/>
                    <a:pt x="0" y="273063"/>
                  </a:cubicBezTo>
                  <a:lnTo>
                    <a:pt x="0" y="46750"/>
                  </a:lnTo>
                  <a:cubicBezTo>
                    <a:pt x="0" y="20931"/>
                    <a:pt x="20931" y="0"/>
                    <a:pt x="46750" y="0"/>
                  </a:cubicBezTo>
                  <a:close/>
                </a:path>
              </a:pathLst>
            </a:custGeom>
            <a:solidFill>
              <a:srgbClr val="FFFFFF"/>
            </a:solidFill>
          </p:spPr>
        </p:sp>
        <p:sp>
          <p:nvSpPr>
            <p:cNvPr id="4" name="TextBox 4"/>
            <p:cNvSpPr txBox="1"/>
            <p:nvPr/>
          </p:nvSpPr>
          <p:spPr>
            <a:xfrm>
              <a:off x="0" y="0"/>
              <a:ext cx="2224394"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DATA ANALYSIS</a:t>
              </a:r>
            </a:p>
          </p:txBody>
        </p:sp>
      </p:grpSp>
      <p:grpSp>
        <p:nvGrpSpPr>
          <p:cNvPr id="5" name="Group 5"/>
          <p:cNvGrpSpPr/>
          <p:nvPr/>
        </p:nvGrpSpPr>
        <p:grpSpPr>
          <a:xfrm>
            <a:off x="2914884" y="4212042"/>
            <a:ext cx="5351148" cy="2548813"/>
            <a:chOff x="0" y="0"/>
            <a:chExt cx="1409356" cy="671292"/>
          </a:xfrm>
        </p:grpSpPr>
        <p:sp>
          <p:nvSpPr>
            <p:cNvPr id="6" name="Freeform 6"/>
            <p:cNvSpPr/>
            <p:nvPr/>
          </p:nvSpPr>
          <p:spPr>
            <a:xfrm>
              <a:off x="0" y="0"/>
              <a:ext cx="1409356" cy="671292"/>
            </a:xfrm>
            <a:custGeom>
              <a:avLst/>
              <a:gdLst/>
              <a:ahLst/>
              <a:cxnLst/>
              <a:rect l="l" t="t" r="r" b="b"/>
              <a:pathLst>
                <a:path w="1409356" h="671292">
                  <a:moveTo>
                    <a:pt x="73786" y="0"/>
                  </a:moveTo>
                  <a:lnTo>
                    <a:pt x="1335570" y="0"/>
                  </a:lnTo>
                  <a:cubicBezTo>
                    <a:pt x="1355139" y="0"/>
                    <a:pt x="1373907" y="7774"/>
                    <a:pt x="1387745" y="21611"/>
                  </a:cubicBezTo>
                  <a:cubicBezTo>
                    <a:pt x="1401582" y="35449"/>
                    <a:pt x="1409356" y="54216"/>
                    <a:pt x="1409356" y="73786"/>
                  </a:cubicBezTo>
                  <a:lnTo>
                    <a:pt x="1409356" y="597507"/>
                  </a:lnTo>
                  <a:cubicBezTo>
                    <a:pt x="1409356" y="617076"/>
                    <a:pt x="1401582" y="635843"/>
                    <a:pt x="1387745" y="649681"/>
                  </a:cubicBezTo>
                  <a:cubicBezTo>
                    <a:pt x="1373907" y="663518"/>
                    <a:pt x="1355139" y="671292"/>
                    <a:pt x="1335570" y="671292"/>
                  </a:cubicBezTo>
                  <a:lnTo>
                    <a:pt x="73786" y="671292"/>
                  </a:lnTo>
                  <a:cubicBezTo>
                    <a:pt x="54216" y="671292"/>
                    <a:pt x="35449" y="663518"/>
                    <a:pt x="21611" y="649681"/>
                  </a:cubicBezTo>
                  <a:cubicBezTo>
                    <a:pt x="7774" y="635843"/>
                    <a:pt x="0" y="617076"/>
                    <a:pt x="0" y="597507"/>
                  </a:cubicBezTo>
                  <a:lnTo>
                    <a:pt x="0" y="73786"/>
                  </a:lnTo>
                  <a:cubicBezTo>
                    <a:pt x="0" y="54216"/>
                    <a:pt x="7774" y="35449"/>
                    <a:pt x="21611" y="21611"/>
                  </a:cubicBezTo>
                  <a:cubicBezTo>
                    <a:pt x="35449" y="7774"/>
                    <a:pt x="54216" y="0"/>
                    <a:pt x="73786" y="0"/>
                  </a:cubicBezTo>
                  <a:close/>
                </a:path>
              </a:pathLst>
            </a:custGeom>
            <a:solidFill>
              <a:srgbClr val="FFFFFF"/>
            </a:solidFill>
          </p:spPr>
        </p:sp>
        <p:sp>
          <p:nvSpPr>
            <p:cNvPr id="7" name="TextBox 7"/>
            <p:cNvSpPr txBox="1"/>
            <p:nvPr/>
          </p:nvSpPr>
          <p:spPr>
            <a:xfrm>
              <a:off x="0" y="0"/>
              <a:ext cx="1409356" cy="671292"/>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INDUCTIVE</a:t>
              </a:r>
            </a:p>
            <a:p>
              <a:pPr algn="ctr">
                <a:lnSpc>
                  <a:spcPts val="4479"/>
                </a:lnSpc>
              </a:pPr>
              <a:r>
                <a:rPr lang="en-US" sz="3199" dirty="0">
                  <a:solidFill>
                    <a:srgbClr val="000000"/>
                  </a:solidFill>
                  <a:latin typeface="Montserrat Semi-Bold Italics"/>
                </a:rPr>
                <a:t>data-driven</a:t>
              </a:r>
            </a:p>
            <a:p>
              <a:pPr algn="ctr">
                <a:lnSpc>
                  <a:spcPts val="4479"/>
                </a:lnSpc>
              </a:pPr>
              <a:r>
                <a:rPr lang="en-US" sz="3199" dirty="0">
                  <a:solidFill>
                    <a:srgbClr val="000000"/>
                  </a:solidFill>
                  <a:latin typeface="Montserrat Semi-Bold Italics"/>
                </a:rPr>
                <a:t>(e.g., reflexive thematic analysis)</a:t>
              </a:r>
            </a:p>
          </p:txBody>
        </p:sp>
      </p:grpSp>
      <p:grpSp>
        <p:nvGrpSpPr>
          <p:cNvPr id="8" name="Group 8"/>
          <p:cNvGrpSpPr/>
          <p:nvPr/>
        </p:nvGrpSpPr>
        <p:grpSpPr>
          <a:xfrm>
            <a:off x="10396165" y="4212042"/>
            <a:ext cx="5307184" cy="2548813"/>
            <a:chOff x="0" y="0"/>
            <a:chExt cx="1397777" cy="671292"/>
          </a:xfrm>
        </p:grpSpPr>
        <p:sp>
          <p:nvSpPr>
            <p:cNvPr id="9" name="Freeform 9"/>
            <p:cNvSpPr/>
            <p:nvPr/>
          </p:nvSpPr>
          <p:spPr>
            <a:xfrm>
              <a:off x="0" y="0"/>
              <a:ext cx="1397777" cy="671292"/>
            </a:xfrm>
            <a:custGeom>
              <a:avLst/>
              <a:gdLst/>
              <a:ahLst/>
              <a:cxnLst/>
              <a:rect l="l" t="t" r="r" b="b"/>
              <a:pathLst>
                <a:path w="1397777" h="671292">
                  <a:moveTo>
                    <a:pt x="74397" y="0"/>
                  </a:moveTo>
                  <a:lnTo>
                    <a:pt x="1323380" y="0"/>
                  </a:lnTo>
                  <a:cubicBezTo>
                    <a:pt x="1343111" y="0"/>
                    <a:pt x="1362034" y="7838"/>
                    <a:pt x="1375986" y="21790"/>
                  </a:cubicBezTo>
                  <a:cubicBezTo>
                    <a:pt x="1389939" y="35742"/>
                    <a:pt x="1397777" y="54666"/>
                    <a:pt x="1397777" y="74397"/>
                  </a:cubicBezTo>
                  <a:lnTo>
                    <a:pt x="1397777" y="596895"/>
                  </a:lnTo>
                  <a:cubicBezTo>
                    <a:pt x="1397777" y="616627"/>
                    <a:pt x="1389939" y="635550"/>
                    <a:pt x="1375986" y="649502"/>
                  </a:cubicBezTo>
                  <a:cubicBezTo>
                    <a:pt x="1362034" y="663454"/>
                    <a:pt x="1343111" y="671292"/>
                    <a:pt x="1323380" y="671292"/>
                  </a:cubicBezTo>
                  <a:lnTo>
                    <a:pt x="74397" y="671292"/>
                  </a:lnTo>
                  <a:cubicBezTo>
                    <a:pt x="54666" y="671292"/>
                    <a:pt x="35742" y="663454"/>
                    <a:pt x="21790" y="649502"/>
                  </a:cubicBezTo>
                  <a:cubicBezTo>
                    <a:pt x="7838" y="635550"/>
                    <a:pt x="0" y="616627"/>
                    <a:pt x="0" y="596895"/>
                  </a:cubicBezTo>
                  <a:lnTo>
                    <a:pt x="0" y="74397"/>
                  </a:lnTo>
                  <a:cubicBezTo>
                    <a:pt x="0" y="54666"/>
                    <a:pt x="7838" y="35742"/>
                    <a:pt x="21790" y="21790"/>
                  </a:cubicBezTo>
                  <a:cubicBezTo>
                    <a:pt x="35742" y="7838"/>
                    <a:pt x="54666" y="0"/>
                    <a:pt x="74397" y="0"/>
                  </a:cubicBezTo>
                  <a:close/>
                </a:path>
              </a:pathLst>
            </a:custGeom>
            <a:solidFill>
              <a:srgbClr val="FFFFFF"/>
            </a:solidFill>
          </p:spPr>
        </p:sp>
        <p:sp>
          <p:nvSpPr>
            <p:cNvPr id="10" name="TextBox 10"/>
            <p:cNvSpPr txBox="1"/>
            <p:nvPr/>
          </p:nvSpPr>
          <p:spPr>
            <a:xfrm>
              <a:off x="0" y="0"/>
              <a:ext cx="1397777" cy="671292"/>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DEDUCTIVE</a:t>
              </a:r>
            </a:p>
            <a:p>
              <a:pPr algn="ctr">
                <a:lnSpc>
                  <a:spcPts val="4479"/>
                </a:lnSpc>
              </a:pPr>
              <a:r>
                <a:rPr lang="en-US" sz="3199" dirty="0">
                  <a:solidFill>
                    <a:srgbClr val="000000"/>
                  </a:solidFill>
                  <a:latin typeface="Montserrat Semi-Bold Italics"/>
                </a:rPr>
                <a:t>theory-driven</a:t>
              </a:r>
            </a:p>
            <a:p>
              <a:pPr algn="ctr">
                <a:lnSpc>
                  <a:spcPts val="4479"/>
                </a:lnSpc>
              </a:pPr>
              <a:r>
                <a:rPr lang="en-US" sz="3199" dirty="0">
                  <a:solidFill>
                    <a:srgbClr val="000000"/>
                  </a:solidFill>
                  <a:latin typeface="Montserrat Semi-Bold Italics"/>
                </a:rPr>
                <a:t>(e.g., theoretical domains framework)</a:t>
              </a: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4350" y="7484412"/>
            <a:ext cx="2228351" cy="2361167"/>
          </a:xfrm>
          <a:prstGeom prst="rect">
            <a:avLst/>
          </a:prstGeom>
        </p:spPr>
      </p:pic>
      <p:sp>
        <p:nvSpPr>
          <p:cNvPr id="12" name="TextBox 12"/>
          <p:cNvSpPr txBox="1"/>
          <p:nvPr/>
        </p:nvSpPr>
        <p:spPr>
          <a:xfrm>
            <a:off x="2914884" y="8005865"/>
            <a:ext cx="14522135" cy="1251585"/>
          </a:xfrm>
          <a:prstGeom prst="rect">
            <a:avLst/>
          </a:prstGeom>
        </p:spPr>
        <p:txBody>
          <a:bodyPr lIns="0" tIns="0" rIns="0" bIns="0" rtlCol="0" anchor="t">
            <a:spAutoFit/>
          </a:bodyPr>
          <a:lstStyle/>
          <a:p>
            <a:pPr>
              <a:lnSpc>
                <a:spcPts val="5040"/>
              </a:lnSpc>
            </a:pPr>
            <a:r>
              <a:rPr lang="en-US" sz="3600" dirty="0">
                <a:solidFill>
                  <a:srgbClr val="000000"/>
                </a:solidFill>
                <a:latin typeface="Montserrat Semi-Bold Bold"/>
              </a:rPr>
              <a:t>How to choose?: </a:t>
            </a:r>
            <a:r>
              <a:rPr lang="en-US" sz="3600" dirty="0">
                <a:solidFill>
                  <a:srgbClr val="000000"/>
                </a:solidFill>
                <a:latin typeface="Montserrat Semi-Bold"/>
              </a:rPr>
              <a:t>Is it pragmatic? Are you familiar with it? Does it work with the research question?</a:t>
            </a:r>
          </a:p>
        </p:txBody>
      </p:sp>
      <p:sp>
        <p:nvSpPr>
          <p:cNvPr id="13" name="TextBox 13"/>
          <p:cNvSpPr txBox="1"/>
          <p:nvPr/>
        </p:nvSpPr>
        <p:spPr>
          <a:xfrm>
            <a:off x="514350" y="2062566"/>
            <a:ext cx="17773650" cy="1835151"/>
          </a:xfrm>
          <a:prstGeom prst="rect">
            <a:avLst/>
          </a:prstGeom>
        </p:spPr>
        <p:txBody>
          <a:bodyPr lIns="0" tIns="0" rIns="0" bIns="0" rtlCol="0" anchor="t">
            <a:spAutoFit/>
          </a:bodyPr>
          <a:lstStyle/>
          <a:p>
            <a:pPr>
              <a:lnSpc>
                <a:spcPts val="4899"/>
              </a:lnSpc>
              <a:spcBef>
                <a:spcPct val="0"/>
              </a:spcBef>
            </a:pPr>
            <a:r>
              <a:rPr lang="en-US" sz="3499" dirty="0">
                <a:solidFill>
                  <a:srgbClr val="000000"/>
                </a:solidFill>
                <a:latin typeface="Montserrat Semi-Bold"/>
              </a:rPr>
              <a:t>“Organizing what you have seen, heard, and read so you can figure out what you have learned and make sense of what you have experienced” (</a:t>
            </a:r>
            <a:r>
              <a:rPr lang="en-US" sz="3499" dirty="0" err="1">
                <a:solidFill>
                  <a:srgbClr val="000000"/>
                </a:solidFill>
                <a:latin typeface="Montserrat Semi-Bold"/>
              </a:rPr>
              <a:t>Glesne</a:t>
            </a:r>
            <a:r>
              <a:rPr lang="en-US" sz="3499" dirty="0">
                <a:solidFill>
                  <a:srgbClr val="000000"/>
                </a:solidFill>
                <a:latin typeface="Montserrat Semi-Bold"/>
              </a:rPr>
              <a:t>, 2016 p. 183)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3368013" y="421555"/>
            <a:ext cx="11045226" cy="1214290"/>
            <a:chOff x="0" y="0"/>
            <a:chExt cx="2909031" cy="319813"/>
          </a:xfrm>
        </p:grpSpPr>
        <p:sp>
          <p:nvSpPr>
            <p:cNvPr id="3" name="Freeform 3"/>
            <p:cNvSpPr/>
            <p:nvPr/>
          </p:nvSpPr>
          <p:spPr>
            <a:xfrm>
              <a:off x="0" y="0"/>
              <a:ext cx="2909031" cy="319813"/>
            </a:xfrm>
            <a:custGeom>
              <a:avLst/>
              <a:gdLst/>
              <a:ahLst/>
              <a:cxnLst/>
              <a:rect l="l" t="t" r="r" b="b"/>
              <a:pathLst>
                <a:path w="2909031" h="319813">
                  <a:moveTo>
                    <a:pt x="35747" y="0"/>
                  </a:moveTo>
                  <a:lnTo>
                    <a:pt x="2873283" y="0"/>
                  </a:lnTo>
                  <a:cubicBezTo>
                    <a:pt x="2893026" y="0"/>
                    <a:pt x="2909031" y="16005"/>
                    <a:pt x="2909031" y="35747"/>
                  </a:cubicBezTo>
                  <a:lnTo>
                    <a:pt x="2909031" y="284066"/>
                  </a:lnTo>
                  <a:cubicBezTo>
                    <a:pt x="2909031" y="303808"/>
                    <a:pt x="2893026" y="319813"/>
                    <a:pt x="2873283" y="319813"/>
                  </a:cubicBezTo>
                  <a:lnTo>
                    <a:pt x="35747" y="319813"/>
                  </a:lnTo>
                  <a:cubicBezTo>
                    <a:pt x="16005" y="319813"/>
                    <a:pt x="0" y="303808"/>
                    <a:pt x="0" y="284066"/>
                  </a:cubicBezTo>
                  <a:lnTo>
                    <a:pt x="0" y="35747"/>
                  </a:lnTo>
                  <a:cubicBezTo>
                    <a:pt x="0" y="16005"/>
                    <a:pt x="16005" y="0"/>
                    <a:pt x="35747" y="0"/>
                  </a:cubicBezTo>
                  <a:close/>
                </a:path>
              </a:pathLst>
            </a:custGeom>
            <a:solidFill>
              <a:srgbClr val="FFFFFF"/>
            </a:solidFill>
          </p:spPr>
        </p:sp>
        <p:sp>
          <p:nvSpPr>
            <p:cNvPr id="4" name="TextBox 4"/>
            <p:cNvSpPr txBox="1"/>
            <p:nvPr/>
          </p:nvSpPr>
          <p:spPr>
            <a:xfrm>
              <a:off x="0" y="0"/>
              <a:ext cx="2909031"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THEMATIC ANALYSIS (BRAUN &amp; CLARKE)</a:t>
              </a:r>
            </a:p>
          </p:txBody>
        </p:sp>
      </p:grpSp>
      <p:grpSp>
        <p:nvGrpSpPr>
          <p:cNvPr id="5" name="Group 5"/>
          <p:cNvGrpSpPr/>
          <p:nvPr/>
        </p:nvGrpSpPr>
        <p:grpSpPr>
          <a:xfrm>
            <a:off x="6067324" y="1842274"/>
            <a:ext cx="6153352" cy="969082"/>
            <a:chOff x="0" y="-6256"/>
            <a:chExt cx="1620636" cy="255232"/>
          </a:xfrm>
        </p:grpSpPr>
        <p:sp>
          <p:nvSpPr>
            <p:cNvPr id="6" name="Freeform 6"/>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7" name="TextBox 7"/>
            <p:cNvSpPr txBox="1"/>
            <p:nvPr/>
          </p:nvSpPr>
          <p:spPr>
            <a:xfrm>
              <a:off x="0" y="-6256"/>
              <a:ext cx="1620636" cy="254612"/>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Familiarize yourself with the data</a:t>
              </a:r>
            </a:p>
          </p:txBody>
        </p:sp>
      </p:grpSp>
      <p:grpSp>
        <p:nvGrpSpPr>
          <p:cNvPr id="8" name="Group 8"/>
          <p:cNvGrpSpPr/>
          <p:nvPr/>
        </p:nvGrpSpPr>
        <p:grpSpPr>
          <a:xfrm>
            <a:off x="6067324" y="3318104"/>
            <a:ext cx="6153352" cy="945329"/>
            <a:chOff x="0" y="0"/>
            <a:chExt cx="1620636" cy="248976"/>
          </a:xfrm>
        </p:grpSpPr>
        <p:sp>
          <p:nvSpPr>
            <p:cNvPr id="9" name="Freeform 9"/>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10" name="TextBox 10"/>
            <p:cNvSpPr txBox="1"/>
            <p:nvPr/>
          </p:nvSpPr>
          <p:spPr>
            <a:xfrm>
              <a:off x="0" y="6256"/>
              <a:ext cx="1620636" cy="242100"/>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Generate initial codes</a:t>
              </a:r>
            </a:p>
          </p:txBody>
        </p:sp>
      </p:grpSp>
      <p:grpSp>
        <p:nvGrpSpPr>
          <p:cNvPr id="11" name="Group 11"/>
          <p:cNvGrpSpPr/>
          <p:nvPr/>
        </p:nvGrpSpPr>
        <p:grpSpPr>
          <a:xfrm>
            <a:off x="6067324" y="4746428"/>
            <a:ext cx="6153352" cy="969082"/>
            <a:chOff x="0" y="-6256"/>
            <a:chExt cx="1620636" cy="255232"/>
          </a:xfrm>
        </p:grpSpPr>
        <p:sp>
          <p:nvSpPr>
            <p:cNvPr id="12" name="Freeform 12"/>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13" name="TextBox 13"/>
            <p:cNvSpPr txBox="1"/>
            <p:nvPr/>
          </p:nvSpPr>
          <p:spPr>
            <a:xfrm>
              <a:off x="0" y="-6256"/>
              <a:ext cx="1620636" cy="24835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Search for themes</a:t>
              </a:r>
            </a:p>
          </p:txBody>
        </p:sp>
      </p:grpSp>
      <p:grpSp>
        <p:nvGrpSpPr>
          <p:cNvPr id="14" name="Group 14"/>
          <p:cNvGrpSpPr/>
          <p:nvPr/>
        </p:nvGrpSpPr>
        <p:grpSpPr>
          <a:xfrm>
            <a:off x="6067324" y="6219903"/>
            <a:ext cx="6153352" cy="947683"/>
            <a:chOff x="0" y="-620"/>
            <a:chExt cx="1620636" cy="249596"/>
          </a:xfrm>
        </p:grpSpPr>
        <p:sp>
          <p:nvSpPr>
            <p:cNvPr id="15" name="Freeform 15"/>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16" name="TextBox 16"/>
            <p:cNvSpPr txBox="1"/>
            <p:nvPr/>
          </p:nvSpPr>
          <p:spPr>
            <a:xfrm>
              <a:off x="0" y="-620"/>
              <a:ext cx="1620636" cy="24897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Review themes</a:t>
              </a:r>
            </a:p>
          </p:txBody>
        </p:sp>
      </p:grpSp>
      <p:grpSp>
        <p:nvGrpSpPr>
          <p:cNvPr id="17" name="Group 17"/>
          <p:cNvGrpSpPr/>
          <p:nvPr/>
        </p:nvGrpSpPr>
        <p:grpSpPr>
          <a:xfrm>
            <a:off x="6067324" y="7674334"/>
            <a:ext cx="6153352" cy="947683"/>
            <a:chOff x="0" y="0"/>
            <a:chExt cx="1620636" cy="249596"/>
          </a:xfrm>
        </p:grpSpPr>
        <p:sp>
          <p:nvSpPr>
            <p:cNvPr id="18" name="Freeform 18"/>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19" name="TextBox 19"/>
            <p:cNvSpPr txBox="1"/>
            <p:nvPr/>
          </p:nvSpPr>
          <p:spPr>
            <a:xfrm>
              <a:off x="0" y="620"/>
              <a:ext cx="1620636" cy="24897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Define &amp; name themes</a:t>
              </a:r>
            </a:p>
          </p:txBody>
        </p:sp>
      </p:grpSp>
      <p:grpSp>
        <p:nvGrpSpPr>
          <p:cNvPr id="20" name="Group 20"/>
          <p:cNvGrpSpPr/>
          <p:nvPr/>
        </p:nvGrpSpPr>
        <p:grpSpPr>
          <a:xfrm>
            <a:off x="6067324" y="9124057"/>
            <a:ext cx="6153352" cy="947683"/>
            <a:chOff x="0" y="-620"/>
            <a:chExt cx="1620636" cy="249596"/>
          </a:xfrm>
        </p:grpSpPr>
        <p:sp>
          <p:nvSpPr>
            <p:cNvPr id="21" name="Freeform 21"/>
            <p:cNvSpPr/>
            <p:nvPr/>
          </p:nvSpPr>
          <p:spPr>
            <a:xfrm>
              <a:off x="0" y="0"/>
              <a:ext cx="1620636" cy="248976"/>
            </a:xfrm>
            <a:custGeom>
              <a:avLst/>
              <a:gdLst/>
              <a:ahLst/>
              <a:cxnLst/>
              <a:rect l="l" t="t" r="r" b="b"/>
              <a:pathLst>
                <a:path w="1620636" h="248976">
                  <a:moveTo>
                    <a:pt x="64166" y="0"/>
                  </a:moveTo>
                  <a:lnTo>
                    <a:pt x="1556470" y="0"/>
                  </a:lnTo>
                  <a:cubicBezTo>
                    <a:pt x="1591908" y="0"/>
                    <a:pt x="1620636" y="28728"/>
                    <a:pt x="1620636" y="64166"/>
                  </a:cubicBezTo>
                  <a:lnTo>
                    <a:pt x="1620636" y="184809"/>
                  </a:lnTo>
                  <a:cubicBezTo>
                    <a:pt x="1620636" y="220247"/>
                    <a:pt x="1591908" y="248976"/>
                    <a:pt x="1556470" y="248976"/>
                  </a:cubicBezTo>
                  <a:lnTo>
                    <a:pt x="64166" y="248976"/>
                  </a:lnTo>
                  <a:cubicBezTo>
                    <a:pt x="28728" y="248976"/>
                    <a:pt x="0" y="220247"/>
                    <a:pt x="0" y="184809"/>
                  </a:cubicBezTo>
                  <a:lnTo>
                    <a:pt x="0" y="64166"/>
                  </a:lnTo>
                  <a:cubicBezTo>
                    <a:pt x="0" y="28728"/>
                    <a:pt x="28728" y="0"/>
                    <a:pt x="64166" y="0"/>
                  </a:cubicBezTo>
                  <a:close/>
                </a:path>
              </a:pathLst>
            </a:custGeom>
            <a:solidFill>
              <a:srgbClr val="028C8E"/>
            </a:solidFill>
          </p:spPr>
        </p:sp>
        <p:sp>
          <p:nvSpPr>
            <p:cNvPr id="22" name="TextBox 22"/>
            <p:cNvSpPr txBox="1"/>
            <p:nvPr/>
          </p:nvSpPr>
          <p:spPr>
            <a:xfrm>
              <a:off x="0" y="-620"/>
              <a:ext cx="1620636" cy="24959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Produce the report</a:t>
              </a:r>
            </a:p>
          </p:txBody>
        </p:sp>
      </p:grpSp>
      <p:grpSp>
        <p:nvGrpSpPr>
          <p:cNvPr id="23" name="Group 23"/>
          <p:cNvGrpSpPr/>
          <p:nvPr/>
        </p:nvGrpSpPr>
        <p:grpSpPr>
          <a:xfrm>
            <a:off x="8811547" y="2811356"/>
            <a:ext cx="506748" cy="506748"/>
            <a:chOff x="0" y="0"/>
            <a:chExt cx="812800" cy="812800"/>
          </a:xfrm>
        </p:grpSpPr>
        <p:sp>
          <p:nvSpPr>
            <p:cNvPr id="24" name="Freeform 24"/>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25" name="TextBox 25"/>
            <p:cNvSpPr txBox="1"/>
            <p:nvPr/>
          </p:nvSpPr>
          <p:spPr>
            <a:xfrm>
              <a:off x="203200" y="-38100"/>
              <a:ext cx="406400" cy="749300"/>
            </a:xfrm>
            <a:prstGeom prst="rect">
              <a:avLst/>
            </a:prstGeom>
          </p:spPr>
          <p:txBody>
            <a:bodyPr lIns="50800" tIns="50800" rIns="50800" bIns="50800" rtlCol="0" anchor="ctr"/>
            <a:lstStyle/>
            <a:p>
              <a:pPr algn="ctr">
                <a:lnSpc>
                  <a:spcPts val="3499"/>
                </a:lnSpc>
              </a:pPr>
              <a:endParaRPr/>
            </a:p>
          </p:txBody>
        </p:sp>
      </p:grpSp>
      <p:grpSp>
        <p:nvGrpSpPr>
          <p:cNvPr id="26" name="Group 26"/>
          <p:cNvGrpSpPr/>
          <p:nvPr/>
        </p:nvGrpSpPr>
        <p:grpSpPr>
          <a:xfrm>
            <a:off x="8890626" y="4263433"/>
            <a:ext cx="506748" cy="506748"/>
            <a:chOff x="0" y="0"/>
            <a:chExt cx="812800" cy="812800"/>
          </a:xfrm>
        </p:grpSpPr>
        <p:sp>
          <p:nvSpPr>
            <p:cNvPr id="27" name="Freeform 27"/>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28" name="TextBox 28"/>
            <p:cNvSpPr txBox="1"/>
            <p:nvPr/>
          </p:nvSpPr>
          <p:spPr>
            <a:xfrm>
              <a:off x="203200" y="-38100"/>
              <a:ext cx="406400" cy="749300"/>
            </a:xfrm>
            <a:prstGeom prst="rect">
              <a:avLst/>
            </a:prstGeom>
          </p:spPr>
          <p:txBody>
            <a:bodyPr lIns="50800" tIns="50800" rIns="50800" bIns="50800" rtlCol="0" anchor="ctr"/>
            <a:lstStyle/>
            <a:p>
              <a:pPr algn="ctr">
                <a:lnSpc>
                  <a:spcPts val="3499"/>
                </a:lnSpc>
              </a:pPr>
              <a:endParaRPr/>
            </a:p>
          </p:txBody>
        </p:sp>
      </p:grpSp>
      <p:grpSp>
        <p:nvGrpSpPr>
          <p:cNvPr id="29" name="Group 29"/>
          <p:cNvGrpSpPr/>
          <p:nvPr/>
        </p:nvGrpSpPr>
        <p:grpSpPr>
          <a:xfrm>
            <a:off x="8890626" y="5715510"/>
            <a:ext cx="506748" cy="506748"/>
            <a:chOff x="0" y="0"/>
            <a:chExt cx="812800" cy="812800"/>
          </a:xfrm>
        </p:grpSpPr>
        <p:sp>
          <p:nvSpPr>
            <p:cNvPr id="30" name="Freeform 30"/>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31" name="TextBox 31"/>
            <p:cNvSpPr txBox="1"/>
            <p:nvPr/>
          </p:nvSpPr>
          <p:spPr>
            <a:xfrm>
              <a:off x="203200" y="-38100"/>
              <a:ext cx="406400" cy="749300"/>
            </a:xfrm>
            <a:prstGeom prst="rect">
              <a:avLst/>
            </a:prstGeom>
          </p:spPr>
          <p:txBody>
            <a:bodyPr lIns="50800" tIns="50800" rIns="50800" bIns="50800" rtlCol="0" anchor="ctr"/>
            <a:lstStyle/>
            <a:p>
              <a:pPr algn="ctr">
                <a:lnSpc>
                  <a:spcPts val="3499"/>
                </a:lnSpc>
              </a:pPr>
              <a:endParaRPr/>
            </a:p>
          </p:txBody>
        </p:sp>
      </p:grpSp>
      <p:grpSp>
        <p:nvGrpSpPr>
          <p:cNvPr id="32" name="Group 32"/>
          <p:cNvGrpSpPr/>
          <p:nvPr/>
        </p:nvGrpSpPr>
        <p:grpSpPr>
          <a:xfrm>
            <a:off x="8890626" y="7167586"/>
            <a:ext cx="506748" cy="506748"/>
            <a:chOff x="0" y="0"/>
            <a:chExt cx="812800" cy="812800"/>
          </a:xfrm>
        </p:grpSpPr>
        <p:sp>
          <p:nvSpPr>
            <p:cNvPr id="33" name="Freeform 3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34" name="TextBox 34"/>
            <p:cNvSpPr txBox="1"/>
            <p:nvPr/>
          </p:nvSpPr>
          <p:spPr>
            <a:xfrm>
              <a:off x="203200" y="-38100"/>
              <a:ext cx="406400" cy="749300"/>
            </a:xfrm>
            <a:prstGeom prst="rect">
              <a:avLst/>
            </a:prstGeom>
          </p:spPr>
          <p:txBody>
            <a:bodyPr lIns="50800" tIns="50800" rIns="50800" bIns="50800" rtlCol="0" anchor="ctr"/>
            <a:lstStyle/>
            <a:p>
              <a:pPr algn="ctr">
                <a:lnSpc>
                  <a:spcPts val="3499"/>
                </a:lnSpc>
              </a:pPr>
              <a:endParaRPr/>
            </a:p>
          </p:txBody>
        </p:sp>
      </p:grpSp>
      <p:grpSp>
        <p:nvGrpSpPr>
          <p:cNvPr id="35" name="Group 35"/>
          <p:cNvGrpSpPr/>
          <p:nvPr/>
        </p:nvGrpSpPr>
        <p:grpSpPr>
          <a:xfrm>
            <a:off x="8890626" y="8617309"/>
            <a:ext cx="506748" cy="506748"/>
            <a:chOff x="0" y="0"/>
            <a:chExt cx="812800" cy="812800"/>
          </a:xfrm>
        </p:grpSpPr>
        <p:sp>
          <p:nvSpPr>
            <p:cNvPr id="36" name="Freeform 36"/>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37" name="TextBox 37"/>
            <p:cNvSpPr txBox="1"/>
            <p:nvPr/>
          </p:nvSpPr>
          <p:spPr>
            <a:xfrm>
              <a:off x="203200" y="-38100"/>
              <a:ext cx="406400" cy="749300"/>
            </a:xfrm>
            <a:prstGeom prst="rect">
              <a:avLst/>
            </a:prstGeom>
          </p:spPr>
          <p:txBody>
            <a:bodyPr lIns="50800" tIns="50800" rIns="50800" bIns="50800" rtlCol="0" anchor="ctr"/>
            <a:lstStyle/>
            <a:p>
              <a:pPr algn="ctr">
                <a:lnSpc>
                  <a:spcPts val="349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 name="TextBox 2"/>
          <p:cNvSpPr txBox="1"/>
          <p:nvPr/>
        </p:nvSpPr>
        <p:spPr>
          <a:xfrm>
            <a:off x="3033881" y="495300"/>
            <a:ext cx="11826999" cy="897682"/>
          </a:xfrm>
          <a:prstGeom prst="rect">
            <a:avLst/>
          </a:prstGeom>
        </p:spPr>
        <p:txBody>
          <a:bodyPr wrap="square" lIns="0" tIns="0" rIns="0" bIns="0" rtlCol="0" anchor="t">
            <a:spAutoFit/>
          </a:bodyPr>
          <a:lstStyle/>
          <a:p>
            <a:pPr algn="ctr">
              <a:lnSpc>
                <a:spcPts val="7000"/>
              </a:lnSpc>
            </a:pPr>
            <a:r>
              <a:rPr lang="en-US" sz="5000" dirty="0">
                <a:solidFill>
                  <a:srgbClr val="000000"/>
                </a:solidFill>
                <a:latin typeface="Montserrat Classic Bold"/>
              </a:rPr>
              <a:t>MIXED METHODS STUDY DESIGNS</a:t>
            </a:r>
          </a:p>
        </p:txBody>
      </p:sp>
      <p:sp>
        <p:nvSpPr>
          <p:cNvPr id="3" name="TextBox 3"/>
          <p:cNvSpPr txBox="1"/>
          <p:nvPr/>
        </p:nvSpPr>
        <p:spPr>
          <a:xfrm>
            <a:off x="880852" y="2330090"/>
            <a:ext cx="16133059" cy="6213752"/>
          </a:xfrm>
          <a:prstGeom prst="rect">
            <a:avLst/>
          </a:prstGeom>
        </p:spPr>
        <p:txBody>
          <a:bodyPr lIns="0" tIns="0" rIns="0" bIns="0" rtlCol="0" anchor="t">
            <a:spAutoFit/>
          </a:bodyPr>
          <a:lstStyle/>
          <a:p>
            <a:pPr marL="755651" lvl="1" indent="-377825">
              <a:lnSpc>
                <a:spcPts val="4900"/>
              </a:lnSpc>
              <a:buFont typeface="Arial"/>
              <a:buChar char="•"/>
            </a:pPr>
            <a:r>
              <a:rPr lang="en-US" sz="3500" dirty="0">
                <a:solidFill>
                  <a:srgbClr val="000000"/>
                </a:solidFill>
                <a:latin typeface="Montserrat Classic"/>
              </a:rPr>
              <a:t>Uses elements from </a:t>
            </a:r>
            <a:r>
              <a:rPr lang="en-US" sz="3500" u="sng" dirty="0">
                <a:solidFill>
                  <a:srgbClr val="000000"/>
                </a:solidFill>
                <a:latin typeface="Montserrat Classic"/>
              </a:rPr>
              <a:t>both</a:t>
            </a:r>
            <a:r>
              <a:rPr lang="en-US" sz="3500" dirty="0">
                <a:solidFill>
                  <a:srgbClr val="000000"/>
                </a:solidFill>
                <a:latin typeface="Montserrat Classic"/>
              </a:rPr>
              <a:t> </a:t>
            </a:r>
            <a:r>
              <a:rPr lang="en-US" sz="3500" dirty="0">
                <a:solidFill>
                  <a:srgbClr val="000000"/>
                </a:solidFill>
                <a:latin typeface="Montserrat Classic Bold"/>
              </a:rPr>
              <a:t>quantitative</a:t>
            </a:r>
            <a:r>
              <a:rPr lang="en-US" sz="3500" dirty="0">
                <a:solidFill>
                  <a:srgbClr val="000000"/>
                </a:solidFill>
                <a:latin typeface="Montserrat Classic"/>
              </a:rPr>
              <a:t> and </a:t>
            </a:r>
            <a:r>
              <a:rPr lang="en-US" sz="3500" dirty="0">
                <a:solidFill>
                  <a:srgbClr val="000000"/>
                </a:solidFill>
                <a:latin typeface="Montserrat Classic Bold"/>
              </a:rPr>
              <a:t>qualitative</a:t>
            </a:r>
            <a:r>
              <a:rPr lang="en-US" sz="3500" dirty="0">
                <a:solidFill>
                  <a:srgbClr val="000000"/>
                </a:solidFill>
                <a:latin typeface="Montserrat Classic"/>
              </a:rPr>
              <a:t> methodology to answer a research question</a:t>
            </a:r>
          </a:p>
          <a:p>
            <a:pPr>
              <a:lnSpc>
                <a:spcPts val="4900"/>
              </a:lnSpc>
            </a:pPr>
            <a:endParaRPr lang="en-US" sz="3500" dirty="0">
              <a:solidFill>
                <a:srgbClr val="000000"/>
              </a:solidFill>
              <a:latin typeface="Montserrat Classic"/>
            </a:endParaRPr>
          </a:p>
          <a:p>
            <a:pPr marL="755651" lvl="1" indent="-377825">
              <a:lnSpc>
                <a:spcPts val="4900"/>
              </a:lnSpc>
              <a:buFont typeface="Arial"/>
              <a:buChar char="•"/>
            </a:pPr>
            <a:r>
              <a:rPr lang="en-US" sz="3500" dirty="0">
                <a:solidFill>
                  <a:srgbClr val="000000"/>
                </a:solidFill>
                <a:latin typeface="Montserrat Classic"/>
              </a:rPr>
              <a:t>Useful when a quantitative or qualitative approach alone cannot sufficiently answer your research question</a:t>
            </a:r>
          </a:p>
          <a:p>
            <a:pPr>
              <a:lnSpc>
                <a:spcPts val="4900"/>
              </a:lnSpc>
            </a:pPr>
            <a:endParaRPr lang="en-US" sz="3500" dirty="0">
              <a:solidFill>
                <a:srgbClr val="000000"/>
              </a:solidFill>
              <a:latin typeface="Montserrat Classic"/>
            </a:endParaRPr>
          </a:p>
          <a:p>
            <a:pPr marL="755651" lvl="1" indent="-377825">
              <a:lnSpc>
                <a:spcPts val="4900"/>
              </a:lnSpc>
              <a:buFont typeface="Arial"/>
              <a:buChar char="•"/>
            </a:pPr>
            <a:r>
              <a:rPr lang="en-US" sz="3500" dirty="0">
                <a:solidFill>
                  <a:srgbClr val="000000"/>
                </a:solidFill>
                <a:latin typeface="Montserrat Classic"/>
              </a:rPr>
              <a:t>Can be used for generalizability of qualitative results and contextualization of quantitative results</a:t>
            </a:r>
          </a:p>
          <a:p>
            <a:pPr marL="377826" lvl="1">
              <a:lnSpc>
                <a:spcPts val="4900"/>
              </a:lnSpc>
            </a:pPr>
            <a:endParaRPr lang="en-US" sz="3500" dirty="0">
              <a:solidFill>
                <a:srgbClr val="000000"/>
              </a:solidFill>
              <a:latin typeface="Montserrat Classic"/>
            </a:endParaRPr>
          </a:p>
          <a:p>
            <a:pPr marL="755651" lvl="1" indent="-377825" algn="l">
              <a:lnSpc>
                <a:spcPts val="4900"/>
              </a:lnSpc>
              <a:buFont typeface="Arial"/>
              <a:buChar char="•"/>
            </a:pPr>
            <a:r>
              <a:rPr lang="en-US" sz="3500" dirty="0">
                <a:solidFill>
                  <a:srgbClr val="000000"/>
                </a:solidFill>
                <a:latin typeface="Montserrat Classic"/>
              </a:rPr>
              <a:t>Increases credibility of all results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796765" y="3008933"/>
            <a:ext cx="3400690" cy="1645762"/>
            <a:chOff x="0" y="-2509"/>
            <a:chExt cx="895655" cy="433452"/>
          </a:xfrm>
        </p:grpSpPr>
        <p:sp>
          <p:nvSpPr>
            <p:cNvPr id="3" name="Freeform 3"/>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28C8E"/>
            </a:solidFill>
          </p:spPr>
        </p:sp>
        <p:sp>
          <p:nvSpPr>
            <p:cNvPr id="4" name="TextBox 4"/>
            <p:cNvSpPr txBox="1"/>
            <p:nvPr/>
          </p:nvSpPr>
          <p:spPr>
            <a:xfrm>
              <a:off x="0" y="-2509"/>
              <a:ext cx="895654" cy="433452"/>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Quantitative Data Collection &amp; Analysis</a:t>
              </a:r>
            </a:p>
          </p:txBody>
        </p:sp>
      </p:grpSp>
      <p:grpSp>
        <p:nvGrpSpPr>
          <p:cNvPr id="5" name="Group 5"/>
          <p:cNvGrpSpPr/>
          <p:nvPr/>
        </p:nvGrpSpPr>
        <p:grpSpPr>
          <a:xfrm>
            <a:off x="1796765" y="6662807"/>
            <a:ext cx="3400690" cy="1636236"/>
            <a:chOff x="0" y="0"/>
            <a:chExt cx="895655" cy="430943"/>
          </a:xfrm>
        </p:grpSpPr>
        <p:sp>
          <p:nvSpPr>
            <p:cNvPr id="6" name="Freeform 6"/>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3396C"/>
            </a:solidFill>
          </p:spPr>
        </p:sp>
        <p:sp>
          <p:nvSpPr>
            <p:cNvPr id="7" name="TextBox 7"/>
            <p:cNvSpPr txBox="1"/>
            <p:nvPr/>
          </p:nvSpPr>
          <p:spPr>
            <a:xfrm>
              <a:off x="0" y="0"/>
              <a:ext cx="89565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Qualitative Data Collection &amp; Analysis</a:t>
              </a:r>
            </a:p>
          </p:txBody>
        </p:sp>
      </p:grpSp>
      <p:grpSp>
        <p:nvGrpSpPr>
          <p:cNvPr id="8" name="Group 8"/>
          <p:cNvGrpSpPr/>
          <p:nvPr/>
        </p:nvGrpSpPr>
        <p:grpSpPr>
          <a:xfrm>
            <a:off x="7574908" y="4946668"/>
            <a:ext cx="2708592" cy="1421469"/>
            <a:chOff x="0" y="-710"/>
            <a:chExt cx="713374" cy="374379"/>
          </a:xfrm>
        </p:grpSpPr>
        <p:sp>
          <p:nvSpPr>
            <p:cNvPr id="9" name="Freeform 9"/>
            <p:cNvSpPr/>
            <p:nvPr/>
          </p:nvSpPr>
          <p:spPr>
            <a:xfrm>
              <a:off x="0" y="0"/>
              <a:ext cx="713374" cy="373669"/>
            </a:xfrm>
            <a:custGeom>
              <a:avLst/>
              <a:gdLst/>
              <a:ahLst/>
              <a:cxnLst/>
              <a:rect l="l" t="t" r="r" b="b"/>
              <a:pathLst>
                <a:path w="713374" h="373669">
                  <a:moveTo>
                    <a:pt x="145772" y="0"/>
                  </a:moveTo>
                  <a:lnTo>
                    <a:pt x="567602" y="0"/>
                  </a:lnTo>
                  <a:cubicBezTo>
                    <a:pt x="606263" y="0"/>
                    <a:pt x="643341" y="15358"/>
                    <a:pt x="670678" y="42696"/>
                  </a:cubicBezTo>
                  <a:cubicBezTo>
                    <a:pt x="698016" y="70033"/>
                    <a:pt x="713374" y="107111"/>
                    <a:pt x="713374" y="145772"/>
                  </a:cubicBezTo>
                  <a:lnTo>
                    <a:pt x="713374" y="227896"/>
                  </a:lnTo>
                  <a:cubicBezTo>
                    <a:pt x="713374" y="308404"/>
                    <a:pt x="648110" y="373669"/>
                    <a:pt x="567602" y="373669"/>
                  </a:cubicBezTo>
                  <a:lnTo>
                    <a:pt x="145772" y="373669"/>
                  </a:lnTo>
                  <a:cubicBezTo>
                    <a:pt x="107111" y="373669"/>
                    <a:pt x="70033" y="358311"/>
                    <a:pt x="42696" y="330973"/>
                  </a:cubicBezTo>
                  <a:cubicBezTo>
                    <a:pt x="15358" y="303635"/>
                    <a:pt x="0" y="266557"/>
                    <a:pt x="0" y="227896"/>
                  </a:cubicBezTo>
                  <a:lnTo>
                    <a:pt x="0" y="145772"/>
                  </a:lnTo>
                  <a:cubicBezTo>
                    <a:pt x="0" y="107111"/>
                    <a:pt x="15358" y="70033"/>
                    <a:pt x="42696" y="42696"/>
                  </a:cubicBezTo>
                  <a:cubicBezTo>
                    <a:pt x="70033" y="15358"/>
                    <a:pt x="107111" y="0"/>
                    <a:pt x="145772" y="0"/>
                  </a:cubicBezTo>
                  <a:close/>
                </a:path>
              </a:pathLst>
            </a:custGeom>
            <a:solidFill>
              <a:srgbClr val="C38368"/>
            </a:solidFill>
          </p:spPr>
        </p:sp>
        <p:sp>
          <p:nvSpPr>
            <p:cNvPr id="10" name="TextBox 10"/>
            <p:cNvSpPr txBox="1"/>
            <p:nvPr/>
          </p:nvSpPr>
          <p:spPr>
            <a:xfrm>
              <a:off x="0" y="-710"/>
              <a:ext cx="713374" cy="374379"/>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Compare or relate</a:t>
              </a:r>
            </a:p>
          </p:txBody>
        </p:sp>
      </p:grpSp>
      <p:sp>
        <p:nvSpPr>
          <p:cNvPr id="11" name="AutoShape 11"/>
          <p:cNvSpPr/>
          <p:nvPr/>
        </p:nvSpPr>
        <p:spPr>
          <a:xfrm rot="972033">
            <a:off x="5120299" y="4378683"/>
            <a:ext cx="3886061" cy="0"/>
          </a:xfrm>
          <a:prstGeom prst="line">
            <a:avLst/>
          </a:prstGeom>
          <a:ln w="57150" cap="flat">
            <a:solidFill>
              <a:srgbClr val="000000"/>
            </a:solidFill>
            <a:prstDash val="solid"/>
            <a:headEnd type="none" w="sm" len="sm"/>
            <a:tailEnd type="arrow" w="med" len="sm"/>
          </a:ln>
        </p:spPr>
      </p:sp>
      <p:sp>
        <p:nvSpPr>
          <p:cNvPr id="12" name="AutoShape 12"/>
          <p:cNvSpPr/>
          <p:nvPr/>
        </p:nvSpPr>
        <p:spPr>
          <a:xfrm rot="-1012351">
            <a:off x="5113521" y="6905481"/>
            <a:ext cx="3899617" cy="0"/>
          </a:xfrm>
          <a:prstGeom prst="line">
            <a:avLst/>
          </a:prstGeom>
          <a:ln w="57150" cap="flat">
            <a:solidFill>
              <a:srgbClr val="000000"/>
            </a:solidFill>
            <a:prstDash val="solid"/>
            <a:headEnd type="none" w="sm" len="sm"/>
            <a:tailEnd type="arrow" w="med" len="sm"/>
          </a:ln>
        </p:spPr>
      </p:sp>
      <p:sp>
        <p:nvSpPr>
          <p:cNvPr id="13" name="TextBox 13"/>
          <p:cNvSpPr txBox="1"/>
          <p:nvPr/>
        </p:nvSpPr>
        <p:spPr>
          <a:xfrm>
            <a:off x="8518326" y="9763500"/>
            <a:ext cx="9556523" cy="323214"/>
          </a:xfrm>
          <a:prstGeom prst="rect">
            <a:avLst/>
          </a:prstGeom>
        </p:spPr>
        <p:txBody>
          <a:bodyPr lIns="0" tIns="0" rIns="0" bIns="0" rtlCol="0" anchor="t">
            <a:spAutoFit/>
          </a:bodyPr>
          <a:lstStyle/>
          <a:p>
            <a:pPr>
              <a:lnSpc>
                <a:spcPts val="2660"/>
              </a:lnSpc>
              <a:spcBef>
                <a:spcPct val="0"/>
              </a:spcBef>
            </a:pPr>
            <a:r>
              <a:rPr lang="en-US" sz="1900">
                <a:solidFill>
                  <a:srgbClr val="000000"/>
                </a:solidFill>
                <a:latin typeface="Montserrat Semi-Bold"/>
              </a:rPr>
              <a:t>Adapted from: https://catalyst.harvard.edu/community-engagement/mmr/</a:t>
            </a:r>
          </a:p>
        </p:txBody>
      </p:sp>
      <p:sp>
        <p:nvSpPr>
          <p:cNvPr id="14" name="AutoShape 14"/>
          <p:cNvSpPr/>
          <p:nvPr/>
        </p:nvSpPr>
        <p:spPr>
          <a:xfrm>
            <a:off x="10283500" y="5630176"/>
            <a:ext cx="2377453" cy="0"/>
          </a:xfrm>
          <a:prstGeom prst="line">
            <a:avLst/>
          </a:prstGeom>
          <a:ln w="57150" cap="flat">
            <a:solidFill>
              <a:srgbClr val="000000"/>
            </a:solidFill>
            <a:prstDash val="solid"/>
            <a:headEnd type="none" w="sm" len="sm"/>
            <a:tailEnd type="arrow" w="med" len="sm"/>
          </a:ln>
        </p:spPr>
      </p:sp>
      <p:sp>
        <p:nvSpPr>
          <p:cNvPr id="15" name="TextBox 15"/>
          <p:cNvSpPr txBox="1"/>
          <p:nvPr/>
        </p:nvSpPr>
        <p:spPr>
          <a:xfrm rot="-5400000">
            <a:off x="-2702223" y="4803775"/>
            <a:ext cx="6782395" cy="679450"/>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Convergent parallel design</a:t>
            </a:r>
          </a:p>
        </p:txBody>
      </p:sp>
      <p:grpSp>
        <p:nvGrpSpPr>
          <p:cNvPr id="16" name="Group 16"/>
          <p:cNvGrpSpPr/>
          <p:nvPr/>
        </p:nvGrpSpPr>
        <p:grpSpPr>
          <a:xfrm>
            <a:off x="12660954" y="4812058"/>
            <a:ext cx="2708592" cy="1636236"/>
            <a:chOff x="0" y="0"/>
            <a:chExt cx="713374" cy="430943"/>
          </a:xfrm>
        </p:grpSpPr>
        <p:sp>
          <p:nvSpPr>
            <p:cNvPr id="17" name="Freeform 17"/>
            <p:cNvSpPr/>
            <p:nvPr/>
          </p:nvSpPr>
          <p:spPr>
            <a:xfrm>
              <a:off x="0" y="0"/>
              <a:ext cx="713374" cy="430943"/>
            </a:xfrm>
            <a:custGeom>
              <a:avLst/>
              <a:gdLst/>
              <a:ahLst/>
              <a:cxnLst/>
              <a:rect l="l" t="t" r="r" b="b"/>
              <a:pathLst>
                <a:path w="713374" h="430943">
                  <a:moveTo>
                    <a:pt x="145772" y="0"/>
                  </a:moveTo>
                  <a:lnTo>
                    <a:pt x="567602" y="0"/>
                  </a:lnTo>
                  <a:cubicBezTo>
                    <a:pt x="606263" y="0"/>
                    <a:pt x="643341" y="15358"/>
                    <a:pt x="670678" y="42696"/>
                  </a:cubicBezTo>
                  <a:cubicBezTo>
                    <a:pt x="698016" y="70033"/>
                    <a:pt x="713374" y="107111"/>
                    <a:pt x="713374" y="145772"/>
                  </a:cubicBezTo>
                  <a:lnTo>
                    <a:pt x="713374" y="285170"/>
                  </a:lnTo>
                  <a:cubicBezTo>
                    <a:pt x="713374" y="323832"/>
                    <a:pt x="698016" y="360909"/>
                    <a:pt x="670678" y="388247"/>
                  </a:cubicBezTo>
                  <a:cubicBezTo>
                    <a:pt x="643341" y="415585"/>
                    <a:pt x="606263" y="430943"/>
                    <a:pt x="567602" y="430943"/>
                  </a:cubicBezTo>
                  <a:lnTo>
                    <a:pt x="145772" y="430943"/>
                  </a:lnTo>
                  <a:cubicBezTo>
                    <a:pt x="107111" y="430943"/>
                    <a:pt x="70033" y="415585"/>
                    <a:pt x="42696" y="388247"/>
                  </a:cubicBezTo>
                  <a:cubicBezTo>
                    <a:pt x="15358" y="360909"/>
                    <a:pt x="0" y="323832"/>
                    <a:pt x="0" y="285170"/>
                  </a:cubicBezTo>
                  <a:lnTo>
                    <a:pt x="0" y="145772"/>
                  </a:lnTo>
                  <a:cubicBezTo>
                    <a:pt x="0" y="107111"/>
                    <a:pt x="15358" y="70033"/>
                    <a:pt x="42696" y="42696"/>
                  </a:cubicBezTo>
                  <a:cubicBezTo>
                    <a:pt x="70033" y="15358"/>
                    <a:pt x="107111" y="0"/>
                    <a:pt x="145772" y="0"/>
                  </a:cubicBezTo>
                  <a:close/>
                </a:path>
              </a:pathLst>
            </a:custGeom>
            <a:solidFill>
              <a:srgbClr val="000000"/>
            </a:solidFill>
          </p:spPr>
        </p:sp>
        <p:sp>
          <p:nvSpPr>
            <p:cNvPr id="18" name="TextBox 18"/>
            <p:cNvSpPr txBox="1"/>
            <p:nvPr/>
          </p:nvSpPr>
          <p:spPr>
            <a:xfrm>
              <a:off x="0" y="0"/>
              <a:ext cx="71337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Interpretation</a:t>
              </a:r>
            </a:p>
          </p:txBody>
        </p:sp>
      </p:grpSp>
      <p:sp>
        <p:nvSpPr>
          <p:cNvPr id="19" name="TextBox 19"/>
          <p:cNvSpPr txBox="1"/>
          <p:nvPr/>
        </p:nvSpPr>
        <p:spPr>
          <a:xfrm>
            <a:off x="3641601" y="687705"/>
            <a:ext cx="11004798" cy="863600"/>
          </a:xfrm>
          <a:prstGeom prst="rect">
            <a:avLst/>
          </a:prstGeom>
        </p:spPr>
        <p:txBody>
          <a:bodyPr lIns="0" tIns="0" rIns="0" bIns="0" rtlCol="0" anchor="t">
            <a:spAutoFit/>
          </a:bodyPr>
          <a:lstStyle/>
          <a:p>
            <a:pPr algn="ctr">
              <a:lnSpc>
                <a:spcPts val="7000"/>
              </a:lnSpc>
            </a:pPr>
            <a:r>
              <a:rPr lang="en-US" sz="5000">
                <a:solidFill>
                  <a:srgbClr val="000000"/>
                </a:solidFill>
                <a:latin typeface="Montserrat Classic Bold"/>
              </a:rPr>
              <a:t>MIXED METHODS STUDY DESIGNS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6336" y="4009325"/>
            <a:ext cx="1030050" cy="14767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9792" y="7270197"/>
            <a:ext cx="1403137" cy="997503"/>
          </a:xfrm>
          <a:prstGeom prst="rect">
            <a:avLst/>
          </a:prstGeom>
        </p:spPr>
      </p:pic>
      <p:pic>
        <p:nvPicPr>
          <p:cNvPr id="4" name="Picture 4"/>
          <p:cNvPicPr>
            <a:picLocks noChangeAspect="1"/>
          </p:cNvPicPr>
          <p:nvPr/>
        </p:nvPicPr>
        <p:blipFill>
          <a:blip r:embed="rId6"/>
          <a:srcRect/>
          <a:stretch>
            <a:fillRect/>
          </a:stretch>
        </p:blipFill>
        <p:spPr>
          <a:xfrm>
            <a:off x="3498987" y="315483"/>
            <a:ext cx="10868578" cy="2011498"/>
          </a:xfrm>
          <a:prstGeom prst="rect">
            <a:avLst/>
          </a:prstGeom>
        </p:spPr>
      </p:pic>
      <p:sp>
        <p:nvSpPr>
          <p:cNvPr id="5" name="TextBox 5"/>
          <p:cNvSpPr txBox="1"/>
          <p:nvPr/>
        </p:nvSpPr>
        <p:spPr>
          <a:xfrm>
            <a:off x="960311" y="5419423"/>
            <a:ext cx="1562100" cy="10572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IES-R</a:t>
            </a:r>
          </a:p>
          <a:p>
            <a:pPr algn="ctr">
              <a:lnSpc>
                <a:spcPts val="4200"/>
              </a:lnSpc>
            </a:pPr>
            <a:r>
              <a:rPr lang="en-US" sz="3000">
                <a:solidFill>
                  <a:srgbClr val="000000"/>
                </a:solidFill>
                <a:latin typeface="Montserrat Classic"/>
              </a:rPr>
              <a:t>DASS-21</a:t>
            </a:r>
          </a:p>
        </p:txBody>
      </p:sp>
      <p:sp>
        <p:nvSpPr>
          <p:cNvPr id="6" name="TextBox 6"/>
          <p:cNvSpPr txBox="1"/>
          <p:nvPr/>
        </p:nvSpPr>
        <p:spPr>
          <a:xfrm>
            <a:off x="195037" y="8201025"/>
            <a:ext cx="3092648" cy="10572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Semi-structured</a:t>
            </a:r>
          </a:p>
          <a:p>
            <a:pPr algn="ctr">
              <a:lnSpc>
                <a:spcPts val="4200"/>
              </a:lnSpc>
            </a:pPr>
            <a:r>
              <a:rPr lang="en-US" sz="3000">
                <a:solidFill>
                  <a:srgbClr val="000000"/>
                </a:solidFill>
                <a:latin typeface="Montserrat Classic"/>
              </a:rPr>
              <a:t>interviews</a:t>
            </a:r>
          </a:p>
        </p:txBody>
      </p:sp>
      <p:sp>
        <p:nvSpPr>
          <p:cNvPr id="7" name="TextBox 7"/>
          <p:cNvSpPr txBox="1"/>
          <p:nvPr/>
        </p:nvSpPr>
        <p:spPr>
          <a:xfrm>
            <a:off x="588309" y="2685637"/>
            <a:ext cx="17111382" cy="1019176"/>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Montserrat Semi-Bold Bold"/>
              </a:rPr>
              <a:t>Aim:</a:t>
            </a:r>
            <a:r>
              <a:rPr lang="en-US" sz="2999">
                <a:solidFill>
                  <a:srgbClr val="000000"/>
                </a:solidFill>
                <a:latin typeface="Montserrat Semi-Bold"/>
              </a:rPr>
              <a:t> To examine the mental health of Critical Care Registered Nurses providing direct patient care during the initial phase of the COVID-19 pandemic in Canada.</a:t>
            </a:r>
          </a:p>
        </p:txBody>
      </p:sp>
      <p:sp>
        <p:nvSpPr>
          <p:cNvPr id="8" name="TextBox 8"/>
          <p:cNvSpPr txBox="1"/>
          <p:nvPr/>
        </p:nvSpPr>
        <p:spPr>
          <a:xfrm>
            <a:off x="8933276" y="9764770"/>
            <a:ext cx="9206805"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Montserrat Semi-Bold"/>
              </a:rPr>
              <a:t>Crowe et al. Intensive Crit Care Nurs. 2021 Apr;63:102999. (PMID: 33342649)</a:t>
            </a:r>
          </a:p>
        </p:txBody>
      </p:sp>
      <p:sp>
        <p:nvSpPr>
          <p:cNvPr id="9" name="AutoShape 9"/>
          <p:cNvSpPr/>
          <p:nvPr/>
        </p:nvSpPr>
        <p:spPr>
          <a:xfrm rot="806493">
            <a:off x="2533465" y="5718974"/>
            <a:ext cx="2012009" cy="0"/>
          </a:xfrm>
          <a:prstGeom prst="line">
            <a:avLst/>
          </a:prstGeom>
          <a:ln w="57150" cap="flat">
            <a:solidFill>
              <a:srgbClr val="000000"/>
            </a:solidFill>
            <a:prstDash val="solid"/>
            <a:headEnd type="none" w="sm" len="sm"/>
            <a:tailEnd type="arrow" w="med" len="sm"/>
          </a:ln>
        </p:spPr>
      </p:sp>
      <p:sp>
        <p:nvSpPr>
          <p:cNvPr id="10" name="AutoShape 10"/>
          <p:cNvSpPr/>
          <p:nvPr/>
        </p:nvSpPr>
        <p:spPr>
          <a:xfrm rot="-1068679">
            <a:off x="2512959" y="7896703"/>
            <a:ext cx="2060994" cy="0"/>
          </a:xfrm>
          <a:prstGeom prst="line">
            <a:avLst/>
          </a:prstGeom>
          <a:ln w="57150" cap="flat">
            <a:solidFill>
              <a:srgbClr val="000000"/>
            </a:solidFill>
            <a:prstDash val="solid"/>
            <a:headEnd type="none" w="sm" len="sm"/>
            <a:tailEnd type="arrow" w="med" len="sm"/>
          </a:ln>
        </p:spPr>
      </p:sp>
      <p:grpSp>
        <p:nvGrpSpPr>
          <p:cNvPr id="11" name="Group 11"/>
          <p:cNvGrpSpPr/>
          <p:nvPr/>
        </p:nvGrpSpPr>
        <p:grpSpPr>
          <a:xfrm>
            <a:off x="4616471" y="5123499"/>
            <a:ext cx="7467818" cy="3260684"/>
            <a:chOff x="0" y="0"/>
            <a:chExt cx="1966833" cy="858781"/>
          </a:xfrm>
        </p:grpSpPr>
        <p:sp>
          <p:nvSpPr>
            <p:cNvPr id="12" name="Freeform 12"/>
            <p:cNvSpPr/>
            <p:nvPr/>
          </p:nvSpPr>
          <p:spPr>
            <a:xfrm>
              <a:off x="0" y="0"/>
              <a:ext cx="1966833" cy="858781"/>
            </a:xfrm>
            <a:custGeom>
              <a:avLst/>
              <a:gdLst/>
              <a:ahLst/>
              <a:cxnLst/>
              <a:rect l="l" t="t" r="r" b="b"/>
              <a:pathLst>
                <a:path w="1966833" h="858781">
                  <a:moveTo>
                    <a:pt x="52872" y="0"/>
                  </a:moveTo>
                  <a:lnTo>
                    <a:pt x="1913961" y="0"/>
                  </a:lnTo>
                  <a:cubicBezTo>
                    <a:pt x="1927983" y="0"/>
                    <a:pt x="1941432" y="5570"/>
                    <a:pt x="1951347" y="15486"/>
                  </a:cubicBezTo>
                  <a:cubicBezTo>
                    <a:pt x="1961262" y="25401"/>
                    <a:pt x="1966833" y="38849"/>
                    <a:pt x="1966833" y="52872"/>
                  </a:cubicBezTo>
                  <a:lnTo>
                    <a:pt x="1966833" y="805909"/>
                  </a:lnTo>
                  <a:cubicBezTo>
                    <a:pt x="1966833" y="835109"/>
                    <a:pt x="1943161" y="858781"/>
                    <a:pt x="1913961" y="858781"/>
                  </a:cubicBezTo>
                  <a:lnTo>
                    <a:pt x="52872" y="858781"/>
                  </a:lnTo>
                  <a:cubicBezTo>
                    <a:pt x="38849" y="858781"/>
                    <a:pt x="25401" y="853211"/>
                    <a:pt x="15486" y="843295"/>
                  </a:cubicBezTo>
                  <a:cubicBezTo>
                    <a:pt x="5570" y="833380"/>
                    <a:pt x="0" y="819932"/>
                    <a:pt x="0" y="805909"/>
                  </a:cubicBezTo>
                  <a:lnTo>
                    <a:pt x="0" y="52872"/>
                  </a:lnTo>
                  <a:cubicBezTo>
                    <a:pt x="0" y="23672"/>
                    <a:pt x="23672" y="0"/>
                    <a:pt x="52872" y="0"/>
                  </a:cubicBezTo>
                  <a:close/>
                </a:path>
              </a:pathLst>
            </a:custGeom>
            <a:solidFill>
              <a:srgbClr val="C38368"/>
            </a:solidFill>
          </p:spPr>
        </p:sp>
        <p:sp>
          <p:nvSpPr>
            <p:cNvPr id="13" name="TextBox 13"/>
            <p:cNvSpPr txBox="1"/>
            <p:nvPr/>
          </p:nvSpPr>
          <p:spPr>
            <a:xfrm>
              <a:off x="0" y="0"/>
              <a:ext cx="1966833" cy="858781"/>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Substantial burden of symptoms of PTSD (71.5%) &amp; symptoms of depression (56%), anxiety (67%), &amp; stress (54.1%)</a:t>
              </a:r>
            </a:p>
            <a:p>
              <a:pPr algn="ctr">
                <a:lnSpc>
                  <a:spcPts val="3499"/>
                </a:lnSpc>
              </a:pPr>
              <a:r>
                <a:rPr lang="en-US" sz="2499" dirty="0">
                  <a:solidFill>
                    <a:srgbClr val="FFFFFF"/>
                  </a:solidFill>
                  <a:latin typeface="Montserrat Semi-Bold"/>
                </a:rPr>
                <a:t>+</a:t>
              </a:r>
            </a:p>
            <a:p>
              <a:pPr algn="ctr">
                <a:lnSpc>
                  <a:spcPts val="3499"/>
                </a:lnSpc>
              </a:pPr>
              <a:r>
                <a:rPr lang="en-US" sz="2499" dirty="0">
                  <a:solidFill>
                    <a:srgbClr val="FFFFFF"/>
                  </a:solidFill>
                  <a:latin typeface="Montserrat Semi-Bold"/>
                </a:rPr>
                <a:t>Participants describing feelings of anxiety, worry, distress, or fear</a:t>
              </a:r>
            </a:p>
          </p:txBody>
        </p:sp>
      </p:grpSp>
      <p:sp>
        <p:nvSpPr>
          <p:cNvPr id="14" name="AutoShape 14"/>
          <p:cNvSpPr/>
          <p:nvPr/>
        </p:nvSpPr>
        <p:spPr>
          <a:xfrm>
            <a:off x="12084289" y="6725266"/>
            <a:ext cx="1563457" cy="0"/>
          </a:xfrm>
          <a:prstGeom prst="line">
            <a:avLst/>
          </a:prstGeom>
          <a:ln w="57150" cap="flat">
            <a:solidFill>
              <a:srgbClr val="000000"/>
            </a:solidFill>
            <a:prstDash val="solid"/>
            <a:headEnd type="none" w="sm" len="sm"/>
            <a:tailEnd type="arrow" w="med" len="sm"/>
          </a:ln>
        </p:spPr>
      </p:sp>
      <p:grpSp>
        <p:nvGrpSpPr>
          <p:cNvPr id="15" name="Group 15"/>
          <p:cNvGrpSpPr/>
          <p:nvPr/>
        </p:nvGrpSpPr>
        <p:grpSpPr>
          <a:xfrm>
            <a:off x="13647747" y="4357894"/>
            <a:ext cx="3872575" cy="4734745"/>
            <a:chOff x="0" y="0"/>
            <a:chExt cx="1019937" cy="1247011"/>
          </a:xfrm>
        </p:grpSpPr>
        <p:sp>
          <p:nvSpPr>
            <p:cNvPr id="16" name="Freeform 16"/>
            <p:cNvSpPr/>
            <p:nvPr/>
          </p:nvSpPr>
          <p:spPr>
            <a:xfrm>
              <a:off x="0" y="0"/>
              <a:ext cx="1019937" cy="1247011"/>
            </a:xfrm>
            <a:custGeom>
              <a:avLst/>
              <a:gdLst/>
              <a:ahLst/>
              <a:cxnLst/>
              <a:rect l="l" t="t" r="r" b="b"/>
              <a:pathLst>
                <a:path w="1019937" h="1247011">
                  <a:moveTo>
                    <a:pt x="101957" y="0"/>
                  </a:moveTo>
                  <a:lnTo>
                    <a:pt x="917980" y="0"/>
                  </a:lnTo>
                  <a:cubicBezTo>
                    <a:pt x="945021" y="0"/>
                    <a:pt x="970954" y="10742"/>
                    <a:pt x="990075" y="29863"/>
                  </a:cubicBezTo>
                  <a:cubicBezTo>
                    <a:pt x="1009196" y="48983"/>
                    <a:pt x="1019937" y="74917"/>
                    <a:pt x="1019937" y="101957"/>
                  </a:cubicBezTo>
                  <a:lnTo>
                    <a:pt x="1019937" y="1145054"/>
                  </a:lnTo>
                  <a:cubicBezTo>
                    <a:pt x="1019937" y="1201363"/>
                    <a:pt x="974290" y="1247011"/>
                    <a:pt x="917980" y="1247011"/>
                  </a:cubicBezTo>
                  <a:lnTo>
                    <a:pt x="101957" y="1247011"/>
                  </a:lnTo>
                  <a:cubicBezTo>
                    <a:pt x="74917" y="1247011"/>
                    <a:pt x="48983" y="1236269"/>
                    <a:pt x="29863" y="1217148"/>
                  </a:cubicBezTo>
                  <a:cubicBezTo>
                    <a:pt x="10742" y="1198028"/>
                    <a:pt x="0" y="1172094"/>
                    <a:pt x="0" y="1145054"/>
                  </a:cubicBezTo>
                  <a:lnTo>
                    <a:pt x="0" y="101957"/>
                  </a:lnTo>
                  <a:cubicBezTo>
                    <a:pt x="0" y="45648"/>
                    <a:pt x="45648" y="0"/>
                    <a:pt x="101957" y="0"/>
                  </a:cubicBezTo>
                  <a:close/>
                </a:path>
              </a:pathLst>
            </a:custGeom>
            <a:solidFill>
              <a:srgbClr val="000000"/>
            </a:solidFill>
          </p:spPr>
        </p:sp>
        <p:sp>
          <p:nvSpPr>
            <p:cNvPr id="17" name="TextBox 17"/>
            <p:cNvSpPr txBox="1"/>
            <p:nvPr/>
          </p:nvSpPr>
          <p:spPr>
            <a:xfrm>
              <a:off x="0" y="0"/>
              <a:ext cx="1019937" cy="1247011"/>
            </a:xfrm>
            <a:prstGeom prst="rect">
              <a:avLst/>
            </a:prstGeom>
          </p:spPr>
          <p:txBody>
            <a:bodyPr lIns="50800" tIns="50800" rIns="50800" bIns="50800" rtlCol="0" anchor="ctr"/>
            <a:lstStyle/>
            <a:p>
              <a:pPr>
                <a:lnSpc>
                  <a:spcPts val="3499"/>
                </a:lnSpc>
              </a:pPr>
              <a:r>
                <a:rPr lang="en-US" sz="2499" dirty="0">
                  <a:solidFill>
                    <a:srgbClr val="FFFFFF"/>
                  </a:solidFill>
                  <a:latin typeface="Montserrat Semi-Bold"/>
                </a:rPr>
                <a:t>High mental health burden due to:</a:t>
              </a:r>
            </a:p>
            <a:p>
              <a:pPr marL="539746" lvl="1" indent="-269873">
                <a:lnSpc>
                  <a:spcPts val="3499"/>
                </a:lnSpc>
                <a:buFont typeface="Arial"/>
                <a:buChar char="•"/>
              </a:pPr>
              <a:r>
                <a:rPr lang="en-US" sz="2499" dirty="0">
                  <a:solidFill>
                    <a:srgbClr val="FFFFFF"/>
                  </a:solidFill>
                  <a:latin typeface="Montserrat Semi-Bold"/>
                </a:rPr>
                <a:t>Rapid spread of COVID-19</a:t>
              </a:r>
            </a:p>
            <a:p>
              <a:pPr marL="539746" lvl="1" indent="-269873">
                <a:lnSpc>
                  <a:spcPts val="3499"/>
                </a:lnSpc>
                <a:buFont typeface="Arial"/>
                <a:buChar char="•"/>
              </a:pPr>
              <a:r>
                <a:rPr lang="en-US" sz="2499" dirty="0">
                  <a:solidFill>
                    <a:srgbClr val="FFFFFF"/>
                  </a:solidFill>
                  <a:latin typeface="Montserrat Semi-Bold"/>
                </a:rPr>
                <a:t>Anticipated impact</a:t>
              </a:r>
            </a:p>
            <a:p>
              <a:pPr marL="539746" lvl="1" indent="-269873">
                <a:lnSpc>
                  <a:spcPts val="3499"/>
                </a:lnSpc>
                <a:buFont typeface="Arial"/>
                <a:buChar char="•"/>
              </a:pPr>
              <a:r>
                <a:rPr lang="en-US" sz="2499" dirty="0">
                  <a:solidFill>
                    <a:srgbClr val="FFFFFF"/>
                  </a:solidFill>
                  <a:latin typeface="Montserrat Semi-Bold"/>
                </a:rPr>
                <a:t>PPE shortages</a:t>
              </a:r>
            </a:p>
            <a:p>
              <a:pPr marL="539746" lvl="1" indent="-269873">
                <a:lnSpc>
                  <a:spcPts val="3499"/>
                </a:lnSpc>
                <a:buFont typeface="Arial"/>
                <a:buChar char="•"/>
              </a:pPr>
              <a:r>
                <a:rPr lang="en-US" sz="2499" dirty="0">
                  <a:solidFill>
                    <a:srgbClr val="FFFFFF"/>
                  </a:solidFill>
                  <a:latin typeface="Montserrat Semi-Bold"/>
                </a:rPr>
                <a:t>Personal safety</a:t>
              </a:r>
            </a:p>
            <a:p>
              <a:pPr marL="539746" lvl="1" indent="-269873">
                <a:lnSpc>
                  <a:spcPts val="3499"/>
                </a:lnSpc>
                <a:buFont typeface="Arial"/>
                <a:buChar char="•"/>
              </a:pPr>
              <a:r>
                <a:rPr lang="en-US" sz="2499" dirty="0">
                  <a:solidFill>
                    <a:srgbClr val="FFFFFF"/>
                  </a:solidFill>
                  <a:latin typeface="Montserrat Semi-Bold"/>
                </a:rPr>
                <a:t>Rapidly changing policy</a:t>
              </a:r>
            </a:p>
            <a:p>
              <a:pPr marL="539746" lvl="1" indent="-269873">
                <a:lnSpc>
                  <a:spcPts val="3499"/>
                </a:lnSpc>
                <a:buFont typeface="Arial"/>
                <a:buChar char="•"/>
              </a:pPr>
              <a:r>
                <a:rPr lang="en-US" sz="2499" dirty="0">
                  <a:solidFill>
                    <a:srgbClr val="FFFFFF"/>
                  </a:solidFill>
                  <a:latin typeface="Montserrat Semi-Bold"/>
                </a:rPr>
                <a:t>Communication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266986" y="4731901"/>
            <a:ext cx="3400690" cy="1636236"/>
            <a:chOff x="0" y="0"/>
            <a:chExt cx="895655" cy="430943"/>
          </a:xfrm>
        </p:grpSpPr>
        <p:sp>
          <p:nvSpPr>
            <p:cNvPr id="3" name="Freeform 3"/>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28C8E"/>
            </a:solidFill>
          </p:spPr>
        </p:sp>
        <p:sp>
          <p:nvSpPr>
            <p:cNvPr id="4" name="TextBox 4"/>
            <p:cNvSpPr txBox="1"/>
            <p:nvPr/>
          </p:nvSpPr>
          <p:spPr>
            <a:xfrm>
              <a:off x="0" y="0"/>
              <a:ext cx="895655"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Quantitative Data Collection &amp; Analysis</a:t>
              </a:r>
            </a:p>
          </p:txBody>
        </p:sp>
      </p:grpSp>
      <p:grpSp>
        <p:nvGrpSpPr>
          <p:cNvPr id="5" name="Group 5"/>
          <p:cNvGrpSpPr/>
          <p:nvPr/>
        </p:nvGrpSpPr>
        <p:grpSpPr>
          <a:xfrm>
            <a:off x="9748556" y="4731901"/>
            <a:ext cx="3400690" cy="1636236"/>
            <a:chOff x="0" y="0"/>
            <a:chExt cx="895655" cy="430943"/>
          </a:xfrm>
        </p:grpSpPr>
        <p:sp>
          <p:nvSpPr>
            <p:cNvPr id="6" name="Freeform 6"/>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3396C"/>
            </a:solidFill>
          </p:spPr>
        </p:sp>
        <p:sp>
          <p:nvSpPr>
            <p:cNvPr id="7" name="TextBox 7"/>
            <p:cNvSpPr txBox="1"/>
            <p:nvPr/>
          </p:nvSpPr>
          <p:spPr>
            <a:xfrm>
              <a:off x="0" y="0"/>
              <a:ext cx="895655"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Qualitative Data Collection &amp; Analysis</a:t>
              </a:r>
            </a:p>
          </p:txBody>
        </p:sp>
      </p:grpSp>
      <p:grpSp>
        <p:nvGrpSpPr>
          <p:cNvPr id="8" name="Group 8"/>
          <p:cNvGrpSpPr/>
          <p:nvPr/>
        </p:nvGrpSpPr>
        <p:grpSpPr>
          <a:xfrm>
            <a:off x="5853820" y="4731901"/>
            <a:ext cx="2708592" cy="1636236"/>
            <a:chOff x="0" y="0"/>
            <a:chExt cx="713374" cy="430943"/>
          </a:xfrm>
        </p:grpSpPr>
        <p:sp>
          <p:nvSpPr>
            <p:cNvPr id="9" name="Freeform 9"/>
            <p:cNvSpPr/>
            <p:nvPr/>
          </p:nvSpPr>
          <p:spPr>
            <a:xfrm>
              <a:off x="0" y="0"/>
              <a:ext cx="713374" cy="430943"/>
            </a:xfrm>
            <a:custGeom>
              <a:avLst/>
              <a:gdLst/>
              <a:ahLst/>
              <a:cxnLst/>
              <a:rect l="l" t="t" r="r" b="b"/>
              <a:pathLst>
                <a:path w="713374" h="430943">
                  <a:moveTo>
                    <a:pt x="145772" y="0"/>
                  </a:moveTo>
                  <a:lnTo>
                    <a:pt x="567602" y="0"/>
                  </a:lnTo>
                  <a:cubicBezTo>
                    <a:pt x="606263" y="0"/>
                    <a:pt x="643341" y="15358"/>
                    <a:pt x="670678" y="42696"/>
                  </a:cubicBezTo>
                  <a:cubicBezTo>
                    <a:pt x="698016" y="70033"/>
                    <a:pt x="713374" y="107111"/>
                    <a:pt x="713374" y="145772"/>
                  </a:cubicBezTo>
                  <a:lnTo>
                    <a:pt x="713374" y="285170"/>
                  </a:lnTo>
                  <a:cubicBezTo>
                    <a:pt x="713374" y="323832"/>
                    <a:pt x="698016" y="360909"/>
                    <a:pt x="670678" y="388247"/>
                  </a:cubicBezTo>
                  <a:cubicBezTo>
                    <a:pt x="643341" y="415585"/>
                    <a:pt x="606263" y="430943"/>
                    <a:pt x="567602" y="430943"/>
                  </a:cubicBezTo>
                  <a:lnTo>
                    <a:pt x="145772" y="430943"/>
                  </a:lnTo>
                  <a:cubicBezTo>
                    <a:pt x="107111" y="430943"/>
                    <a:pt x="70033" y="415585"/>
                    <a:pt x="42696" y="388247"/>
                  </a:cubicBezTo>
                  <a:cubicBezTo>
                    <a:pt x="15358" y="360909"/>
                    <a:pt x="0" y="323832"/>
                    <a:pt x="0" y="285170"/>
                  </a:cubicBezTo>
                  <a:lnTo>
                    <a:pt x="0" y="145772"/>
                  </a:lnTo>
                  <a:cubicBezTo>
                    <a:pt x="0" y="107111"/>
                    <a:pt x="15358" y="70033"/>
                    <a:pt x="42696" y="42696"/>
                  </a:cubicBezTo>
                  <a:cubicBezTo>
                    <a:pt x="70033" y="15358"/>
                    <a:pt x="107111" y="0"/>
                    <a:pt x="145772" y="0"/>
                  </a:cubicBezTo>
                  <a:close/>
                </a:path>
              </a:pathLst>
            </a:custGeom>
            <a:solidFill>
              <a:srgbClr val="C38368"/>
            </a:solidFill>
          </p:spPr>
        </p:sp>
        <p:sp>
          <p:nvSpPr>
            <p:cNvPr id="10" name="TextBox 10"/>
            <p:cNvSpPr txBox="1"/>
            <p:nvPr/>
          </p:nvSpPr>
          <p:spPr>
            <a:xfrm>
              <a:off x="0" y="0"/>
              <a:ext cx="71337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Follow up with</a:t>
              </a:r>
            </a:p>
          </p:txBody>
        </p:sp>
      </p:grpSp>
      <p:sp>
        <p:nvSpPr>
          <p:cNvPr id="11" name="TextBox 11"/>
          <p:cNvSpPr txBox="1"/>
          <p:nvPr/>
        </p:nvSpPr>
        <p:spPr>
          <a:xfrm>
            <a:off x="8518326" y="9763500"/>
            <a:ext cx="9556523" cy="323214"/>
          </a:xfrm>
          <a:prstGeom prst="rect">
            <a:avLst/>
          </a:prstGeom>
        </p:spPr>
        <p:txBody>
          <a:bodyPr lIns="0" tIns="0" rIns="0" bIns="0" rtlCol="0" anchor="t">
            <a:spAutoFit/>
          </a:bodyPr>
          <a:lstStyle/>
          <a:p>
            <a:pPr>
              <a:lnSpc>
                <a:spcPts val="2660"/>
              </a:lnSpc>
              <a:spcBef>
                <a:spcPct val="0"/>
              </a:spcBef>
            </a:pPr>
            <a:r>
              <a:rPr lang="en-US" sz="1900">
                <a:solidFill>
                  <a:srgbClr val="000000"/>
                </a:solidFill>
                <a:latin typeface="Montserrat Semi-Bold"/>
              </a:rPr>
              <a:t>Adapted from: https://catalyst.harvard.edu/community-engagement/mmr/</a:t>
            </a:r>
          </a:p>
        </p:txBody>
      </p:sp>
      <p:grpSp>
        <p:nvGrpSpPr>
          <p:cNvPr id="12" name="Group 12"/>
          <p:cNvGrpSpPr/>
          <p:nvPr/>
        </p:nvGrpSpPr>
        <p:grpSpPr>
          <a:xfrm>
            <a:off x="14335390" y="4731901"/>
            <a:ext cx="2708592" cy="1636236"/>
            <a:chOff x="0" y="0"/>
            <a:chExt cx="713374" cy="430943"/>
          </a:xfrm>
        </p:grpSpPr>
        <p:sp>
          <p:nvSpPr>
            <p:cNvPr id="13" name="Freeform 13"/>
            <p:cNvSpPr/>
            <p:nvPr/>
          </p:nvSpPr>
          <p:spPr>
            <a:xfrm>
              <a:off x="0" y="0"/>
              <a:ext cx="713374" cy="430943"/>
            </a:xfrm>
            <a:custGeom>
              <a:avLst/>
              <a:gdLst/>
              <a:ahLst/>
              <a:cxnLst/>
              <a:rect l="l" t="t" r="r" b="b"/>
              <a:pathLst>
                <a:path w="713374" h="430943">
                  <a:moveTo>
                    <a:pt x="145772" y="0"/>
                  </a:moveTo>
                  <a:lnTo>
                    <a:pt x="567602" y="0"/>
                  </a:lnTo>
                  <a:cubicBezTo>
                    <a:pt x="606263" y="0"/>
                    <a:pt x="643341" y="15358"/>
                    <a:pt x="670678" y="42696"/>
                  </a:cubicBezTo>
                  <a:cubicBezTo>
                    <a:pt x="698016" y="70033"/>
                    <a:pt x="713374" y="107111"/>
                    <a:pt x="713374" y="145772"/>
                  </a:cubicBezTo>
                  <a:lnTo>
                    <a:pt x="713374" y="285170"/>
                  </a:lnTo>
                  <a:cubicBezTo>
                    <a:pt x="713374" y="323832"/>
                    <a:pt x="698016" y="360909"/>
                    <a:pt x="670678" y="388247"/>
                  </a:cubicBezTo>
                  <a:cubicBezTo>
                    <a:pt x="643341" y="415585"/>
                    <a:pt x="606263" y="430943"/>
                    <a:pt x="567602" y="430943"/>
                  </a:cubicBezTo>
                  <a:lnTo>
                    <a:pt x="145772" y="430943"/>
                  </a:lnTo>
                  <a:cubicBezTo>
                    <a:pt x="107111" y="430943"/>
                    <a:pt x="70033" y="415585"/>
                    <a:pt x="42696" y="388247"/>
                  </a:cubicBezTo>
                  <a:cubicBezTo>
                    <a:pt x="15358" y="360909"/>
                    <a:pt x="0" y="323832"/>
                    <a:pt x="0" y="285170"/>
                  </a:cubicBezTo>
                  <a:lnTo>
                    <a:pt x="0" y="145772"/>
                  </a:lnTo>
                  <a:cubicBezTo>
                    <a:pt x="0" y="107111"/>
                    <a:pt x="15358" y="70033"/>
                    <a:pt x="42696" y="42696"/>
                  </a:cubicBezTo>
                  <a:cubicBezTo>
                    <a:pt x="70033" y="15358"/>
                    <a:pt x="107111" y="0"/>
                    <a:pt x="145772" y="0"/>
                  </a:cubicBezTo>
                  <a:close/>
                </a:path>
              </a:pathLst>
            </a:custGeom>
            <a:solidFill>
              <a:srgbClr val="000000"/>
            </a:solidFill>
          </p:spPr>
        </p:sp>
        <p:sp>
          <p:nvSpPr>
            <p:cNvPr id="14" name="TextBox 14"/>
            <p:cNvSpPr txBox="1"/>
            <p:nvPr/>
          </p:nvSpPr>
          <p:spPr>
            <a:xfrm>
              <a:off x="0" y="0"/>
              <a:ext cx="71337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Interpretation</a:t>
              </a:r>
            </a:p>
          </p:txBody>
        </p:sp>
      </p:grpSp>
      <p:sp>
        <p:nvSpPr>
          <p:cNvPr id="15" name="TextBox 15"/>
          <p:cNvSpPr txBox="1"/>
          <p:nvPr/>
        </p:nvSpPr>
        <p:spPr>
          <a:xfrm rot="-5400000">
            <a:off x="-3129955" y="5229344"/>
            <a:ext cx="7637859" cy="679450"/>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Explanatory sequential design</a:t>
            </a:r>
          </a:p>
        </p:txBody>
      </p:sp>
      <p:sp>
        <p:nvSpPr>
          <p:cNvPr id="16" name="AutoShape 16"/>
          <p:cNvSpPr/>
          <p:nvPr/>
        </p:nvSpPr>
        <p:spPr>
          <a:xfrm>
            <a:off x="4667676" y="5530969"/>
            <a:ext cx="1186144" cy="0"/>
          </a:xfrm>
          <a:prstGeom prst="line">
            <a:avLst/>
          </a:prstGeom>
          <a:ln w="38100" cap="flat">
            <a:solidFill>
              <a:srgbClr val="000000"/>
            </a:solidFill>
            <a:prstDash val="solid"/>
            <a:headEnd type="none" w="sm" len="sm"/>
            <a:tailEnd type="arrow" w="med" len="sm"/>
          </a:ln>
        </p:spPr>
      </p:sp>
      <p:sp>
        <p:nvSpPr>
          <p:cNvPr id="17" name="AutoShape 17"/>
          <p:cNvSpPr/>
          <p:nvPr/>
        </p:nvSpPr>
        <p:spPr>
          <a:xfrm>
            <a:off x="8562412" y="5530969"/>
            <a:ext cx="1186144" cy="0"/>
          </a:xfrm>
          <a:prstGeom prst="line">
            <a:avLst/>
          </a:prstGeom>
          <a:ln w="38100" cap="flat">
            <a:solidFill>
              <a:srgbClr val="000000"/>
            </a:solidFill>
            <a:prstDash val="solid"/>
            <a:headEnd type="none" w="sm" len="sm"/>
            <a:tailEnd type="arrow" w="med" len="sm"/>
          </a:ln>
        </p:spPr>
      </p:sp>
      <p:sp>
        <p:nvSpPr>
          <p:cNvPr id="18" name="AutoShape 18"/>
          <p:cNvSpPr/>
          <p:nvPr/>
        </p:nvSpPr>
        <p:spPr>
          <a:xfrm>
            <a:off x="13149246" y="5530969"/>
            <a:ext cx="1186144" cy="0"/>
          </a:xfrm>
          <a:prstGeom prst="line">
            <a:avLst/>
          </a:prstGeom>
          <a:ln w="38100" cap="flat">
            <a:solidFill>
              <a:srgbClr val="000000"/>
            </a:solidFill>
            <a:prstDash val="solid"/>
            <a:headEnd type="none" w="sm" len="sm"/>
            <a:tailEnd type="arrow" w="med" len="sm"/>
          </a:ln>
        </p:spPr>
      </p:sp>
      <p:sp>
        <p:nvSpPr>
          <p:cNvPr id="19" name="TextBox 19"/>
          <p:cNvSpPr txBox="1"/>
          <p:nvPr/>
        </p:nvSpPr>
        <p:spPr>
          <a:xfrm>
            <a:off x="3641601" y="687705"/>
            <a:ext cx="11004798" cy="863600"/>
          </a:xfrm>
          <a:prstGeom prst="rect">
            <a:avLst/>
          </a:prstGeom>
        </p:spPr>
        <p:txBody>
          <a:bodyPr lIns="0" tIns="0" rIns="0" bIns="0" rtlCol="0" anchor="t">
            <a:spAutoFit/>
          </a:bodyPr>
          <a:lstStyle/>
          <a:p>
            <a:pPr algn="ctr">
              <a:lnSpc>
                <a:spcPts val="7000"/>
              </a:lnSpc>
            </a:pPr>
            <a:r>
              <a:rPr lang="en-US" sz="5000">
                <a:solidFill>
                  <a:srgbClr val="000000"/>
                </a:solidFill>
                <a:latin typeface="Montserrat Classic Bold"/>
              </a:rPr>
              <a:t>MIXED METHODS STUDY DESIGNS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 name="AutoShape 2"/>
          <p:cNvSpPr/>
          <p:nvPr/>
        </p:nvSpPr>
        <p:spPr>
          <a:xfrm>
            <a:off x="8337916" y="5515860"/>
            <a:ext cx="1563457" cy="0"/>
          </a:xfrm>
          <a:prstGeom prst="line">
            <a:avLst/>
          </a:prstGeom>
          <a:ln w="57150" cap="flat">
            <a:solidFill>
              <a:srgbClr val="000000"/>
            </a:solidFill>
            <a:prstDash val="solid"/>
            <a:headEnd type="none" w="sm" len="sm"/>
            <a:tailEnd type="arrow" w="med" len="sm"/>
          </a:ln>
        </p:spPr>
      </p:sp>
      <p:grpSp>
        <p:nvGrpSpPr>
          <p:cNvPr id="3" name="Group 3"/>
          <p:cNvGrpSpPr/>
          <p:nvPr/>
        </p:nvGrpSpPr>
        <p:grpSpPr>
          <a:xfrm>
            <a:off x="10429544" y="4092224"/>
            <a:ext cx="7160040" cy="4734745"/>
            <a:chOff x="0" y="0"/>
            <a:chExt cx="1885772" cy="1247011"/>
          </a:xfrm>
        </p:grpSpPr>
        <p:sp>
          <p:nvSpPr>
            <p:cNvPr id="4" name="Freeform 4"/>
            <p:cNvSpPr/>
            <p:nvPr/>
          </p:nvSpPr>
          <p:spPr>
            <a:xfrm>
              <a:off x="0" y="0"/>
              <a:ext cx="1885772" cy="1247011"/>
            </a:xfrm>
            <a:custGeom>
              <a:avLst/>
              <a:gdLst/>
              <a:ahLst/>
              <a:cxnLst/>
              <a:rect l="l" t="t" r="r" b="b"/>
              <a:pathLst>
                <a:path w="1885772" h="1247011">
                  <a:moveTo>
                    <a:pt x="55145" y="0"/>
                  </a:moveTo>
                  <a:lnTo>
                    <a:pt x="1830627" y="0"/>
                  </a:lnTo>
                  <a:cubicBezTo>
                    <a:pt x="1845252" y="0"/>
                    <a:pt x="1859279" y="5810"/>
                    <a:pt x="1869620" y="16151"/>
                  </a:cubicBezTo>
                  <a:cubicBezTo>
                    <a:pt x="1879962" y="26493"/>
                    <a:pt x="1885772" y="40519"/>
                    <a:pt x="1885772" y="55145"/>
                  </a:cubicBezTo>
                  <a:lnTo>
                    <a:pt x="1885772" y="1191866"/>
                  </a:lnTo>
                  <a:cubicBezTo>
                    <a:pt x="1885772" y="1206492"/>
                    <a:pt x="1879962" y="1220518"/>
                    <a:pt x="1869620" y="1230860"/>
                  </a:cubicBezTo>
                  <a:cubicBezTo>
                    <a:pt x="1859279" y="1241201"/>
                    <a:pt x="1845252" y="1247011"/>
                    <a:pt x="1830627" y="1247011"/>
                  </a:cubicBezTo>
                  <a:lnTo>
                    <a:pt x="55145" y="1247011"/>
                  </a:lnTo>
                  <a:cubicBezTo>
                    <a:pt x="40519" y="1247011"/>
                    <a:pt x="26493" y="1241201"/>
                    <a:pt x="16151" y="1230860"/>
                  </a:cubicBezTo>
                  <a:cubicBezTo>
                    <a:pt x="5810" y="1220518"/>
                    <a:pt x="0" y="1206492"/>
                    <a:pt x="0" y="1191866"/>
                  </a:cubicBezTo>
                  <a:lnTo>
                    <a:pt x="0" y="55145"/>
                  </a:lnTo>
                  <a:cubicBezTo>
                    <a:pt x="0" y="40519"/>
                    <a:pt x="5810" y="26493"/>
                    <a:pt x="16151" y="16151"/>
                  </a:cubicBezTo>
                  <a:cubicBezTo>
                    <a:pt x="26493" y="5810"/>
                    <a:pt x="40519" y="0"/>
                    <a:pt x="55145" y="0"/>
                  </a:cubicBezTo>
                  <a:close/>
                </a:path>
              </a:pathLst>
            </a:custGeom>
            <a:solidFill>
              <a:srgbClr val="000000"/>
            </a:solidFill>
          </p:spPr>
        </p:sp>
        <p:sp>
          <p:nvSpPr>
            <p:cNvPr id="5" name="TextBox 5"/>
            <p:cNvSpPr txBox="1"/>
            <p:nvPr/>
          </p:nvSpPr>
          <p:spPr>
            <a:xfrm>
              <a:off x="0" y="0"/>
              <a:ext cx="1885772" cy="1247011"/>
            </a:xfrm>
            <a:prstGeom prst="rect">
              <a:avLst/>
            </a:prstGeom>
          </p:spPr>
          <p:txBody>
            <a:bodyPr lIns="50800" tIns="50800" rIns="50800" bIns="50800" rtlCol="0" anchor="ctr"/>
            <a:lstStyle/>
            <a:p>
              <a:pPr>
                <a:lnSpc>
                  <a:spcPts val="3499"/>
                </a:lnSpc>
              </a:pPr>
              <a:r>
                <a:rPr lang="en-US" sz="2499" dirty="0">
                  <a:solidFill>
                    <a:srgbClr val="FFFFFF"/>
                  </a:solidFill>
                  <a:latin typeface="Montserrat Semi-Bold"/>
                </a:rPr>
                <a:t>4,680 hours of staff time over 19-months due to:</a:t>
              </a:r>
            </a:p>
            <a:p>
              <a:pPr marL="539746" lvl="1" indent="-269873">
                <a:lnSpc>
                  <a:spcPts val="3499"/>
                </a:lnSpc>
                <a:buFont typeface="Arial"/>
                <a:buChar char="•"/>
              </a:pPr>
              <a:r>
                <a:rPr lang="en-US" sz="2499" dirty="0">
                  <a:solidFill>
                    <a:srgbClr val="FFFFFF"/>
                  </a:solidFill>
                  <a:latin typeface="Montserrat Semi-Bold"/>
                </a:rPr>
                <a:t>Recruitment/retention/communication issues</a:t>
              </a:r>
            </a:p>
            <a:p>
              <a:pPr marL="539746" lvl="1" indent="-269873">
                <a:lnSpc>
                  <a:spcPts val="3499"/>
                </a:lnSpc>
                <a:buFont typeface="Arial"/>
                <a:buChar char="•"/>
              </a:pPr>
              <a:r>
                <a:rPr lang="en-US" sz="2499" dirty="0">
                  <a:solidFill>
                    <a:srgbClr val="FFFFFF"/>
                  </a:solidFill>
                  <a:latin typeface="Montserrat Semi-Bold"/>
                </a:rPr>
                <a:t>Wide variation in standards applied to review and approval or IRB applications</a:t>
              </a:r>
            </a:p>
            <a:p>
              <a:pPr marL="539746" lvl="1" indent="-269873">
                <a:lnSpc>
                  <a:spcPts val="3499"/>
                </a:lnSpc>
                <a:buFont typeface="Arial"/>
                <a:buChar char="•"/>
              </a:pPr>
              <a:r>
                <a:rPr lang="en-US" sz="2499" dirty="0">
                  <a:solidFill>
                    <a:srgbClr val="FFFFFF"/>
                  </a:solidFill>
                  <a:latin typeface="Montserrat Semi-Bold"/>
                </a:rPr>
                <a:t>Multiple returns for revision of IRB application, content documents, etc.</a:t>
              </a:r>
            </a:p>
            <a:p>
              <a:pPr marL="539746" lvl="1" indent="-269873">
                <a:lnSpc>
                  <a:spcPts val="3499"/>
                </a:lnSpc>
                <a:buFont typeface="Arial"/>
                <a:buChar char="•"/>
              </a:pPr>
              <a:r>
                <a:rPr lang="en-US" sz="2499" dirty="0">
                  <a:solidFill>
                    <a:srgbClr val="FFFFFF"/>
                  </a:solidFill>
                  <a:latin typeface="Montserrat Semi-Bold"/>
                </a:rPr>
                <a:t>Process failures</a:t>
              </a:r>
            </a:p>
          </p:txBody>
        </p:sp>
      </p:grpSp>
      <p:pic>
        <p:nvPicPr>
          <p:cNvPr id="6" name="Picture 6"/>
          <p:cNvPicPr>
            <a:picLocks noChangeAspect="1"/>
          </p:cNvPicPr>
          <p:nvPr/>
        </p:nvPicPr>
        <p:blipFill>
          <a:blip r:embed="rId3"/>
          <a:srcRect/>
          <a:stretch>
            <a:fillRect/>
          </a:stretch>
        </p:blipFill>
        <p:spPr>
          <a:xfrm>
            <a:off x="5938330" y="291733"/>
            <a:ext cx="4824100" cy="234715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6080" y="4610224"/>
            <a:ext cx="1868422" cy="1868422"/>
          </a:xfrm>
          <a:prstGeom prst="rect">
            <a:avLst/>
          </a:prstGeom>
        </p:spPr>
      </p:pic>
      <p:sp>
        <p:nvSpPr>
          <p:cNvPr id="8" name="AutoShape 8"/>
          <p:cNvSpPr/>
          <p:nvPr/>
        </p:nvSpPr>
        <p:spPr>
          <a:xfrm>
            <a:off x="3442673" y="5525385"/>
            <a:ext cx="2145643" cy="0"/>
          </a:xfrm>
          <a:prstGeom prst="line">
            <a:avLst/>
          </a:prstGeom>
          <a:ln w="38100" cap="flat">
            <a:solidFill>
              <a:srgbClr val="000000"/>
            </a:solidFill>
            <a:prstDash val="solid"/>
            <a:headEnd type="none" w="sm" len="sm"/>
            <a:tailEnd type="arrow" w="med" len="sm"/>
          </a:ln>
        </p:spPr>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20783" y="4610224"/>
            <a:ext cx="1693257" cy="1868422"/>
          </a:xfrm>
          <a:prstGeom prst="rect">
            <a:avLst/>
          </a:prstGeom>
        </p:spPr>
      </p:pic>
      <p:sp>
        <p:nvSpPr>
          <p:cNvPr id="10" name="TextBox 10"/>
          <p:cNvSpPr txBox="1"/>
          <p:nvPr/>
        </p:nvSpPr>
        <p:spPr>
          <a:xfrm>
            <a:off x="588309" y="2685637"/>
            <a:ext cx="17111382" cy="1543051"/>
          </a:xfrm>
          <a:prstGeom prst="rect">
            <a:avLst/>
          </a:prstGeom>
        </p:spPr>
        <p:txBody>
          <a:bodyPr lIns="0" tIns="0" rIns="0" bIns="0" rtlCol="0" anchor="t">
            <a:spAutoFit/>
          </a:bodyPr>
          <a:lstStyle/>
          <a:p>
            <a:pPr>
              <a:lnSpc>
                <a:spcPts val="4199"/>
              </a:lnSpc>
              <a:spcBef>
                <a:spcPct val="0"/>
              </a:spcBef>
            </a:pPr>
            <a:r>
              <a:rPr lang="en-US" sz="2999" dirty="0">
                <a:solidFill>
                  <a:srgbClr val="000000"/>
                </a:solidFill>
                <a:latin typeface="Montserrat Semi-Bold Bold"/>
              </a:rPr>
              <a:t>Aim:</a:t>
            </a:r>
            <a:r>
              <a:rPr lang="en-US" sz="2999" dirty="0">
                <a:solidFill>
                  <a:srgbClr val="000000"/>
                </a:solidFill>
                <a:latin typeface="Montserrat Semi-Bold"/>
              </a:rPr>
              <a:t> To describe, qualitatively and quantitatively, the impact of a review by multiple institutional review boards (IRBs) on the conduct of a multisite observational health services research study.</a:t>
            </a:r>
          </a:p>
        </p:txBody>
      </p:sp>
      <p:sp>
        <p:nvSpPr>
          <p:cNvPr id="11" name="TextBox 11"/>
          <p:cNvSpPr txBox="1"/>
          <p:nvPr/>
        </p:nvSpPr>
        <p:spPr>
          <a:xfrm>
            <a:off x="9580441" y="9780499"/>
            <a:ext cx="8478738" cy="323215"/>
          </a:xfrm>
          <a:prstGeom prst="rect">
            <a:avLst/>
          </a:prstGeom>
        </p:spPr>
        <p:txBody>
          <a:bodyPr lIns="0" tIns="0" rIns="0" bIns="0" rtlCol="0" anchor="t">
            <a:spAutoFit/>
          </a:bodyPr>
          <a:lstStyle/>
          <a:p>
            <a:pPr algn="ctr">
              <a:lnSpc>
                <a:spcPts val="2659"/>
              </a:lnSpc>
              <a:spcBef>
                <a:spcPct val="0"/>
              </a:spcBef>
            </a:pPr>
            <a:r>
              <a:rPr lang="en-US" sz="1899" dirty="0">
                <a:solidFill>
                  <a:srgbClr val="000000"/>
                </a:solidFill>
                <a:latin typeface="Montserrat Semi-Bold"/>
              </a:rPr>
              <a:t>Green et al. Health Serv Res. 2006 Feb;41(1):214-30. (PMID: 16430608)</a:t>
            </a:r>
          </a:p>
        </p:txBody>
      </p:sp>
      <p:sp>
        <p:nvSpPr>
          <p:cNvPr id="12" name="TextBox 12"/>
          <p:cNvSpPr txBox="1"/>
          <p:nvPr/>
        </p:nvSpPr>
        <p:spPr>
          <a:xfrm>
            <a:off x="346049" y="6503736"/>
            <a:ext cx="3268484" cy="26574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Elapsed time in the IRB approval process &amp; the staff hours consumed</a:t>
            </a:r>
          </a:p>
        </p:txBody>
      </p:sp>
      <p:sp>
        <p:nvSpPr>
          <p:cNvPr id="13" name="TextBox 13"/>
          <p:cNvSpPr txBox="1"/>
          <p:nvPr/>
        </p:nvSpPr>
        <p:spPr>
          <a:xfrm>
            <a:off x="5308741" y="6503736"/>
            <a:ext cx="3308751" cy="15906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Field notes collected during multisite study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1266986" y="4731901"/>
            <a:ext cx="3400690" cy="1636236"/>
            <a:chOff x="0" y="0"/>
            <a:chExt cx="895655" cy="430943"/>
          </a:xfrm>
        </p:grpSpPr>
        <p:sp>
          <p:nvSpPr>
            <p:cNvPr id="3" name="Freeform 3"/>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3396C"/>
            </a:solidFill>
          </p:spPr>
        </p:sp>
        <p:sp>
          <p:nvSpPr>
            <p:cNvPr id="4" name="TextBox 4"/>
            <p:cNvSpPr txBox="1"/>
            <p:nvPr/>
          </p:nvSpPr>
          <p:spPr>
            <a:xfrm>
              <a:off x="0" y="0"/>
              <a:ext cx="895655"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Qualitative Data Collection &amp; Analysis</a:t>
              </a:r>
            </a:p>
          </p:txBody>
        </p:sp>
      </p:grpSp>
      <p:grpSp>
        <p:nvGrpSpPr>
          <p:cNvPr id="5" name="Group 5"/>
          <p:cNvGrpSpPr/>
          <p:nvPr/>
        </p:nvGrpSpPr>
        <p:grpSpPr>
          <a:xfrm>
            <a:off x="9748556" y="4731901"/>
            <a:ext cx="3400690" cy="1636236"/>
            <a:chOff x="0" y="0"/>
            <a:chExt cx="895655" cy="430943"/>
          </a:xfrm>
        </p:grpSpPr>
        <p:sp>
          <p:nvSpPr>
            <p:cNvPr id="6" name="Freeform 6"/>
            <p:cNvSpPr/>
            <p:nvPr/>
          </p:nvSpPr>
          <p:spPr>
            <a:xfrm>
              <a:off x="0" y="0"/>
              <a:ext cx="895655" cy="430943"/>
            </a:xfrm>
            <a:custGeom>
              <a:avLst/>
              <a:gdLst/>
              <a:ahLst/>
              <a:cxnLst/>
              <a:rect l="l" t="t" r="r" b="b"/>
              <a:pathLst>
                <a:path w="895655" h="430943">
                  <a:moveTo>
                    <a:pt x="116105" y="0"/>
                  </a:moveTo>
                  <a:lnTo>
                    <a:pt x="779550" y="0"/>
                  </a:lnTo>
                  <a:cubicBezTo>
                    <a:pt x="843673" y="0"/>
                    <a:pt x="895655" y="51982"/>
                    <a:pt x="895655" y="116105"/>
                  </a:cubicBezTo>
                  <a:lnTo>
                    <a:pt x="895655" y="314838"/>
                  </a:lnTo>
                  <a:cubicBezTo>
                    <a:pt x="895655" y="345631"/>
                    <a:pt x="883423" y="375162"/>
                    <a:pt x="861649" y="396936"/>
                  </a:cubicBezTo>
                  <a:cubicBezTo>
                    <a:pt x="839875" y="418710"/>
                    <a:pt x="810343" y="430943"/>
                    <a:pt x="779550" y="430943"/>
                  </a:cubicBezTo>
                  <a:lnTo>
                    <a:pt x="116105" y="430943"/>
                  </a:lnTo>
                  <a:cubicBezTo>
                    <a:pt x="85312" y="430943"/>
                    <a:pt x="55780" y="418710"/>
                    <a:pt x="34006" y="396936"/>
                  </a:cubicBezTo>
                  <a:cubicBezTo>
                    <a:pt x="12232" y="375162"/>
                    <a:pt x="0" y="345631"/>
                    <a:pt x="0" y="314838"/>
                  </a:cubicBezTo>
                  <a:lnTo>
                    <a:pt x="0" y="116105"/>
                  </a:lnTo>
                  <a:cubicBezTo>
                    <a:pt x="0" y="85312"/>
                    <a:pt x="12232" y="55780"/>
                    <a:pt x="34006" y="34006"/>
                  </a:cubicBezTo>
                  <a:cubicBezTo>
                    <a:pt x="55780" y="12232"/>
                    <a:pt x="85312" y="0"/>
                    <a:pt x="116105" y="0"/>
                  </a:cubicBezTo>
                  <a:close/>
                </a:path>
              </a:pathLst>
            </a:custGeom>
            <a:solidFill>
              <a:srgbClr val="028C8E"/>
            </a:solidFill>
          </p:spPr>
        </p:sp>
        <p:sp>
          <p:nvSpPr>
            <p:cNvPr id="7" name="TextBox 7"/>
            <p:cNvSpPr txBox="1"/>
            <p:nvPr/>
          </p:nvSpPr>
          <p:spPr>
            <a:xfrm>
              <a:off x="0" y="0"/>
              <a:ext cx="895655"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Quantitative Data Collection &amp; Analysis</a:t>
              </a:r>
            </a:p>
          </p:txBody>
        </p:sp>
      </p:grpSp>
      <p:grpSp>
        <p:nvGrpSpPr>
          <p:cNvPr id="8" name="Group 8"/>
          <p:cNvGrpSpPr/>
          <p:nvPr/>
        </p:nvGrpSpPr>
        <p:grpSpPr>
          <a:xfrm>
            <a:off x="5853820" y="4731901"/>
            <a:ext cx="2708592" cy="1636236"/>
            <a:chOff x="0" y="0"/>
            <a:chExt cx="713374" cy="430943"/>
          </a:xfrm>
        </p:grpSpPr>
        <p:sp>
          <p:nvSpPr>
            <p:cNvPr id="9" name="Freeform 9"/>
            <p:cNvSpPr/>
            <p:nvPr/>
          </p:nvSpPr>
          <p:spPr>
            <a:xfrm>
              <a:off x="0" y="0"/>
              <a:ext cx="713374" cy="430943"/>
            </a:xfrm>
            <a:custGeom>
              <a:avLst/>
              <a:gdLst/>
              <a:ahLst/>
              <a:cxnLst/>
              <a:rect l="l" t="t" r="r" b="b"/>
              <a:pathLst>
                <a:path w="713374" h="430943">
                  <a:moveTo>
                    <a:pt x="145772" y="0"/>
                  </a:moveTo>
                  <a:lnTo>
                    <a:pt x="567602" y="0"/>
                  </a:lnTo>
                  <a:cubicBezTo>
                    <a:pt x="606263" y="0"/>
                    <a:pt x="643341" y="15358"/>
                    <a:pt x="670678" y="42696"/>
                  </a:cubicBezTo>
                  <a:cubicBezTo>
                    <a:pt x="698016" y="70033"/>
                    <a:pt x="713374" y="107111"/>
                    <a:pt x="713374" y="145772"/>
                  </a:cubicBezTo>
                  <a:lnTo>
                    <a:pt x="713374" y="285170"/>
                  </a:lnTo>
                  <a:cubicBezTo>
                    <a:pt x="713374" y="323832"/>
                    <a:pt x="698016" y="360909"/>
                    <a:pt x="670678" y="388247"/>
                  </a:cubicBezTo>
                  <a:cubicBezTo>
                    <a:pt x="643341" y="415585"/>
                    <a:pt x="606263" y="430943"/>
                    <a:pt x="567602" y="430943"/>
                  </a:cubicBezTo>
                  <a:lnTo>
                    <a:pt x="145772" y="430943"/>
                  </a:lnTo>
                  <a:cubicBezTo>
                    <a:pt x="107111" y="430943"/>
                    <a:pt x="70033" y="415585"/>
                    <a:pt x="42696" y="388247"/>
                  </a:cubicBezTo>
                  <a:cubicBezTo>
                    <a:pt x="15358" y="360909"/>
                    <a:pt x="0" y="323832"/>
                    <a:pt x="0" y="285170"/>
                  </a:cubicBezTo>
                  <a:lnTo>
                    <a:pt x="0" y="145772"/>
                  </a:lnTo>
                  <a:cubicBezTo>
                    <a:pt x="0" y="107111"/>
                    <a:pt x="15358" y="70033"/>
                    <a:pt x="42696" y="42696"/>
                  </a:cubicBezTo>
                  <a:cubicBezTo>
                    <a:pt x="70033" y="15358"/>
                    <a:pt x="107111" y="0"/>
                    <a:pt x="145772" y="0"/>
                  </a:cubicBezTo>
                  <a:close/>
                </a:path>
              </a:pathLst>
            </a:custGeom>
            <a:solidFill>
              <a:srgbClr val="C38368"/>
            </a:solidFill>
          </p:spPr>
        </p:sp>
        <p:sp>
          <p:nvSpPr>
            <p:cNvPr id="10" name="TextBox 10"/>
            <p:cNvSpPr txBox="1"/>
            <p:nvPr/>
          </p:nvSpPr>
          <p:spPr>
            <a:xfrm>
              <a:off x="0" y="0"/>
              <a:ext cx="71337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Builds to</a:t>
              </a:r>
            </a:p>
          </p:txBody>
        </p:sp>
      </p:grpSp>
      <p:sp>
        <p:nvSpPr>
          <p:cNvPr id="11" name="TextBox 11"/>
          <p:cNvSpPr txBox="1"/>
          <p:nvPr/>
        </p:nvSpPr>
        <p:spPr>
          <a:xfrm>
            <a:off x="3641601" y="687705"/>
            <a:ext cx="11004798" cy="863600"/>
          </a:xfrm>
          <a:prstGeom prst="rect">
            <a:avLst/>
          </a:prstGeom>
        </p:spPr>
        <p:txBody>
          <a:bodyPr lIns="0" tIns="0" rIns="0" bIns="0" rtlCol="0" anchor="t">
            <a:spAutoFit/>
          </a:bodyPr>
          <a:lstStyle/>
          <a:p>
            <a:pPr algn="ctr">
              <a:lnSpc>
                <a:spcPts val="7000"/>
              </a:lnSpc>
            </a:pPr>
            <a:r>
              <a:rPr lang="en-US" sz="5000">
                <a:solidFill>
                  <a:srgbClr val="000000"/>
                </a:solidFill>
                <a:latin typeface="Montserrat Classic Bold"/>
              </a:rPr>
              <a:t>MIXED METHODS STUDY DESIGNS</a:t>
            </a:r>
          </a:p>
        </p:txBody>
      </p:sp>
      <p:sp>
        <p:nvSpPr>
          <p:cNvPr id="12" name="TextBox 12"/>
          <p:cNvSpPr txBox="1"/>
          <p:nvPr/>
        </p:nvSpPr>
        <p:spPr>
          <a:xfrm>
            <a:off x="8518326" y="9763500"/>
            <a:ext cx="9556523" cy="323214"/>
          </a:xfrm>
          <a:prstGeom prst="rect">
            <a:avLst/>
          </a:prstGeom>
        </p:spPr>
        <p:txBody>
          <a:bodyPr lIns="0" tIns="0" rIns="0" bIns="0" rtlCol="0" anchor="t">
            <a:spAutoFit/>
          </a:bodyPr>
          <a:lstStyle/>
          <a:p>
            <a:pPr>
              <a:lnSpc>
                <a:spcPts val="2660"/>
              </a:lnSpc>
              <a:spcBef>
                <a:spcPct val="0"/>
              </a:spcBef>
            </a:pPr>
            <a:r>
              <a:rPr lang="en-US" sz="1900">
                <a:solidFill>
                  <a:srgbClr val="000000"/>
                </a:solidFill>
                <a:latin typeface="Montserrat Semi-Bold"/>
              </a:rPr>
              <a:t>Adapted from: https://catalyst.harvard.edu/community-engagement/mmr/</a:t>
            </a:r>
          </a:p>
        </p:txBody>
      </p:sp>
      <p:grpSp>
        <p:nvGrpSpPr>
          <p:cNvPr id="13" name="Group 13"/>
          <p:cNvGrpSpPr/>
          <p:nvPr/>
        </p:nvGrpSpPr>
        <p:grpSpPr>
          <a:xfrm>
            <a:off x="14335390" y="4731901"/>
            <a:ext cx="2708592" cy="1636236"/>
            <a:chOff x="0" y="0"/>
            <a:chExt cx="713374" cy="430943"/>
          </a:xfrm>
        </p:grpSpPr>
        <p:sp>
          <p:nvSpPr>
            <p:cNvPr id="14" name="Freeform 14"/>
            <p:cNvSpPr/>
            <p:nvPr/>
          </p:nvSpPr>
          <p:spPr>
            <a:xfrm>
              <a:off x="0" y="0"/>
              <a:ext cx="713374" cy="430943"/>
            </a:xfrm>
            <a:custGeom>
              <a:avLst/>
              <a:gdLst/>
              <a:ahLst/>
              <a:cxnLst/>
              <a:rect l="l" t="t" r="r" b="b"/>
              <a:pathLst>
                <a:path w="713374" h="430943">
                  <a:moveTo>
                    <a:pt x="145772" y="0"/>
                  </a:moveTo>
                  <a:lnTo>
                    <a:pt x="567602" y="0"/>
                  </a:lnTo>
                  <a:cubicBezTo>
                    <a:pt x="606263" y="0"/>
                    <a:pt x="643341" y="15358"/>
                    <a:pt x="670678" y="42696"/>
                  </a:cubicBezTo>
                  <a:cubicBezTo>
                    <a:pt x="698016" y="70033"/>
                    <a:pt x="713374" y="107111"/>
                    <a:pt x="713374" y="145772"/>
                  </a:cubicBezTo>
                  <a:lnTo>
                    <a:pt x="713374" y="285170"/>
                  </a:lnTo>
                  <a:cubicBezTo>
                    <a:pt x="713374" y="323832"/>
                    <a:pt x="698016" y="360909"/>
                    <a:pt x="670678" y="388247"/>
                  </a:cubicBezTo>
                  <a:cubicBezTo>
                    <a:pt x="643341" y="415585"/>
                    <a:pt x="606263" y="430943"/>
                    <a:pt x="567602" y="430943"/>
                  </a:cubicBezTo>
                  <a:lnTo>
                    <a:pt x="145772" y="430943"/>
                  </a:lnTo>
                  <a:cubicBezTo>
                    <a:pt x="107111" y="430943"/>
                    <a:pt x="70033" y="415585"/>
                    <a:pt x="42696" y="388247"/>
                  </a:cubicBezTo>
                  <a:cubicBezTo>
                    <a:pt x="15358" y="360909"/>
                    <a:pt x="0" y="323832"/>
                    <a:pt x="0" y="285170"/>
                  </a:cubicBezTo>
                  <a:lnTo>
                    <a:pt x="0" y="145772"/>
                  </a:lnTo>
                  <a:cubicBezTo>
                    <a:pt x="0" y="107111"/>
                    <a:pt x="15358" y="70033"/>
                    <a:pt x="42696" y="42696"/>
                  </a:cubicBezTo>
                  <a:cubicBezTo>
                    <a:pt x="70033" y="15358"/>
                    <a:pt x="107111" y="0"/>
                    <a:pt x="145772" y="0"/>
                  </a:cubicBezTo>
                  <a:close/>
                </a:path>
              </a:pathLst>
            </a:custGeom>
            <a:solidFill>
              <a:srgbClr val="000000"/>
            </a:solidFill>
          </p:spPr>
        </p:sp>
        <p:sp>
          <p:nvSpPr>
            <p:cNvPr id="15" name="TextBox 15"/>
            <p:cNvSpPr txBox="1"/>
            <p:nvPr/>
          </p:nvSpPr>
          <p:spPr>
            <a:xfrm>
              <a:off x="0" y="0"/>
              <a:ext cx="713374" cy="430943"/>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Interpretation</a:t>
              </a:r>
            </a:p>
          </p:txBody>
        </p:sp>
      </p:grpSp>
      <p:sp>
        <p:nvSpPr>
          <p:cNvPr id="16" name="TextBox 16"/>
          <p:cNvSpPr txBox="1"/>
          <p:nvPr/>
        </p:nvSpPr>
        <p:spPr>
          <a:xfrm rot="-5400000">
            <a:off x="-3071540" y="5229344"/>
            <a:ext cx="7521029" cy="679450"/>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Exploratory sequential design</a:t>
            </a:r>
          </a:p>
        </p:txBody>
      </p:sp>
      <p:sp>
        <p:nvSpPr>
          <p:cNvPr id="17" name="AutoShape 17"/>
          <p:cNvSpPr/>
          <p:nvPr/>
        </p:nvSpPr>
        <p:spPr>
          <a:xfrm>
            <a:off x="4667676" y="5530969"/>
            <a:ext cx="1186144" cy="0"/>
          </a:xfrm>
          <a:prstGeom prst="line">
            <a:avLst/>
          </a:prstGeom>
          <a:ln w="38100" cap="flat">
            <a:solidFill>
              <a:srgbClr val="000000"/>
            </a:solidFill>
            <a:prstDash val="solid"/>
            <a:headEnd type="none" w="sm" len="sm"/>
            <a:tailEnd type="arrow" w="med" len="sm"/>
          </a:ln>
        </p:spPr>
      </p:sp>
      <p:sp>
        <p:nvSpPr>
          <p:cNvPr id="18" name="AutoShape 18"/>
          <p:cNvSpPr/>
          <p:nvPr/>
        </p:nvSpPr>
        <p:spPr>
          <a:xfrm>
            <a:off x="8562412" y="5530969"/>
            <a:ext cx="1186144" cy="0"/>
          </a:xfrm>
          <a:prstGeom prst="line">
            <a:avLst/>
          </a:prstGeom>
          <a:ln w="38100" cap="flat">
            <a:solidFill>
              <a:srgbClr val="000000"/>
            </a:solidFill>
            <a:prstDash val="solid"/>
            <a:headEnd type="none" w="sm" len="sm"/>
            <a:tailEnd type="arrow" w="med" len="sm"/>
          </a:ln>
        </p:spPr>
      </p:sp>
      <p:sp>
        <p:nvSpPr>
          <p:cNvPr id="19" name="AutoShape 19"/>
          <p:cNvSpPr/>
          <p:nvPr/>
        </p:nvSpPr>
        <p:spPr>
          <a:xfrm>
            <a:off x="13149246" y="5530969"/>
            <a:ext cx="1186144" cy="0"/>
          </a:xfrm>
          <a:prstGeom prst="line">
            <a:avLst/>
          </a:prstGeom>
          <a:ln w="38100" cap="flat">
            <a:solidFill>
              <a:srgbClr val="000000"/>
            </a:solidFill>
            <a:prstDash val="solid"/>
            <a:headEnd type="none" w="sm" len="sm"/>
            <a:tailEnd type="arrow" w="med"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 name="AutoShape 2"/>
          <p:cNvSpPr/>
          <p:nvPr/>
        </p:nvSpPr>
        <p:spPr>
          <a:xfrm>
            <a:off x="8355801" y="5582535"/>
            <a:ext cx="1563457" cy="0"/>
          </a:xfrm>
          <a:prstGeom prst="line">
            <a:avLst/>
          </a:prstGeom>
          <a:ln w="57150" cap="flat">
            <a:solidFill>
              <a:srgbClr val="000000"/>
            </a:solidFill>
            <a:prstDash val="solid"/>
            <a:headEnd type="none" w="sm" len="sm"/>
            <a:tailEnd type="arrow" w="med" len="sm"/>
          </a:ln>
        </p:spPr>
      </p:sp>
      <p:grpSp>
        <p:nvGrpSpPr>
          <p:cNvPr id="3" name="Group 3"/>
          <p:cNvGrpSpPr/>
          <p:nvPr/>
        </p:nvGrpSpPr>
        <p:grpSpPr>
          <a:xfrm>
            <a:off x="10368098" y="4450738"/>
            <a:ext cx="7474630" cy="2320745"/>
            <a:chOff x="0" y="0"/>
            <a:chExt cx="1968627" cy="611225"/>
          </a:xfrm>
        </p:grpSpPr>
        <p:sp>
          <p:nvSpPr>
            <p:cNvPr id="4" name="Freeform 4"/>
            <p:cNvSpPr/>
            <p:nvPr/>
          </p:nvSpPr>
          <p:spPr>
            <a:xfrm>
              <a:off x="0" y="0"/>
              <a:ext cx="1968627" cy="611225"/>
            </a:xfrm>
            <a:custGeom>
              <a:avLst/>
              <a:gdLst/>
              <a:ahLst/>
              <a:cxnLst/>
              <a:rect l="l" t="t" r="r" b="b"/>
              <a:pathLst>
                <a:path w="1968627" h="611225">
                  <a:moveTo>
                    <a:pt x="52824" y="0"/>
                  </a:moveTo>
                  <a:lnTo>
                    <a:pt x="1915803" y="0"/>
                  </a:lnTo>
                  <a:cubicBezTo>
                    <a:pt x="1929813" y="0"/>
                    <a:pt x="1943249" y="5565"/>
                    <a:pt x="1953155" y="15472"/>
                  </a:cubicBezTo>
                  <a:cubicBezTo>
                    <a:pt x="1963062" y="25378"/>
                    <a:pt x="1968627" y="38814"/>
                    <a:pt x="1968627" y="52824"/>
                  </a:cubicBezTo>
                  <a:lnTo>
                    <a:pt x="1968627" y="558401"/>
                  </a:lnTo>
                  <a:cubicBezTo>
                    <a:pt x="1968627" y="572411"/>
                    <a:pt x="1963062" y="585847"/>
                    <a:pt x="1953155" y="595753"/>
                  </a:cubicBezTo>
                  <a:cubicBezTo>
                    <a:pt x="1943249" y="605660"/>
                    <a:pt x="1929813" y="611225"/>
                    <a:pt x="1915803" y="611225"/>
                  </a:cubicBezTo>
                  <a:lnTo>
                    <a:pt x="52824" y="611225"/>
                  </a:lnTo>
                  <a:cubicBezTo>
                    <a:pt x="38814" y="611225"/>
                    <a:pt x="25378" y="605660"/>
                    <a:pt x="15472" y="595753"/>
                  </a:cubicBezTo>
                  <a:cubicBezTo>
                    <a:pt x="5565" y="585847"/>
                    <a:pt x="0" y="572411"/>
                    <a:pt x="0" y="558401"/>
                  </a:cubicBezTo>
                  <a:lnTo>
                    <a:pt x="0" y="52824"/>
                  </a:lnTo>
                  <a:cubicBezTo>
                    <a:pt x="0" y="38814"/>
                    <a:pt x="5565" y="25378"/>
                    <a:pt x="15472" y="15472"/>
                  </a:cubicBezTo>
                  <a:cubicBezTo>
                    <a:pt x="25378" y="5565"/>
                    <a:pt x="38814" y="0"/>
                    <a:pt x="52824" y="0"/>
                  </a:cubicBezTo>
                  <a:close/>
                </a:path>
              </a:pathLst>
            </a:custGeom>
            <a:solidFill>
              <a:srgbClr val="000000"/>
            </a:solidFill>
          </p:spPr>
        </p:sp>
        <p:sp>
          <p:nvSpPr>
            <p:cNvPr id="5" name="TextBox 5"/>
            <p:cNvSpPr txBox="1"/>
            <p:nvPr/>
          </p:nvSpPr>
          <p:spPr>
            <a:xfrm>
              <a:off x="0" y="0"/>
              <a:ext cx="1968627" cy="611225"/>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MDDCS is a reliable and valid instrument to measure the frequency, severity, and effects of mortal distress for nursing staff in dementia care settings</a:t>
              </a:r>
            </a:p>
          </p:txBody>
        </p:sp>
      </p:grpSp>
      <p:sp>
        <p:nvSpPr>
          <p:cNvPr id="6" name="AutoShape 6"/>
          <p:cNvSpPr/>
          <p:nvPr/>
        </p:nvSpPr>
        <p:spPr>
          <a:xfrm>
            <a:off x="3970784" y="5592060"/>
            <a:ext cx="2145643" cy="0"/>
          </a:xfrm>
          <a:prstGeom prst="line">
            <a:avLst/>
          </a:prstGeom>
          <a:ln w="38100" cap="flat">
            <a:solidFill>
              <a:srgbClr val="000000"/>
            </a:solidFill>
            <a:prstDash val="solid"/>
            <a:headEnd type="none" w="sm" len="sm"/>
            <a:tailEnd type="arrow" w="med" len="sm"/>
          </a:ln>
        </p:spPr>
      </p:sp>
      <p:pic>
        <p:nvPicPr>
          <p:cNvPr id="7" name="Picture 7"/>
          <p:cNvPicPr>
            <a:picLocks noChangeAspect="1"/>
          </p:cNvPicPr>
          <p:nvPr/>
        </p:nvPicPr>
        <p:blipFill>
          <a:blip r:embed="rId2"/>
          <a:srcRect/>
          <a:stretch>
            <a:fillRect/>
          </a:stretch>
        </p:blipFill>
        <p:spPr>
          <a:xfrm>
            <a:off x="3746084" y="187803"/>
            <a:ext cx="10747122" cy="2450209"/>
          </a:xfrm>
          <a:prstGeom prst="rect">
            <a:avLst/>
          </a:prstGeom>
        </p:spPr>
      </p:pic>
      <p:sp>
        <p:nvSpPr>
          <p:cNvPr id="8" name="TextBox 8"/>
          <p:cNvSpPr txBox="1"/>
          <p:nvPr/>
        </p:nvSpPr>
        <p:spPr>
          <a:xfrm>
            <a:off x="588309" y="2831717"/>
            <a:ext cx="17111382" cy="1019176"/>
          </a:xfrm>
          <a:prstGeom prst="rect">
            <a:avLst/>
          </a:prstGeom>
        </p:spPr>
        <p:txBody>
          <a:bodyPr lIns="0" tIns="0" rIns="0" bIns="0" rtlCol="0" anchor="t">
            <a:spAutoFit/>
          </a:bodyPr>
          <a:lstStyle/>
          <a:p>
            <a:pPr>
              <a:lnSpc>
                <a:spcPts val="4199"/>
              </a:lnSpc>
            </a:pPr>
            <a:r>
              <a:rPr lang="en-US" sz="2999">
                <a:solidFill>
                  <a:srgbClr val="000000"/>
                </a:solidFill>
                <a:latin typeface="Montserrat Semi-Bold Bold"/>
              </a:rPr>
              <a:t>Aim:</a:t>
            </a:r>
            <a:r>
              <a:rPr lang="en-US" sz="2999">
                <a:solidFill>
                  <a:srgbClr val="000000"/>
                </a:solidFill>
                <a:latin typeface="Montserrat Semi-Bold"/>
              </a:rPr>
              <a:t> To report on the development and validation of the Moral Distress in</a:t>
            </a:r>
          </a:p>
          <a:p>
            <a:pPr>
              <a:lnSpc>
                <a:spcPts val="4199"/>
              </a:lnSpc>
              <a:spcBef>
                <a:spcPct val="0"/>
              </a:spcBef>
            </a:pPr>
            <a:r>
              <a:rPr lang="en-US" sz="2999">
                <a:solidFill>
                  <a:srgbClr val="000000"/>
                </a:solidFill>
                <a:latin typeface="Montserrat Semi-Bold"/>
              </a:rPr>
              <a:t>Dementia Care Survey (MDDCS) instrument.</a:t>
            </a:r>
          </a:p>
        </p:txBody>
      </p:sp>
      <p:sp>
        <p:nvSpPr>
          <p:cNvPr id="9" name="TextBox 9"/>
          <p:cNvSpPr txBox="1"/>
          <p:nvPr/>
        </p:nvSpPr>
        <p:spPr>
          <a:xfrm>
            <a:off x="9415316" y="9780499"/>
            <a:ext cx="8808988"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Montserrat Semi-Bold"/>
              </a:rPr>
              <a:t>Awosoga et al. J Adv Nurs. 2018 Nov;74(11):2685-2700. (PMID: 30019353).</a:t>
            </a:r>
          </a:p>
        </p:txBody>
      </p:sp>
      <p:sp>
        <p:nvSpPr>
          <p:cNvPr id="10" name="TextBox 10"/>
          <p:cNvSpPr txBox="1"/>
          <p:nvPr/>
        </p:nvSpPr>
        <p:spPr>
          <a:xfrm>
            <a:off x="0" y="6506223"/>
            <a:ext cx="4338090" cy="26574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Interviews with nursing staff about experience with moral distress in dementia care</a:t>
            </a:r>
          </a:p>
        </p:txBody>
      </p:sp>
      <p:sp>
        <p:nvSpPr>
          <p:cNvPr id="11" name="TextBox 11"/>
          <p:cNvSpPr txBox="1"/>
          <p:nvPr/>
        </p:nvSpPr>
        <p:spPr>
          <a:xfrm>
            <a:off x="5581739" y="6506223"/>
            <a:ext cx="3308751" cy="1057275"/>
          </a:xfrm>
          <a:prstGeom prst="rect">
            <a:avLst/>
          </a:prstGeom>
        </p:spPr>
        <p:txBody>
          <a:bodyPr lIns="0" tIns="0" rIns="0" bIns="0" rtlCol="0" anchor="t">
            <a:spAutoFit/>
          </a:bodyPr>
          <a:lstStyle/>
          <a:p>
            <a:pPr algn="ctr">
              <a:lnSpc>
                <a:spcPts val="4200"/>
              </a:lnSpc>
            </a:pPr>
            <a:r>
              <a:rPr lang="en-US" sz="3000">
                <a:solidFill>
                  <a:srgbClr val="000000"/>
                </a:solidFill>
                <a:latin typeface="Montserrat Classic"/>
              </a:rPr>
              <a:t>Develop &amp; test MDDCS</a:t>
            </a:r>
          </a:p>
        </p:txBody>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65267" y="4649322"/>
            <a:ext cx="1341694" cy="192357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6146" y="4649322"/>
            <a:ext cx="2705798" cy="19235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0" y="6297259"/>
            <a:ext cx="6096000" cy="3989741"/>
            <a:chOff x="0" y="0"/>
            <a:chExt cx="8128000" cy="5319655"/>
          </a:xfrm>
        </p:grpSpPr>
        <p:pic>
          <p:nvPicPr>
            <p:cNvPr id="3" name="Picture 3"/>
            <p:cNvPicPr>
              <a:picLocks noChangeAspect="1"/>
            </p:cNvPicPr>
            <p:nvPr/>
          </p:nvPicPr>
          <p:blipFill>
            <a:blip r:embed="rId3"/>
            <a:srcRect t="913" b="913"/>
            <a:stretch>
              <a:fillRect/>
            </a:stretch>
          </p:blipFill>
          <p:spPr>
            <a:xfrm>
              <a:off x="0" y="0"/>
              <a:ext cx="8128000" cy="5319655"/>
            </a:xfrm>
            <a:prstGeom prst="rect">
              <a:avLst/>
            </a:prstGeom>
          </p:spPr>
        </p:pic>
      </p:grpSp>
      <p:grpSp>
        <p:nvGrpSpPr>
          <p:cNvPr id="4" name="Group 4"/>
          <p:cNvGrpSpPr/>
          <p:nvPr/>
        </p:nvGrpSpPr>
        <p:grpSpPr>
          <a:xfrm>
            <a:off x="6096000" y="6297259"/>
            <a:ext cx="6096000" cy="3989741"/>
            <a:chOff x="0" y="0"/>
            <a:chExt cx="8128000" cy="5319655"/>
          </a:xfrm>
        </p:grpSpPr>
        <p:pic>
          <p:nvPicPr>
            <p:cNvPr id="5" name="Picture 5"/>
            <p:cNvPicPr>
              <a:picLocks noChangeAspect="1"/>
            </p:cNvPicPr>
            <p:nvPr/>
          </p:nvPicPr>
          <p:blipFill>
            <a:blip r:embed="rId4"/>
            <a:srcRect t="913" b="913"/>
            <a:stretch>
              <a:fillRect/>
            </a:stretch>
          </p:blipFill>
          <p:spPr>
            <a:xfrm>
              <a:off x="0" y="0"/>
              <a:ext cx="8128000" cy="5319655"/>
            </a:xfrm>
            <a:prstGeom prst="rect">
              <a:avLst/>
            </a:prstGeom>
          </p:spPr>
        </p:pic>
      </p:grpSp>
      <p:grpSp>
        <p:nvGrpSpPr>
          <p:cNvPr id="6" name="Group 6"/>
          <p:cNvGrpSpPr/>
          <p:nvPr/>
        </p:nvGrpSpPr>
        <p:grpSpPr>
          <a:xfrm>
            <a:off x="12192000" y="6297259"/>
            <a:ext cx="6096000" cy="3989741"/>
            <a:chOff x="0" y="0"/>
            <a:chExt cx="8128000" cy="5319655"/>
          </a:xfrm>
        </p:grpSpPr>
        <p:pic>
          <p:nvPicPr>
            <p:cNvPr id="7" name="Picture 7"/>
            <p:cNvPicPr>
              <a:picLocks noChangeAspect="1"/>
            </p:cNvPicPr>
            <p:nvPr/>
          </p:nvPicPr>
          <p:blipFill>
            <a:blip r:embed="rId5"/>
            <a:srcRect t="882" b="882"/>
            <a:stretch>
              <a:fillRect/>
            </a:stretch>
          </p:blipFill>
          <p:spPr>
            <a:xfrm>
              <a:off x="0" y="0"/>
              <a:ext cx="8128000" cy="5319655"/>
            </a:xfrm>
            <a:prstGeom prst="rect">
              <a:avLst/>
            </a:prstGeom>
          </p:spPr>
        </p:pic>
      </p:grpSp>
      <p:grpSp>
        <p:nvGrpSpPr>
          <p:cNvPr id="8" name="Group 8"/>
          <p:cNvGrpSpPr/>
          <p:nvPr/>
        </p:nvGrpSpPr>
        <p:grpSpPr>
          <a:xfrm>
            <a:off x="553898" y="4162586"/>
            <a:ext cx="801950" cy="801950"/>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sp>
      </p:grpSp>
      <p:grpSp>
        <p:nvGrpSpPr>
          <p:cNvPr id="10" name="Group 10"/>
          <p:cNvGrpSpPr/>
          <p:nvPr/>
        </p:nvGrpSpPr>
        <p:grpSpPr>
          <a:xfrm>
            <a:off x="6969512" y="4162586"/>
            <a:ext cx="801950" cy="801950"/>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sp>
      </p:grpSp>
      <p:grpSp>
        <p:nvGrpSpPr>
          <p:cNvPr id="12" name="Group 12"/>
          <p:cNvGrpSpPr/>
          <p:nvPr/>
        </p:nvGrpSpPr>
        <p:grpSpPr>
          <a:xfrm>
            <a:off x="12664366" y="4162586"/>
            <a:ext cx="801950" cy="801950"/>
            <a:chOff x="0" y="0"/>
            <a:chExt cx="1913890" cy="1913890"/>
          </a:xfrm>
        </p:grpSpPr>
        <p:sp>
          <p:nvSpPr>
            <p:cNvPr id="13" name="Freeform 1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E9A6D"/>
            </a:solidFill>
          </p:spPr>
        </p:sp>
      </p:grpSp>
      <p:sp>
        <p:nvSpPr>
          <p:cNvPr id="14" name="TextBox 14"/>
          <p:cNvSpPr txBox="1"/>
          <p:nvPr/>
        </p:nvSpPr>
        <p:spPr>
          <a:xfrm>
            <a:off x="1726517" y="2012699"/>
            <a:ext cx="14834966" cy="1050925"/>
          </a:xfrm>
          <a:prstGeom prst="rect">
            <a:avLst/>
          </a:prstGeom>
        </p:spPr>
        <p:txBody>
          <a:bodyPr lIns="0" tIns="0" rIns="0" bIns="0" rtlCol="0" anchor="t">
            <a:spAutoFit/>
          </a:bodyPr>
          <a:lstStyle/>
          <a:p>
            <a:pPr algn="ctr">
              <a:lnSpc>
                <a:spcPts val="8450"/>
              </a:lnSpc>
            </a:pPr>
            <a:r>
              <a:rPr lang="en-US" sz="6500">
                <a:solidFill>
                  <a:srgbClr val="5A3F2B"/>
                </a:solidFill>
                <a:latin typeface="Montserrat Extra-Bold"/>
              </a:rPr>
              <a:t>OBJECTIVES</a:t>
            </a:r>
          </a:p>
        </p:txBody>
      </p:sp>
      <p:sp>
        <p:nvSpPr>
          <p:cNvPr id="15" name="TextBox 15"/>
          <p:cNvSpPr txBox="1"/>
          <p:nvPr/>
        </p:nvSpPr>
        <p:spPr>
          <a:xfrm>
            <a:off x="553898" y="4241297"/>
            <a:ext cx="801950" cy="587376"/>
          </a:xfrm>
          <a:prstGeom prst="rect">
            <a:avLst/>
          </a:prstGeom>
        </p:spPr>
        <p:txBody>
          <a:bodyPr lIns="0" tIns="0" rIns="0" bIns="0" rtlCol="0" anchor="t">
            <a:spAutoFit/>
          </a:bodyPr>
          <a:lstStyle/>
          <a:p>
            <a:pPr algn="ctr">
              <a:lnSpc>
                <a:spcPts val="4899"/>
              </a:lnSpc>
              <a:spcBef>
                <a:spcPct val="0"/>
              </a:spcBef>
            </a:pPr>
            <a:r>
              <a:rPr lang="en-US" sz="3499">
                <a:solidFill>
                  <a:srgbClr val="FFFFFF"/>
                </a:solidFill>
                <a:latin typeface="Open Sans Light Bold"/>
              </a:rPr>
              <a:t>01</a:t>
            </a:r>
          </a:p>
        </p:txBody>
      </p:sp>
      <p:sp>
        <p:nvSpPr>
          <p:cNvPr id="16" name="TextBox 16"/>
          <p:cNvSpPr txBox="1"/>
          <p:nvPr/>
        </p:nvSpPr>
        <p:spPr>
          <a:xfrm>
            <a:off x="1546348" y="3922210"/>
            <a:ext cx="4549652" cy="1216025"/>
          </a:xfrm>
          <a:prstGeom prst="rect">
            <a:avLst/>
          </a:prstGeom>
        </p:spPr>
        <p:txBody>
          <a:bodyPr lIns="0" tIns="0" rIns="0" bIns="0" rtlCol="0" anchor="t">
            <a:spAutoFit/>
          </a:bodyPr>
          <a:lstStyle/>
          <a:p>
            <a:pPr>
              <a:lnSpc>
                <a:spcPts val="4900"/>
              </a:lnSpc>
              <a:spcBef>
                <a:spcPct val="0"/>
              </a:spcBef>
            </a:pPr>
            <a:r>
              <a:rPr lang="en-US" sz="3500">
                <a:solidFill>
                  <a:srgbClr val="171616"/>
                </a:solidFill>
                <a:latin typeface="Open Sans"/>
              </a:rPr>
              <a:t>Introduction to qualitative research</a:t>
            </a:r>
          </a:p>
        </p:txBody>
      </p:sp>
      <p:sp>
        <p:nvSpPr>
          <p:cNvPr id="17" name="TextBox 17"/>
          <p:cNvSpPr txBox="1"/>
          <p:nvPr/>
        </p:nvSpPr>
        <p:spPr>
          <a:xfrm>
            <a:off x="6969512" y="4231773"/>
            <a:ext cx="801950" cy="59690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Open Sans Light Bold"/>
              </a:rPr>
              <a:t>02</a:t>
            </a:r>
          </a:p>
        </p:txBody>
      </p:sp>
      <p:sp>
        <p:nvSpPr>
          <p:cNvPr id="18" name="TextBox 18"/>
          <p:cNvSpPr txBox="1"/>
          <p:nvPr/>
        </p:nvSpPr>
        <p:spPr>
          <a:xfrm>
            <a:off x="7942824" y="4231773"/>
            <a:ext cx="4534531" cy="596900"/>
          </a:xfrm>
          <a:prstGeom prst="rect">
            <a:avLst/>
          </a:prstGeom>
        </p:spPr>
        <p:txBody>
          <a:bodyPr lIns="0" tIns="0" rIns="0" bIns="0" rtlCol="0" anchor="t">
            <a:spAutoFit/>
          </a:bodyPr>
          <a:lstStyle/>
          <a:p>
            <a:pPr>
              <a:lnSpc>
                <a:spcPts val="4900"/>
              </a:lnSpc>
              <a:spcBef>
                <a:spcPct val="0"/>
              </a:spcBef>
            </a:pPr>
            <a:r>
              <a:rPr lang="en-US" sz="3500">
                <a:solidFill>
                  <a:srgbClr val="171616"/>
                </a:solidFill>
                <a:latin typeface="Open Sans"/>
              </a:rPr>
              <a:t>Mixed methods</a:t>
            </a:r>
          </a:p>
        </p:txBody>
      </p:sp>
      <p:sp>
        <p:nvSpPr>
          <p:cNvPr id="19" name="TextBox 19"/>
          <p:cNvSpPr txBox="1"/>
          <p:nvPr/>
        </p:nvSpPr>
        <p:spPr>
          <a:xfrm>
            <a:off x="12664366" y="4231773"/>
            <a:ext cx="801950" cy="59690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Open Sans Light Bold"/>
              </a:rPr>
              <a:t>03</a:t>
            </a:r>
          </a:p>
        </p:txBody>
      </p:sp>
      <p:sp>
        <p:nvSpPr>
          <p:cNvPr id="20" name="TextBox 20"/>
          <p:cNvSpPr txBox="1"/>
          <p:nvPr/>
        </p:nvSpPr>
        <p:spPr>
          <a:xfrm>
            <a:off x="13637766" y="4231773"/>
            <a:ext cx="4177868" cy="596900"/>
          </a:xfrm>
          <a:prstGeom prst="rect">
            <a:avLst/>
          </a:prstGeom>
        </p:spPr>
        <p:txBody>
          <a:bodyPr lIns="0" tIns="0" rIns="0" bIns="0" rtlCol="0" anchor="t">
            <a:spAutoFit/>
          </a:bodyPr>
          <a:lstStyle/>
          <a:p>
            <a:pPr>
              <a:lnSpc>
                <a:spcPts val="4900"/>
              </a:lnSpc>
              <a:spcBef>
                <a:spcPct val="0"/>
              </a:spcBef>
            </a:pPr>
            <a:r>
              <a:rPr lang="en-US" sz="3500">
                <a:solidFill>
                  <a:srgbClr val="171616"/>
                </a:solidFill>
                <a:latin typeface="Open Sans"/>
              </a:rPr>
              <a:t>Examples &amp; advice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sp>
        <p:nvSpPr>
          <p:cNvPr id="2" name="TextBox 2"/>
          <p:cNvSpPr txBox="1"/>
          <p:nvPr/>
        </p:nvSpPr>
        <p:spPr>
          <a:xfrm>
            <a:off x="3641601" y="697230"/>
            <a:ext cx="11004798" cy="854076"/>
          </a:xfrm>
          <a:prstGeom prst="rect">
            <a:avLst/>
          </a:prstGeom>
        </p:spPr>
        <p:txBody>
          <a:bodyPr lIns="0" tIns="0" rIns="0" bIns="0" rtlCol="0" anchor="t">
            <a:spAutoFit/>
          </a:bodyPr>
          <a:lstStyle/>
          <a:p>
            <a:pPr algn="ctr">
              <a:lnSpc>
                <a:spcPts val="6999"/>
              </a:lnSpc>
            </a:pPr>
            <a:r>
              <a:rPr lang="en-US" sz="4999">
                <a:solidFill>
                  <a:srgbClr val="000000"/>
                </a:solidFill>
                <a:latin typeface="Montserrat Classic Bold"/>
              </a:rPr>
              <a:t>MIXED METHODS STUDY DESIGNS</a:t>
            </a:r>
          </a:p>
        </p:txBody>
      </p:sp>
      <p:sp>
        <p:nvSpPr>
          <p:cNvPr id="3" name="TextBox 3"/>
          <p:cNvSpPr txBox="1"/>
          <p:nvPr/>
        </p:nvSpPr>
        <p:spPr>
          <a:xfrm>
            <a:off x="10678441" y="2247347"/>
            <a:ext cx="4457998" cy="679450"/>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DISADVANTAGES</a:t>
            </a:r>
          </a:p>
        </p:txBody>
      </p:sp>
      <p:sp>
        <p:nvSpPr>
          <p:cNvPr id="4" name="TextBox 4"/>
          <p:cNvSpPr txBox="1"/>
          <p:nvPr/>
        </p:nvSpPr>
        <p:spPr>
          <a:xfrm>
            <a:off x="3397786" y="2247347"/>
            <a:ext cx="3594943" cy="679450"/>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ADVANTAGES</a:t>
            </a:r>
          </a:p>
        </p:txBody>
      </p:sp>
      <p:sp>
        <p:nvSpPr>
          <p:cNvPr id="5" name="TextBox 5"/>
          <p:cNvSpPr txBox="1"/>
          <p:nvPr/>
        </p:nvSpPr>
        <p:spPr>
          <a:xfrm>
            <a:off x="1775677" y="3047749"/>
            <a:ext cx="7091041" cy="631825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Montserrat Classic"/>
              </a:rPr>
              <a:t>Triangulation of results</a:t>
            </a:r>
          </a:p>
          <a:p>
            <a:pPr marL="863599" lvl="1" indent="-431800">
              <a:lnSpc>
                <a:spcPts val="5599"/>
              </a:lnSpc>
              <a:buFont typeface="Arial"/>
              <a:buChar char="•"/>
            </a:pPr>
            <a:r>
              <a:rPr lang="en-US" sz="3999">
                <a:solidFill>
                  <a:srgbClr val="000000"/>
                </a:solidFill>
                <a:latin typeface="Montserrat Classic"/>
              </a:rPr>
              <a:t>Flexibility in study design</a:t>
            </a:r>
          </a:p>
          <a:p>
            <a:pPr marL="863599" lvl="1" indent="-431800">
              <a:lnSpc>
                <a:spcPts val="5599"/>
              </a:lnSpc>
              <a:buFont typeface="Arial"/>
              <a:buChar char="•"/>
            </a:pPr>
            <a:r>
              <a:rPr lang="en-US" sz="3999">
                <a:solidFill>
                  <a:srgbClr val="000000"/>
                </a:solidFill>
                <a:latin typeface="Montserrat Classic"/>
              </a:rPr>
              <a:t>More comprehensive understanding of research problem</a:t>
            </a:r>
          </a:p>
          <a:p>
            <a:pPr marL="863599" lvl="1" indent="-431800">
              <a:lnSpc>
                <a:spcPts val="5599"/>
              </a:lnSpc>
              <a:buFont typeface="Arial"/>
              <a:buChar char="•"/>
            </a:pPr>
            <a:r>
              <a:rPr lang="en-US" sz="3999">
                <a:solidFill>
                  <a:srgbClr val="000000"/>
                </a:solidFill>
                <a:latin typeface="Montserrat Classic"/>
              </a:rPr>
              <a:t>Benefits of qualitative &amp; quantitative methods</a:t>
            </a:r>
          </a:p>
          <a:p>
            <a:pPr>
              <a:lnSpc>
                <a:spcPts val="5599"/>
              </a:lnSpc>
            </a:pPr>
            <a:endParaRPr lang="en-US" sz="3999">
              <a:solidFill>
                <a:srgbClr val="000000"/>
              </a:solidFill>
              <a:latin typeface="Montserrat Classic"/>
            </a:endParaRPr>
          </a:p>
        </p:txBody>
      </p:sp>
      <p:sp>
        <p:nvSpPr>
          <p:cNvPr id="6" name="TextBox 6"/>
          <p:cNvSpPr txBox="1"/>
          <p:nvPr/>
        </p:nvSpPr>
        <p:spPr>
          <a:xfrm>
            <a:off x="8866718" y="3003550"/>
            <a:ext cx="7645605" cy="349885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Montserrat Classic"/>
              </a:rPr>
              <a:t>Extensive data collection &amp; time required</a:t>
            </a:r>
          </a:p>
          <a:p>
            <a:pPr marL="863599" lvl="1" indent="-431800">
              <a:lnSpc>
                <a:spcPts val="5599"/>
              </a:lnSpc>
              <a:buFont typeface="Arial"/>
              <a:buChar char="•"/>
            </a:pPr>
            <a:r>
              <a:rPr lang="en-US" sz="3999">
                <a:solidFill>
                  <a:srgbClr val="000000"/>
                </a:solidFill>
                <a:latin typeface="Montserrat Classic"/>
              </a:rPr>
              <a:t>Expensive</a:t>
            </a:r>
          </a:p>
          <a:p>
            <a:pPr marL="863599" lvl="1" indent="-431800">
              <a:lnSpc>
                <a:spcPts val="5599"/>
              </a:lnSpc>
              <a:buFont typeface="Arial"/>
              <a:buChar char="•"/>
            </a:pPr>
            <a:r>
              <a:rPr lang="en-US" sz="3999">
                <a:solidFill>
                  <a:srgbClr val="000000"/>
                </a:solidFill>
                <a:latin typeface="Montserrat Classic"/>
              </a:rPr>
              <a:t>Requires qualitative &amp; quantitative skillset</a:t>
            </a:r>
          </a:p>
        </p:txBody>
      </p:sp>
      <p:sp>
        <p:nvSpPr>
          <p:cNvPr id="7" name="AutoShape 7"/>
          <p:cNvSpPr/>
          <p:nvPr/>
        </p:nvSpPr>
        <p:spPr>
          <a:xfrm>
            <a:off x="1775677" y="2985792"/>
            <a:ext cx="14736647" cy="0"/>
          </a:xfrm>
          <a:prstGeom prst="line">
            <a:avLst/>
          </a:prstGeom>
          <a:ln w="38100" cap="flat">
            <a:solidFill>
              <a:srgbClr val="000000"/>
            </a:solidFill>
            <a:prstDash val="solid"/>
            <a:headEnd type="none" w="sm" len="sm"/>
            <a:tailEnd type="none" w="sm" len="sm"/>
          </a:ln>
        </p:spPr>
      </p:sp>
      <p:sp>
        <p:nvSpPr>
          <p:cNvPr id="8" name="AutoShape 8"/>
          <p:cNvSpPr/>
          <p:nvPr/>
        </p:nvSpPr>
        <p:spPr>
          <a:xfrm rot="-5400000">
            <a:off x="5300141" y="6043077"/>
            <a:ext cx="7133154"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4642102" y="421555"/>
            <a:ext cx="7879892" cy="1214290"/>
            <a:chOff x="0" y="0"/>
            <a:chExt cx="2075363" cy="319813"/>
          </a:xfrm>
        </p:grpSpPr>
        <p:sp>
          <p:nvSpPr>
            <p:cNvPr id="3" name="Freeform 3"/>
            <p:cNvSpPr/>
            <p:nvPr/>
          </p:nvSpPr>
          <p:spPr>
            <a:xfrm>
              <a:off x="0" y="0"/>
              <a:ext cx="2075363" cy="319813"/>
            </a:xfrm>
            <a:custGeom>
              <a:avLst/>
              <a:gdLst/>
              <a:ahLst/>
              <a:cxnLst/>
              <a:rect l="l" t="t" r="r" b="b"/>
              <a:pathLst>
                <a:path w="2075363" h="319813">
                  <a:moveTo>
                    <a:pt x="50107" y="0"/>
                  </a:moveTo>
                  <a:lnTo>
                    <a:pt x="2025256" y="0"/>
                  </a:lnTo>
                  <a:cubicBezTo>
                    <a:pt x="2052930" y="0"/>
                    <a:pt x="2075363" y="22434"/>
                    <a:pt x="2075363" y="50107"/>
                  </a:cubicBezTo>
                  <a:lnTo>
                    <a:pt x="2075363" y="269706"/>
                  </a:lnTo>
                  <a:cubicBezTo>
                    <a:pt x="2075363" y="297379"/>
                    <a:pt x="2052930" y="319813"/>
                    <a:pt x="2025256" y="319813"/>
                  </a:cubicBezTo>
                  <a:lnTo>
                    <a:pt x="50107" y="319813"/>
                  </a:lnTo>
                  <a:cubicBezTo>
                    <a:pt x="22434" y="319813"/>
                    <a:pt x="0" y="297379"/>
                    <a:pt x="0" y="269706"/>
                  </a:cubicBezTo>
                  <a:lnTo>
                    <a:pt x="0" y="50107"/>
                  </a:lnTo>
                  <a:cubicBezTo>
                    <a:pt x="0" y="22434"/>
                    <a:pt x="22434" y="0"/>
                    <a:pt x="50107" y="0"/>
                  </a:cubicBezTo>
                  <a:close/>
                </a:path>
              </a:pathLst>
            </a:custGeom>
            <a:solidFill>
              <a:srgbClr val="FFFFFF"/>
            </a:solidFill>
          </p:spPr>
        </p:sp>
        <p:sp>
          <p:nvSpPr>
            <p:cNvPr id="4" name="TextBox 4"/>
            <p:cNvSpPr txBox="1"/>
            <p:nvPr/>
          </p:nvSpPr>
          <p:spPr>
            <a:xfrm>
              <a:off x="0" y="0"/>
              <a:ext cx="2075363"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REPORTING GUIDELINES</a:t>
              </a: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0926" y="2386460"/>
            <a:ext cx="2548657" cy="1720343"/>
          </a:xfrm>
          <a:prstGeom prst="rect">
            <a:avLst/>
          </a:prstGeom>
        </p:spPr>
      </p:pic>
      <p:sp>
        <p:nvSpPr>
          <p:cNvPr id="6" name="TextBox 6"/>
          <p:cNvSpPr txBox="1"/>
          <p:nvPr/>
        </p:nvSpPr>
        <p:spPr>
          <a:xfrm>
            <a:off x="4167818" y="2310260"/>
            <a:ext cx="12453354" cy="2463800"/>
          </a:xfrm>
          <a:prstGeom prst="rect">
            <a:avLst/>
          </a:prstGeom>
        </p:spPr>
        <p:txBody>
          <a:bodyPr lIns="0" tIns="0" rIns="0" bIns="0" rtlCol="0" anchor="t">
            <a:spAutoFit/>
          </a:bodyPr>
          <a:lstStyle/>
          <a:p>
            <a:pPr>
              <a:lnSpc>
                <a:spcPts val="4900"/>
              </a:lnSpc>
            </a:pPr>
            <a:r>
              <a:rPr lang="en-US" sz="3500" dirty="0">
                <a:solidFill>
                  <a:srgbClr val="000000"/>
                </a:solidFill>
                <a:latin typeface="Montserrat Classic"/>
              </a:rPr>
              <a:t>Ensure rigorously designed studies &amp; adequate reporting to ensure appropriate application of qualitative research &amp; ability of readers to assess strength of the study</a:t>
            </a:r>
          </a:p>
        </p:txBody>
      </p:sp>
      <p:grpSp>
        <p:nvGrpSpPr>
          <p:cNvPr id="7" name="Group 7"/>
          <p:cNvGrpSpPr/>
          <p:nvPr/>
        </p:nvGrpSpPr>
        <p:grpSpPr>
          <a:xfrm>
            <a:off x="2210336" y="5526535"/>
            <a:ext cx="4863533" cy="3110788"/>
            <a:chOff x="0" y="0"/>
            <a:chExt cx="1280931" cy="819302"/>
          </a:xfrm>
        </p:grpSpPr>
        <p:sp>
          <p:nvSpPr>
            <p:cNvPr id="8" name="Freeform 8"/>
            <p:cNvSpPr/>
            <p:nvPr/>
          </p:nvSpPr>
          <p:spPr>
            <a:xfrm>
              <a:off x="0" y="0"/>
              <a:ext cx="1280931" cy="819302"/>
            </a:xfrm>
            <a:custGeom>
              <a:avLst/>
              <a:gdLst/>
              <a:ahLst/>
              <a:cxnLst/>
              <a:rect l="l" t="t" r="r" b="b"/>
              <a:pathLst>
                <a:path w="1280931" h="819302">
                  <a:moveTo>
                    <a:pt x="81183" y="0"/>
                  </a:moveTo>
                  <a:lnTo>
                    <a:pt x="1199747" y="0"/>
                  </a:lnTo>
                  <a:cubicBezTo>
                    <a:pt x="1221278" y="0"/>
                    <a:pt x="1241928" y="8553"/>
                    <a:pt x="1257153" y="23778"/>
                  </a:cubicBezTo>
                  <a:cubicBezTo>
                    <a:pt x="1272377" y="39003"/>
                    <a:pt x="1280931" y="59652"/>
                    <a:pt x="1280931" y="81183"/>
                  </a:cubicBezTo>
                  <a:lnTo>
                    <a:pt x="1280931" y="738119"/>
                  </a:lnTo>
                  <a:cubicBezTo>
                    <a:pt x="1280931" y="782955"/>
                    <a:pt x="1244584" y="819302"/>
                    <a:pt x="1199747" y="819302"/>
                  </a:cubicBezTo>
                  <a:lnTo>
                    <a:pt x="81183" y="819302"/>
                  </a:lnTo>
                  <a:cubicBezTo>
                    <a:pt x="59652" y="819302"/>
                    <a:pt x="39003" y="810749"/>
                    <a:pt x="23778" y="795524"/>
                  </a:cubicBezTo>
                  <a:cubicBezTo>
                    <a:pt x="8553" y="780299"/>
                    <a:pt x="0" y="759650"/>
                    <a:pt x="0" y="738119"/>
                  </a:cubicBezTo>
                  <a:lnTo>
                    <a:pt x="0" y="81183"/>
                  </a:lnTo>
                  <a:cubicBezTo>
                    <a:pt x="0" y="59652"/>
                    <a:pt x="8553" y="39003"/>
                    <a:pt x="23778" y="23778"/>
                  </a:cubicBezTo>
                  <a:cubicBezTo>
                    <a:pt x="39003" y="8553"/>
                    <a:pt x="59652" y="0"/>
                    <a:pt x="81183" y="0"/>
                  </a:cubicBezTo>
                  <a:close/>
                </a:path>
              </a:pathLst>
            </a:custGeom>
            <a:solidFill>
              <a:srgbClr val="FFFFFF"/>
            </a:solidFill>
          </p:spPr>
        </p:sp>
        <p:sp>
          <p:nvSpPr>
            <p:cNvPr id="9" name="TextBox 9"/>
            <p:cNvSpPr txBox="1"/>
            <p:nvPr/>
          </p:nvSpPr>
          <p:spPr>
            <a:xfrm>
              <a:off x="0" y="0"/>
              <a:ext cx="1280931" cy="812800"/>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CORE-Q</a:t>
              </a:r>
            </a:p>
            <a:p>
              <a:pPr algn="ctr">
                <a:lnSpc>
                  <a:spcPts val="4479"/>
                </a:lnSpc>
              </a:pPr>
              <a:r>
                <a:rPr lang="en-US" sz="3199" dirty="0">
                  <a:solidFill>
                    <a:srgbClr val="000000"/>
                  </a:solidFill>
                  <a:latin typeface="Montserrat Semi-Bold Italics"/>
                </a:rPr>
                <a:t>Consolidated criteria for reporting qualitative research (32-items)</a:t>
              </a:r>
            </a:p>
          </p:txBody>
        </p:sp>
      </p:grpSp>
      <p:grpSp>
        <p:nvGrpSpPr>
          <p:cNvPr id="10" name="Group 10"/>
          <p:cNvGrpSpPr/>
          <p:nvPr/>
        </p:nvGrpSpPr>
        <p:grpSpPr>
          <a:xfrm>
            <a:off x="10090227" y="5548920"/>
            <a:ext cx="4863533" cy="3110788"/>
            <a:chOff x="0" y="0"/>
            <a:chExt cx="1280931" cy="819302"/>
          </a:xfrm>
        </p:grpSpPr>
        <p:sp>
          <p:nvSpPr>
            <p:cNvPr id="11" name="Freeform 11"/>
            <p:cNvSpPr/>
            <p:nvPr/>
          </p:nvSpPr>
          <p:spPr>
            <a:xfrm>
              <a:off x="0" y="0"/>
              <a:ext cx="1280931" cy="819302"/>
            </a:xfrm>
            <a:custGeom>
              <a:avLst/>
              <a:gdLst/>
              <a:ahLst/>
              <a:cxnLst/>
              <a:rect l="l" t="t" r="r" b="b"/>
              <a:pathLst>
                <a:path w="1280931" h="819302">
                  <a:moveTo>
                    <a:pt x="81183" y="0"/>
                  </a:moveTo>
                  <a:lnTo>
                    <a:pt x="1199747" y="0"/>
                  </a:lnTo>
                  <a:cubicBezTo>
                    <a:pt x="1221278" y="0"/>
                    <a:pt x="1241928" y="8553"/>
                    <a:pt x="1257153" y="23778"/>
                  </a:cubicBezTo>
                  <a:cubicBezTo>
                    <a:pt x="1272377" y="39003"/>
                    <a:pt x="1280931" y="59652"/>
                    <a:pt x="1280931" y="81183"/>
                  </a:cubicBezTo>
                  <a:lnTo>
                    <a:pt x="1280931" y="738119"/>
                  </a:lnTo>
                  <a:cubicBezTo>
                    <a:pt x="1280931" y="782955"/>
                    <a:pt x="1244584" y="819302"/>
                    <a:pt x="1199747" y="819302"/>
                  </a:cubicBezTo>
                  <a:lnTo>
                    <a:pt x="81183" y="819302"/>
                  </a:lnTo>
                  <a:cubicBezTo>
                    <a:pt x="59652" y="819302"/>
                    <a:pt x="39003" y="810749"/>
                    <a:pt x="23778" y="795524"/>
                  </a:cubicBezTo>
                  <a:cubicBezTo>
                    <a:pt x="8553" y="780299"/>
                    <a:pt x="0" y="759650"/>
                    <a:pt x="0" y="738119"/>
                  </a:cubicBezTo>
                  <a:lnTo>
                    <a:pt x="0" y="81183"/>
                  </a:lnTo>
                  <a:cubicBezTo>
                    <a:pt x="0" y="59652"/>
                    <a:pt x="8553" y="39003"/>
                    <a:pt x="23778" y="23778"/>
                  </a:cubicBezTo>
                  <a:cubicBezTo>
                    <a:pt x="39003" y="8553"/>
                    <a:pt x="59652" y="0"/>
                    <a:pt x="81183" y="0"/>
                  </a:cubicBezTo>
                  <a:close/>
                </a:path>
              </a:pathLst>
            </a:custGeom>
            <a:solidFill>
              <a:srgbClr val="FFFFFF"/>
            </a:solidFill>
          </p:spPr>
        </p:sp>
        <p:sp>
          <p:nvSpPr>
            <p:cNvPr id="12" name="TextBox 12"/>
            <p:cNvSpPr txBox="1"/>
            <p:nvPr/>
          </p:nvSpPr>
          <p:spPr>
            <a:xfrm>
              <a:off x="0" y="0"/>
              <a:ext cx="1280931" cy="812800"/>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SRQR</a:t>
              </a:r>
            </a:p>
            <a:p>
              <a:pPr algn="ctr">
                <a:lnSpc>
                  <a:spcPts val="4480"/>
                </a:lnSpc>
              </a:pPr>
              <a:r>
                <a:rPr lang="en-US" sz="3200" dirty="0">
                  <a:solidFill>
                    <a:srgbClr val="000000"/>
                  </a:solidFill>
                  <a:latin typeface="Montserrat Semi-Bold Italics"/>
                </a:rPr>
                <a:t>Standards for reporting qualitative research (21-items)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6893051" y="421555"/>
            <a:ext cx="4501898" cy="1222089"/>
            <a:chOff x="0" y="0"/>
            <a:chExt cx="1185685" cy="321867"/>
          </a:xfrm>
        </p:grpSpPr>
        <p:sp>
          <p:nvSpPr>
            <p:cNvPr id="3" name="Freeform 3"/>
            <p:cNvSpPr/>
            <p:nvPr/>
          </p:nvSpPr>
          <p:spPr>
            <a:xfrm>
              <a:off x="0" y="0"/>
              <a:ext cx="1185685" cy="319813"/>
            </a:xfrm>
            <a:custGeom>
              <a:avLst/>
              <a:gdLst/>
              <a:ahLst/>
              <a:cxnLst/>
              <a:rect l="l" t="t" r="r" b="b"/>
              <a:pathLst>
                <a:path w="1185685" h="319813">
                  <a:moveTo>
                    <a:pt x="87705" y="0"/>
                  </a:moveTo>
                  <a:lnTo>
                    <a:pt x="1097980" y="0"/>
                  </a:lnTo>
                  <a:cubicBezTo>
                    <a:pt x="1146418" y="0"/>
                    <a:pt x="1185685" y="39267"/>
                    <a:pt x="1185685" y="87705"/>
                  </a:cubicBezTo>
                  <a:lnTo>
                    <a:pt x="1185685" y="232108"/>
                  </a:lnTo>
                  <a:cubicBezTo>
                    <a:pt x="1185685" y="280546"/>
                    <a:pt x="1146418" y="319813"/>
                    <a:pt x="1097980" y="319813"/>
                  </a:cubicBezTo>
                  <a:lnTo>
                    <a:pt x="87705" y="319813"/>
                  </a:lnTo>
                  <a:cubicBezTo>
                    <a:pt x="39267" y="319813"/>
                    <a:pt x="0" y="280546"/>
                    <a:pt x="0" y="232108"/>
                  </a:cubicBezTo>
                  <a:lnTo>
                    <a:pt x="0" y="87705"/>
                  </a:lnTo>
                  <a:cubicBezTo>
                    <a:pt x="0" y="39267"/>
                    <a:pt x="39267" y="0"/>
                    <a:pt x="87705" y="0"/>
                  </a:cubicBezTo>
                  <a:close/>
                </a:path>
              </a:pathLst>
            </a:custGeom>
            <a:solidFill>
              <a:srgbClr val="FFFFFF"/>
            </a:solidFill>
          </p:spPr>
        </p:sp>
        <p:sp>
          <p:nvSpPr>
            <p:cNvPr id="4" name="TextBox 4"/>
            <p:cNvSpPr txBox="1"/>
            <p:nvPr/>
          </p:nvSpPr>
          <p:spPr>
            <a:xfrm>
              <a:off x="0" y="0"/>
              <a:ext cx="1185685" cy="321867"/>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CORE-Q</a:t>
              </a:r>
            </a:p>
          </p:txBody>
        </p:sp>
      </p:grpSp>
      <p:grpSp>
        <p:nvGrpSpPr>
          <p:cNvPr id="5" name="Group 5"/>
          <p:cNvGrpSpPr/>
          <p:nvPr/>
        </p:nvGrpSpPr>
        <p:grpSpPr>
          <a:xfrm>
            <a:off x="1275244" y="2609492"/>
            <a:ext cx="3086100" cy="1576068"/>
            <a:chOff x="0" y="0"/>
            <a:chExt cx="812800" cy="415096"/>
          </a:xfrm>
        </p:grpSpPr>
        <p:sp>
          <p:nvSpPr>
            <p:cNvPr id="6" name="Freeform 6"/>
            <p:cNvSpPr/>
            <p:nvPr/>
          </p:nvSpPr>
          <p:spPr>
            <a:xfrm>
              <a:off x="0" y="0"/>
              <a:ext cx="812800" cy="415096"/>
            </a:xfrm>
            <a:custGeom>
              <a:avLst/>
              <a:gdLst/>
              <a:ahLst/>
              <a:cxnLst/>
              <a:rect l="l" t="t" r="r" b="b"/>
              <a:pathLst>
                <a:path w="812800" h="415096">
                  <a:moveTo>
                    <a:pt x="127941" y="0"/>
                  </a:moveTo>
                  <a:lnTo>
                    <a:pt x="684859" y="0"/>
                  </a:lnTo>
                  <a:cubicBezTo>
                    <a:pt x="718791" y="0"/>
                    <a:pt x="751333" y="13479"/>
                    <a:pt x="775327" y="37473"/>
                  </a:cubicBezTo>
                  <a:cubicBezTo>
                    <a:pt x="799321" y="61467"/>
                    <a:pt x="812800" y="94009"/>
                    <a:pt x="812800" y="127941"/>
                  </a:cubicBezTo>
                  <a:lnTo>
                    <a:pt x="812800" y="287155"/>
                  </a:lnTo>
                  <a:cubicBezTo>
                    <a:pt x="812800" y="357815"/>
                    <a:pt x="755519" y="415096"/>
                    <a:pt x="684859" y="415096"/>
                  </a:cubicBezTo>
                  <a:lnTo>
                    <a:pt x="127941" y="415096"/>
                  </a:lnTo>
                  <a:cubicBezTo>
                    <a:pt x="94009" y="415096"/>
                    <a:pt x="61467" y="401617"/>
                    <a:pt x="37473" y="377623"/>
                  </a:cubicBezTo>
                  <a:cubicBezTo>
                    <a:pt x="13479" y="353630"/>
                    <a:pt x="0" y="321087"/>
                    <a:pt x="0" y="287155"/>
                  </a:cubicBezTo>
                  <a:lnTo>
                    <a:pt x="0" y="127941"/>
                  </a:lnTo>
                  <a:cubicBezTo>
                    <a:pt x="0" y="94009"/>
                    <a:pt x="13479" y="61467"/>
                    <a:pt x="37473" y="37473"/>
                  </a:cubicBezTo>
                  <a:cubicBezTo>
                    <a:pt x="61467" y="13479"/>
                    <a:pt x="94009" y="0"/>
                    <a:pt x="127941" y="0"/>
                  </a:cubicBezTo>
                  <a:close/>
                </a:path>
              </a:pathLst>
            </a:custGeom>
            <a:solidFill>
              <a:srgbClr val="028C8E"/>
            </a:solidFill>
          </p:spPr>
        </p:sp>
        <p:sp>
          <p:nvSpPr>
            <p:cNvPr id="7" name="TextBox 7"/>
            <p:cNvSpPr txBox="1"/>
            <p:nvPr/>
          </p:nvSpPr>
          <p:spPr>
            <a:xfrm>
              <a:off x="0" y="0"/>
              <a:ext cx="812800" cy="41509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Bold"/>
                </a:rPr>
                <a:t>Domain 1:</a:t>
              </a:r>
              <a:r>
                <a:rPr lang="en-US" sz="2499" dirty="0">
                  <a:solidFill>
                    <a:srgbClr val="FFFFFF"/>
                  </a:solidFill>
                  <a:latin typeface="Montserrat Semi-Bold"/>
                </a:rPr>
                <a:t> Research team &amp; reflexivity</a:t>
              </a:r>
            </a:p>
          </p:txBody>
        </p:sp>
      </p:grpSp>
      <p:grpSp>
        <p:nvGrpSpPr>
          <p:cNvPr id="8" name="Group 8"/>
          <p:cNvGrpSpPr/>
          <p:nvPr/>
        </p:nvGrpSpPr>
        <p:grpSpPr>
          <a:xfrm>
            <a:off x="1275244" y="4759538"/>
            <a:ext cx="3086100" cy="1576068"/>
            <a:chOff x="0" y="0"/>
            <a:chExt cx="812800" cy="415096"/>
          </a:xfrm>
        </p:grpSpPr>
        <p:sp>
          <p:nvSpPr>
            <p:cNvPr id="9" name="Freeform 9"/>
            <p:cNvSpPr/>
            <p:nvPr/>
          </p:nvSpPr>
          <p:spPr>
            <a:xfrm>
              <a:off x="0" y="0"/>
              <a:ext cx="812800" cy="415096"/>
            </a:xfrm>
            <a:custGeom>
              <a:avLst/>
              <a:gdLst/>
              <a:ahLst/>
              <a:cxnLst/>
              <a:rect l="l" t="t" r="r" b="b"/>
              <a:pathLst>
                <a:path w="812800" h="415096">
                  <a:moveTo>
                    <a:pt x="127941" y="0"/>
                  </a:moveTo>
                  <a:lnTo>
                    <a:pt x="684859" y="0"/>
                  </a:lnTo>
                  <a:cubicBezTo>
                    <a:pt x="718791" y="0"/>
                    <a:pt x="751333" y="13479"/>
                    <a:pt x="775327" y="37473"/>
                  </a:cubicBezTo>
                  <a:cubicBezTo>
                    <a:pt x="799321" y="61467"/>
                    <a:pt x="812800" y="94009"/>
                    <a:pt x="812800" y="127941"/>
                  </a:cubicBezTo>
                  <a:lnTo>
                    <a:pt x="812800" y="287155"/>
                  </a:lnTo>
                  <a:cubicBezTo>
                    <a:pt x="812800" y="357815"/>
                    <a:pt x="755519" y="415096"/>
                    <a:pt x="684859" y="415096"/>
                  </a:cubicBezTo>
                  <a:lnTo>
                    <a:pt x="127941" y="415096"/>
                  </a:lnTo>
                  <a:cubicBezTo>
                    <a:pt x="94009" y="415096"/>
                    <a:pt x="61467" y="401617"/>
                    <a:pt x="37473" y="377623"/>
                  </a:cubicBezTo>
                  <a:cubicBezTo>
                    <a:pt x="13479" y="353630"/>
                    <a:pt x="0" y="321087"/>
                    <a:pt x="0" y="287155"/>
                  </a:cubicBezTo>
                  <a:lnTo>
                    <a:pt x="0" y="127941"/>
                  </a:lnTo>
                  <a:cubicBezTo>
                    <a:pt x="0" y="94009"/>
                    <a:pt x="13479" y="61467"/>
                    <a:pt x="37473" y="37473"/>
                  </a:cubicBezTo>
                  <a:cubicBezTo>
                    <a:pt x="61467" y="13479"/>
                    <a:pt x="94009" y="0"/>
                    <a:pt x="127941" y="0"/>
                  </a:cubicBezTo>
                  <a:close/>
                </a:path>
              </a:pathLst>
            </a:custGeom>
            <a:solidFill>
              <a:srgbClr val="028C8E"/>
            </a:solidFill>
          </p:spPr>
        </p:sp>
        <p:sp>
          <p:nvSpPr>
            <p:cNvPr id="10" name="TextBox 10"/>
            <p:cNvSpPr txBox="1"/>
            <p:nvPr/>
          </p:nvSpPr>
          <p:spPr>
            <a:xfrm>
              <a:off x="0" y="0"/>
              <a:ext cx="812800" cy="41509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Bold"/>
                </a:rPr>
                <a:t>Domain 2:</a:t>
              </a:r>
            </a:p>
            <a:p>
              <a:pPr algn="ctr">
                <a:lnSpc>
                  <a:spcPts val="3499"/>
                </a:lnSpc>
              </a:pPr>
              <a:r>
                <a:rPr lang="en-US" sz="2499" dirty="0">
                  <a:solidFill>
                    <a:srgbClr val="FFFFFF"/>
                  </a:solidFill>
                  <a:latin typeface="Montserrat Semi-Bold"/>
                </a:rPr>
                <a:t>Study design</a:t>
              </a:r>
            </a:p>
          </p:txBody>
        </p:sp>
      </p:grpSp>
      <p:grpSp>
        <p:nvGrpSpPr>
          <p:cNvPr id="11" name="Group 11"/>
          <p:cNvGrpSpPr/>
          <p:nvPr/>
        </p:nvGrpSpPr>
        <p:grpSpPr>
          <a:xfrm>
            <a:off x="1275244" y="6909584"/>
            <a:ext cx="3086100" cy="1576068"/>
            <a:chOff x="0" y="0"/>
            <a:chExt cx="812800" cy="415096"/>
          </a:xfrm>
        </p:grpSpPr>
        <p:sp>
          <p:nvSpPr>
            <p:cNvPr id="12" name="Freeform 12"/>
            <p:cNvSpPr/>
            <p:nvPr/>
          </p:nvSpPr>
          <p:spPr>
            <a:xfrm>
              <a:off x="0" y="0"/>
              <a:ext cx="812800" cy="415096"/>
            </a:xfrm>
            <a:custGeom>
              <a:avLst/>
              <a:gdLst/>
              <a:ahLst/>
              <a:cxnLst/>
              <a:rect l="l" t="t" r="r" b="b"/>
              <a:pathLst>
                <a:path w="812800" h="415096">
                  <a:moveTo>
                    <a:pt x="127941" y="0"/>
                  </a:moveTo>
                  <a:lnTo>
                    <a:pt x="684859" y="0"/>
                  </a:lnTo>
                  <a:cubicBezTo>
                    <a:pt x="718791" y="0"/>
                    <a:pt x="751333" y="13479"/>
                    <a:pt x="775327" y="37473"/>
                  </a:cubicBezTo>
                  <a:cubicBezTo>
                    <a:pt x="799321" y="61467"/>
                    <a:pt x="812800" y="94009"/>
                    <a:pt x="812800" y="127941"/>
                  </a:cubicBezTo>
                  <a:lnTo>
                    <a:pt x="812800" y="287155"/>
                  </a:lnTo>
                  <a:cubicBezTo>
                    <a:pt x="812800" y="357815"/>
                    <a:pt x="755519" y="415096"/>
                    <a:pt x="684859" y="415096"/>
                  </a:cubicBezTo>
                  <a:lnTo>
                    <a:pt x="127941" y="415096"/>
                  </a:lnTo>
                  <a:cubicBezTo>
                    <a:pt x="94009" y="415096"/>
                    <a:pt x="61467" y="401617"/>
                    <a:pt x="37473" y="377623"/>
                  </a:cubicBezTo>
                  <a:cubicBezTo>
                    <a:pt x="13479" y="353630"/>
                    <a:pt x="0" y="321087"/>
                    <a:pt x="0" y="287155"/>
                  </a:cubicBezTo>
                  <a:lnTo>
                    <a:pt x="0" y="127941"/>
                  </a:lnTo>
                  <a:cubicBezTo>
                    <a:pt x="0" y="94009"/>
                    <a:pt x="13479" y="61467"/>
                    <a:pt x="37473" y="37473"/>
                  </a:cubicBezTo>
                  <a:cubicBezTo>
                    <a:pt x="61467" y="13479"/>
                    <a:pt x="94009" y="0"/>
                    <a:pt x="127941" y="0"/>
                  </a:cubicBezTo>
                  <a:close/>
                </a:path>
              </a:pathLst>
            </a:custGeom>
            <a:solidFill>
              <a:srgbClr val="028C8E"/>
            </a:solidFill>
          </p:spPr>
        </p:sp>
        <p:sp>
          <p:nvSpPr>
            <p:cNvPr id="13" name="TextBox 13"/>
            <p:cNvSpPr txBox="1"/>
            <p:nvPr/>
          </p:nvSpPr>
          <p:spPr>
            <a:xfrm>
              <a:off x="0" y="0"/>
              <a:ext cx="812800" cy="41509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Bold"/>
                </a:rPr>
                <a:t>Domain 3:</a:t>
              </a:r>
            </a:p>
            <a:p>
              <a:pPr algn="ctr">
                <a:lnSpc>
                  <a:spcPts val="3499"/>
                </a:lnSpc>
              </a:pPr>
              <a:r>
                <a:rPr lang="en-US" sz="2499" dirty="0">
                  <a:solidFill>
                    <a:srgbClr val="FFFFFF"/>
                  </a:solidFill>
                  <a:latin typeface="Montserrat Semi-Bold"/>
                </a:rPr>
                <a:t>Analysis &amp; findings</a:t>
              </a:r>
            </a:p>
          </p:txBody>
        </p:sp>
      </p:grpSp>
      <p:grpSp>
        <p:nvGrpSpPr>
          <p:cNvPr id="14" name="Group 14"/>
          <p:cNvGrpSpPr/>
          <p:nvPr/>
        </p:nvGrpSpPr>
        <p:grpSpPr>
          <a:xfrm>
            <a:off x="4685078" y="2892860"/>
            <a:ext cx="3086100" cy="1009332"/>
            <a:chOff x="0" y="0"/>
            <a:chExt cx="812800" cy="265832"/>
          </a:xfrm>
        </p:grpSpPr>
        <p:sp>
          <p:nvSpPr>
            <p:cNvPr id="15" name="Freeform 15"/>
            <p:cNvSpPr/>
            <p:nvPr/>
          </p:nvSpPr>
          <p:spPr>
            <a:xfrm>
              <a:off x="0" y="0"/>
              <a:ext cx="812800" cy="265832"/>
            </a:xfrm>
            <a:custGeom>
              <a:avLst/>
              <a:gdLst/>
              <a:ahLst/>
              <a:cxnLst/>
              <a:rect l="l" t="t" r="r" b="b"/>
              <a:pathLst>
                <a:path w="812800" h="265832">
                  <a:moveTo>
                    <a:pt x="127941" y="0"/>
                  </a:moveTo>
                  <a:lnTo>
                    <a:pt x="684859" y="0"/>
                  </a:lnTo>
                  <a:cubicBezTo>
                    <a:pt x="718791" y="0"/>
                    <a:pt x="751333" y="13479"/>
                    <a:pt x="775327" y="37473"/>
                  </a:cubicBezTo>
                  <a:cubicBezTo>
                    <a:pt x="799321" y="61467"/>
                    <a:pt x="812800" y="94009"/>
                    <a:pt x="812800" y="127941"/>
                  </a:cubicBezTo>
                  <a:lnTo>
                    <a:pt x="812800" y="137892"/>
                  </a:lnTo>
                  <a:cubicBezTo>
                    <a:pt x="812800" y="171824"/>
                    <a:pt x="799321" y="204366"/>
                    <a:pt x="775327" y="228359"/>
                  </a:cubicBezTo>
                  <a:cubicBezTo>
                    <a:pt x="751333" y="252353"/>
                    <a:pt x="718791" y="265832"/>
                    <a:pt x="684859" y="265832"/>
                  </a:cubicBezTo>
                  <a:lnTo>
                    <a:pt x="127941" y="265832"/>
                  </a:lnTo>
                  <a:cubicBezTo>
                    <a:pt x="94009" y="265832"/>
                    <a:pt x="61467" y="252353"/>
                    <a:pt x="37473" y="228359"/>
                  </a:cubicBezTo>
                  <a:cubicBezTo>
                    <a:pt x="13479" y="204366"/>
                    <a:pt x="0" y="171824"/>
                    <a:pt x="0" y="137892"/>
                  </a:cubicBezTo>
                  <a:lnTo>
                    <a:pt x="0" y="127941"/>
                  </a:lnTo>
                  <a:cubicBezTo>
                    <a:pt x="0" y="94009"/>
                    <a:pt x="13479" y="61467"/>
                    <a:pt x="37473" y="37473"/>
                  </a:cubicBezTo>
                  <a:cubicBezTo>
                    <a:pt x="61467" y="13479"/>
                    <a:pt x="94009" y="0"/>
                    <a:pt x="127941" y="0"/>
                  </a:cubicBezTo>
                  <a:close/>
                </a:path>
              </a:pathLst>
            </a:custGeom>
            <a:solidFill>
              <a:srgbClr val="FFFFFF"/>
            </a:solidFill>
          </p:spPr>
        </p:sp>
        <p:sp>
          <p:nvSpPr>
            <p:cNvPr id="16" name="TextBox 16"/>
            <p:cNvSpPr txBox="1"/>
            <p:nvPr/>
          </p:nvSpPr>
          <p:spPr>
            <a:xfrm>
              <a:off x="0" y="0"/>
              <a:ext cx="812800" cy="265832"/>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Personal characteristics</a:t>
              </a:r>
            </a:p>
          </p:txBody>
        </p:sp>
      </p:grpSp>
      <p:grpSp>
        <p:nvGrpSpPr>
          <p:cNvPr id="17" name="Group 17"/>
          <p:cNvGrpSpPr/>
          <p:nvPr/>
        </p:nvGrpSpPr>
        <p:grpSpPr>
          <a:xfrm>
            <a:off x="7929753" y="2892860"/>
            <a:ext cx="3416419" cy="1009332"/>
            <a:chOff x="0" y="0"/>
            <a:chExt cx="899798" cy="265832"/>
          </a:xfrm>
        </p:grpSpPr>
        <p:sp>
          <p:nvSpPr>
            <p:cNvPr id="18" name="Freeform 18"/>
            <p:cNvSpPr/>
            <p:nvPr/>
          </p:nvSpPr>
          <p:spPr>
            <a:xfrm>
              <a:off x="0" y="0"/>
              <a:ext cx="899798" cy="265832"/>
            </a:xfrm>
            <a:custGeom>
              <a:avLst/>
              <a:gdLst/>
              <a:ahLst/>
              <a:cxnLst/>
              <a:rect l="l" t="t" r="r" b="b"/>
              <a:pathLst>
                <a:path w="899798" h="265832">
                  <a:moveTo>
                    <a:pt x="115571" y="0"/>
                  </a:moveTo>
                  <a:lnTo>
                    <a:pt x="784227" y="0"/>
                  </a:lnTo>
                  <a:cubicBezTo>
                    <a:pt x="814878" y="0"/>
                    <a:pt x="844274" y="12176"/>
                    <a:pt x="865948" y="33850"/>
                  </a:cubicBezTo>
                  <a:cubicBezTo>
                    <a:pt x="887621" y="55524"/>
                    <a:pt x="899798" y="84919"/>
                    <a:pt x="899798" y="115571"/>
                  </a:cubicBezTo>
                  <a:lnTo>
                    <a:pt x="899798" y="150262"/>
                  </a:lnTo>
                  <a:cubicBezTo>
                    <a:pt x="899798" y="180913"/>
                    <a:pt x="887621" y="210309"/>
                    <a:pt x="865948" y="231982"/>
                  </a:cubicBezTo>
                  <a:cubicBezTo>
                    <a:pt x="844274" y="253656"/>
                    <a:pt x="814878" y="265832"/>
                    <a:pt x="784227" y="265832"/>
                  </a:cubicBezTo>
                  <a:lnTo>
                    <a:pt x="115571" y="265832"/>
                  </a:lnTo>
                  <a:cubicBezTo>
                    <a:pt x="84919" y="265832"/>
                    <a:pt x="55524" y="253656"/>
                    <a:pt x="33850" y="231982"/>
                  </a:cubicBezTo>
                  <a:cubicBezTo>
                    <a:pt x="12176" y="210309"/>
                    <a:pt x="0" y="180913"/>
                    <a:pt x="0" y="150262"/>
                  </a:cubicBezTo>
                  <a:lnTo>
                    <a:pt x="0" y="115571"/>
                  </a:lnTo>
                  <a:cubicBezTo>
                    <a:pt x="0" y="84919"/>
                    <a:pt x="12176" y="55524"/>
                    <a:pt x="33850" y="33850"/>
                  </a:cubicBezTo>
                  <a:cubicBezTo>
                    <a:pt x="55524" y="12176"/>
                    <a:pt x="84919" y="0"/>
                    <a:pt x="115571" y="0"/>
                  </a:cubicBezTo>
                  <a:close/>
                </a:path>
              </a:pathLst>
            </a:custGeom>
            <a:solidFill>
              <a:srgbClr val="FFFFFF"/>
            </a:solidFill>
          </p:spPr>
        </p:sp>
        <p:sp>
          <p:nvSpPr>
            <p:cNvPr id="19" name="TextBox 19"/>
            <p:cNvSpPr txBox="1"/>
            <p:nvPr/>
          </p:nvSpPr>
          <p:spPr>
            <a:xfrm>
              <a:off x="0" y="0"/>
              <a:ext cx="899798" cy="265832"/>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Relationship with participants</a:t>
              </a:r>
            </a:p>
          </p:txBody>
        </p:sp>
      </p:grpSp>
      <p:grpSp>
        <p:nvGrpSpPr>
          <p:cNvPr id="20" name="Group 20"/>
          <p:cNvGrpSpPr/>
          <p:nvPr/>
        </p:nvGrpSpPr>
        <p:grpSpPr>
          <a:xfrm>
            <a:off x="4685078" y="5042906"/>
            <a:ext cx="3086100" cy="1009332"/>
            <a:chOff x="0" y="0"/>
            <a:chExt cx="812800" cy="265832"/>
          </a:xfrm>
        </p:grpSpPr>
        <p:sp>
          <p:nvSpPr>
            <p:cNvPr id="21" name="Freeform 21"/>
            <p:cNvSpPr/>
            <p:nvPr/>
          </p:nvSpPr>
          <p:spPr>
            <a:xfrm>
              <a:off x="0" y="0"/>
              <a:ext cx="812800" cy="265832"/>
            </a:xfrm>
            <a:custGeom>
              <a:avLst/>
              <a:gdLst/>
              <a:ahLst/>
              <a:cxnLst/>
              <a:rect l="l" t="t" r="r" b="b"/>
              <a:pathLst>
                <a:path w="812800" h="265832">
                  <a:moveTo>
                    <a:pt x="127941" y="0"/>
                  </a:moveTo>
                  <a:lnTo>
                    <a:pt x="684859" y="0"/>
                  </a:lnTo>
                  <a:cubicBezTo>
                    <a:pt x="718791" y="0"/>
                    <a:pt x="751333" y="13479"/>
                    <a:pt x="775327" y="37473"/>
                  </a:cubicBezTo>
                  <a:cubicBezTo>
                    <a:pt x="799321" y="61467"/>
                    <a:pt x="812800" y="94009"/>
                    <a:pt x="812800" y="127941"/>
                  </a:cubicBezTo>
                  <a:lnTo>
                    <a:pt x="812800" y="137892"/>
                  </a:lnTo>
                  <a:cubicBezTo>
                    <a:pt x="812800" y="171824"/>
                    <a:pt x="799321" y="204366"/>
                    <a:pt x="775327" y="228359"/>
                  </a:cubicBezTo>
                  <a:cubicBezTo>
                    <a:pt x="751333" y="252353"/>
                    <a:pt x="718791" y="265832"/>
                    <a:pt x="684859" y="265832"/>
                  </a:cubicBezTo>
                  <a:lnTo>
                    <a:pt x="127941" y="265832"/>
                  </a:lnTo>
                  <a:cubicBezTo>
                    <a:pt x="94009" y="265832"/>
                    <a:pt x="61467" y="252353"/>
                    <a:pt x="37473" y="228359"/>
                  </a:cubicBezTo>
                  <a:cubicBezTo>
                    <a:pt x="13479" y="204366"/>
                    <a:pt x="0" y="171824"/>
                    <a:pt x="0" y="137892"/>
                  </a:cubicBezTo>
                  <a:lnTo>
                    <a:pt x="0" y="127941"/>
                  </a:lnTo>
                  <a:cubicBezTo>
                    <a:pt x="0" y="94009"/>
                    <a:pt x="13479" y="61467"/>
                    <a:pt x="37473" y="37473"/>
                  </a:cubicBezTo>
                  <a:cubicBezTo>
                    <a:pt x="61467" y="13479"/>
                    <a:pt x="94009" y="0"/>
                    <a:pt x="127941" y="0"/>
                  </a:cubicBezTo>
                  <a:close/>
                </a:path>
              </a:pathLst>
            </a:custGeom>
            <a:solidFill>
              <a:srgbClr val="FFFFFF"/>
            </a:solidFill>
          </p:spPr>
        </p:sp>
        <p:sp>
          <p:nvSpPr>
            <p:cNvPr id="22" name="TextBox 22"/>
            <p:cNvSpPr txBox="1"/>
            <p:nvPr/>
          </p:nvSpPr>
          <p:spPr>
            <a:xfrm>
              <a:off x="0" y="0"/>
              <a:ext cx="812800" cy="265832"/>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Theoretical framework</a:t>
              </a:r>
            </a:p>
          </p:txBody>
        </p:sp>
      </p:grpSp>
      <p:grpSp>
        <p:nvGrpSpPr>
          <p:cNvPr id="23" name="Group 23"/>
          <p:cNvGrpSpPr/>
          <p:nvPr/>
        </p:nvGrpSpPr>
        <p:grpSpPr>
          <a:xfrm>
            <a:off x="8094912" y="5042906"/>
            <a:ext cx="3086100" cy="1009332"/>
            <a:chOff x="0" y="0"/>
            <a:chExt cx="812800" cy="265832"/>
          </a:xfrm>
        </p:grpSpPr>
        <p:sp>
          <p:nvSpPr>
            <p:cNvPr id="24" name="Freeform 24"/>
            <p:cNvSpPr/>
            <p:nvPr/>
          </p:nvSpPr>
          <p:spPr>
            <a:xfrm>
              <a:off x="0" y="0"/>
              <a:ext cx="812800" cy="265832"/>
            </a:xfrm>
            <a:custGeom>
              <a:avLst/>
              <a:gdLst/>
              <a:ahLst/>
              <a:cxnLst/>
              <a:rect l="l" t="t" r="r" b="b"/>
              <a:pathLst>
                <a:path w="812800" h="265832">
                  <a:moveTo>
                    <a:pt x="127941" y="0"/>
                  </a:moveTo>
                  <a:lnTo>
                    <a:pt x="684859" y="0"/>
                  </a:lnTo>
                  <a:cubicBezTo>
                    <a:pt x="718791" y="0"/>
                    <a:pt x="751333" y="13479"/>
                    <a:pt x="775327" y="37473"/>
                  </a:cubicBezTo>
                  <a:cubicBezTo>
                    <a:pt x="799321" y="61467"/>
                    <a:pt x="812800" y="94009"/>
                    <a:pt x="812800" y="127941"/>
                  </a:cubicBezTo>
                  <a:lnTo>
                    <a:pt x="812800" y="137892"/>
                  </a:lnTo>
                  <a:cubicBezTo>
                    <a:pt x="812800" y="171824"/>
                    <a:pt x="799321" y="204366"/>
                    <a:pt x="775327" y="228359"/>
                  </a:cubicBezTo>
                  <a:cubicBezTo>
                    <a:pt x="751333" y="252353"/>
                    <a:pt x="718791" y="265832"/>
                    <a:pt x="684859" y="265832"/>
                  </a:cubicBezTo>
                  <a:lnTo>
                    <a:pt x="127941" y="265832"/>
                  </a:lnTo>
                  <a:cubicBezTo>
                    <a:pt x="94009" y="265832"/>
                    <a:pt x="61467" y="252353"/>
                    <a:pt x="37473" y="228359"/>
                  </a:cubicBezTo>
                  <a:cubicBezTo>
                    <a:pt x="13479" y="204366"/>
                    <a:pt x="0" y="171824"/>
                    <a:pt x="0" y="137892"/>
                  </a:cubicBezTo>
                  <a:lnTo>
                    <a:pt x="0" y="127941"/>
                  </a:lnTo>
                  <a:cubicBezTo>
                    <a:pt x="0" y="94009"/>
                    <a:pt x="13479" y="61467"/>
                    <a:pt x="37473" y="37473"/>
                  </a:cubicBezTo>
                  <a:cubicBezTo>
                    <a:pt x="61467" y="13479"/>
                    <a:pt x="94009" y="0"/>
                    <a:pt x="127941" y="0"/>
                  </a:cubicBezTo>
                  <a:close/>
                </a:path>
              </a:pathLst>
            </a:custGeom>
            <a:solidFill>
              <a:srgbClr val="FFFFFF"/>
            </a:solidFill>
          </p:spPr>
        </p:sp>
        <p:sp>
          <p:nvSpPr>
            <p:cNvPr id="25" name="TextBox 25"/>
            <p:cNvSpPr txBox="1"/>
            <p:nvPr/>
          </p:nvSpPr>
          <p:spPr>
            <a:xfrm>
              <a:off x="0" y="0"/>
              <a:ext cx="812800" cy="265832"/>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Participant selection</a:t>
              </a:r>
            </a:p>
          </p:txBody>
        </p:sp>
      </p:grpSp>
      <p:grpSp>
        <p:nvGrpSpPr>
          <p:cNvPr id="26" name="Group 26"/>
          <p:cNvGrpSpPr/>
          <p:nvPr/>
        </p:nvGrpSpPr>
        <p:grpSpPr>
          <a:xfrm>
            <a:off x="11504747" y="5078135"/>
            <a:ext cx="3086100" cy="938875"/>
            <a:chOff x="0" y="0"/>
            <a:chExt cx="812800" cy="247276"/>
          </a:xfrm>
        </p:grpSpPr>
        <p:sp>
          <p:nvSpPr>
            <p:cNvPr id="27" name="Freeform 27"/>
            <p:cNvSpPr/>
            <p:nvPr/>
          </p:nvSpPr>
          <p:spPr>
            <a:xfrm>
              <a:off x="0" y="0"/>
              <a:ext cx="812800" cy="247276"/>
            </a:xfrm>
            <a:custGeom>
              <a:avLst/>
              <a:gdLst/>
              <a:ahLst/>
              <a:cxnLst/>
              <a:rect l="l" t="t" r="r" b="b"/>
              <a:pathLst>
                <a:path w="812800" h="247276">
                  <a:moveTo>
                    <a:pt x="123638" y="0"/>
                  </a:moveTo>
                  <a:lnTo>
                    <a:pt x="689162" y="0"/>
                  </a:lnTo>
                  <a:cubicBezTo>
                    <a:pt x="721953" y="0"/>
                    <a:pt x="753401" y="13026"/>
                    <a:pt x="776587" y="36213"/>
                  </a:cubicBezTo>
                  <a:cubicBezTo>
                    <a:pt x="799774" y="59399"/>
                    <a:pt x="812800" y="90847"/>
                    <a:pt x="812800" y="123638"/>
                  </a:cubicBezTo>
                  <a:lnTo>
                    <a:pt x="812800" y="123638"/>
                  </a:lnTo>
                  <a:cubicBezTo>
                    <a:pt x="812800" y="156429"/>
                    <a:pt x="799774" y="187876"/>
                    <a:pt x="776587" y="211063"/>
                  </a:cubicBezTo>
                  <a:cubicBezTo>
                    <a:pt x="753401" y="234250"/>
                    <a:pt x="721953" y="247276"/>
                    <a:pt x="689162" y="247276"/>
                  </a:cubicBezTo>
                  <a:lnTo>
                    <a:pt x="123638" y="247276"/>
                  </a:lnTo>
                  <a:cubicBezTo>
                    <a:pt x="90847" y="247276"/>
                    <a:pt x="59399" y="234250"/>
                    <a:pt x="36213" y="211063"/>
                  </a:cubicBezTo>
                  <a:cubicBezTo>
                    <a:pt x="13026" y="187876"/>
                    <a:pt x="0" y="156429"/>
                    <a:pt x="0" y="123638"/>
                  </a:cubicBezTo>
                  <a:lnTo>
                    <a:pt x="0" y="123638"/>
                  </a:lnTo>
                  <a:cubicBezTo>
                    <a:pt x="0" y="90847"/>
                    <a:pt x="13026" y="59399"/>
                    <a:pt x="36213" y="36213"/>
                  </a:cubicBezTo>
                  <a:cubicBezTo>
                    <a:pt x="59399" y="13026"/>
                    <a:pt x="90847" y="0"/>
                    <a:pt x="123638" y="0"/>
                  </a:cubicBezTo>
                  <a:close/>
                </a:path>
              </a:pathLst>
            </a:custGeom>
            <a:solidFill>
              <a:srgbClr val="FFFFFF"/>
            </a:solidFill>
          </p:spPr>
        </p:sp>
        <p:sp>
          <p:nvSpPr>
            <p:cNvPr id="28" name="TextBox 28"/>
            <p:cNvSpPr txBox="1"/>
            <p:nvPr/>
          </p:nvSpPr>
          <p:spPr>
            <a:xfrm>
              <a:off x="0" y="0"/>
              <a:ext cx="812800" cy="247276"/>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Setting</a:t>
              </a:r>
            </a:p>
          </p:txBody>
        </p:sp>
      </p:grpSp>
      <p:grpSp>
        <p:nvGrpSpPr>
          <p:cNvPr id="29" name="Group 29"/>
          <p:cNvGrpSpPr/>
          <p:nvPr/>
        </p:nvGrpSpPr>
        <p:grpSpPr>
          <a:xfrm>
            <a:off x="14914581" y="5078135"/>
            <a:ext cx="3086100" cy="938875"/>
            <a:chOff x="0" y="0"/>
            <a:chExt cx="812800" cy="247276"/>
          </a:xfrm>
        </p:grpSpPr>
        <p:sp>
          <p:nvSpPr>
            <p:cNvPr id="30" name="Freeform 30"/>
            <p:cNvSpPr/>
            <p:nvPr/>
          </p:nvSpPr>
          <p:spPr>
            <a:xfrm>
              <a:off x="0" y="0"/>
              <a:ext cx="812800" cy="247276"/>
            </a:xfrm>
            <a:custGeom>
              <a:avLst/>
              <a:gdLst/>
              <a:ahLst/>
              <a:cxnLst/>
              <a:rect l="l" t="t" r="r" b="b"/>
              <a:pathLst>
                <a:path w="812800" h="247276">
                  <a:moveTo>
                    <a:pt x="123638" y="0"/>
                  </a:moveTo>
                  <a:lnTo>
                    <a:pt x="689162" y="0"/>
                  </a:lnTo>
                  <a:cubicBezTo>
                    <a:pt x="721953" y="0"/>
                    <a:pt x="753401" y="13026"/>
                    <a:pt x="776587" y="36213"/>
                  </a:cubicBezTo>
                  <a:cubicBezTo>
                    <a:pt x="799774" y="59399"/>
                    <a:pt x="812800" y="90847"/>
                    <a:pt x="812800" y="123638"/>
                  </a:cubicBezTo>
                  <a:lnTo>
                    <a:pt x="812800" y="123638"/>
                  </a:lnTo>
                  <a:cubicBezTo>
                    <a:pt x="812800" y="156429"/>
                    <a:pt x="799774" y="187876"/>
                    <a:pt x="776587" y="211063"/>
                  </a:cubicBezTo>
                  <a:cubicBezTo>
                    <a:pt x="753401" y="234250"/>
                    <a:pt x="721953" y="247276"/>
                    <a:pt x="689162" y="247276"/>
                  </a:cubicBezTo>
                  <a:lnTo>
                    <a:pt x="123638" y="247276"/>
                  </a:lnTo>
                  <a:cubicBezTo>
                    <a:pt x="90847" y="247276"/>
                    <a:pt x="59399" y="234250"/>
                    <a:pt x="36213" y="211063"/>
                  </a:cubicBezTo>
                  <a:cubicBezTo>
                    <a:pt x="13026" y="187876"/>
                    <a:pt x="0" y="156429"/>
                    <a:pt x="0" y="123638"/>
                  </a:cubicBezTo>
                  <a:lnTo>
                    <a:pt x="0" y="123638"/>
                  </a:lnTo>
                  <a:cubicBezTo>
                    <a:pt x="0" y="90847"/>
                    <a:pt x="13026" y="59399"/>
                    <a:pt x="36213" y="36213"/>
                  </a:cubicBezTo>
                  <a:cubicBezTo>
                    <a:pt x="59399" y="13026"/>
                    <a:pt x="90847" y="0"/>
                    <a:pt x="123638" y="0"/>
                  </a:cubicBezTo>
                  <a:close/>
                </a:path>
              </a:pathLst>
            </a:custGeom>
            <a:solidFill>
              <a:srgbClr val="FFFFFF"/>
            </a:solidFill>
          </p:spPr>
        </p:sp>
        <p:sp>
          <p:nvSpPr>
            <p:cNvPr id="31" name="TextBox 31"/>
            <p:cNvSpPr txBox="1"/>
            <p:nvPr/>
          </p:nvSpPr>
          <p:spPr>
            <a:xfrm>
              <a:off x="0" y="0"/>
              <a:ext cx="812800" cy="247276"/>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Data collection</a:t>
              </a:r>
            </a:p>
          </p:txBody>
        </p:sp>
      </p:grpSp>
      <p:grpSp>
        <p:nvGrpSpPr>
          <p:cNvPr id="32" name="Group 32"/>
          <p:cNvGrpSpPr/>
          <p:nvPr/>
        </p:nvGrpSpPr>
        <p:grpSpPr>
          <a:xfrm>
            <a:off x="4685078" y="7228181"/>
            <a:ext cx="3086100" cy="938875"/>
            <a:chOff x="0" y="0"/>
            <a:chExt cx="812800" cy="247276"/>
          </a:xfrm>
        </p:grpSpPr>
        <p:sp>
          <p:nvSpPr>
            <p:cNvPr id="33" name="Freeform 33"/>
            <p:cNvSpPr/>
            <p:nvPr/>
          </p:nvSpPr>
          <p:spPr>
            <a:xfrm>
              <a:off x="0" y="0"/>
              <a:ext cx="812800" cy="247276"/>
            </a:xfrm>
            <a:custGeom>
              <a:avLst/>
              <a:gdLst/>
              <a:ahLst/>
              <a:cxnLst/>
              <a:rect l="l" t="t" r="r" b="b"/>
              <a:pathLst>
                <a:path w="812800" h="247276">
                  <a:moveTo>
                    <a:pt x="123638" y="0"/>
                  </a:moveTo>
                  <a:lnTo>
                    <a:pt x="689162" y="0"/>
                  </a:lnTo>
                  <a:cubicBezTo>
                    <a:pt x="721953" y="0"/>
                    <a:pt x="753401" y="13026"/>
                    <a:pt x="776587" y="36213"/>
                  </a:cubicBezTo>
                  <a:cubicBezTo>
                    <a:pt x="799774" y="59399"/>
                    <a:pt x="812800" y="90847"/>
                    <a:pt x="812800" y="123638"/>
                  </a:cubicBezTo>
                  <a:lnTo>
                    <a:pt x="812800" y="123638"/>
                  </a:lnTo>
                  <a:cubicBezTo>
                    <a:pt x="812800" y="156429"/>
                    <a:pt x="799774" y="187876"/>
                    <a:pt x="776587" y="211063"/>
                  </a:cubicBezTo>
                  <a:cubicBezTo>
                    <a:pt x="753401" y="234250"/>
                    <a:pt x="721953" y="247276"/>
                    <a:pt x="689162" y="247276"/>
                  </a:cubicBezTo>
                  <a:lnTo>
                    <a:pt x="123638" y="247276"/>
                  </a:lnTo>
                  <a:cubicBezTo>
                    <a:pt x="90847" y="247276"/>
                    <a:pt x="59399" y="234250"/>
                    <a:pt x="36213" y="211063"/>
                  </a:cubicBezTo>
                  <a:cubicBezTo>
                    <a:pt x="13026" y="187876"/>
                    <a:pt x="0" y="156429"/>
                    <a:pt x="0" y="123638"/>
                  </a:cubicBezTo>
                  <a:lnTo>
                    <a:pt x="0" y="123638"/>
                  </a:lnTo>
                  <a:cubicBezTo>
                    <a:pt x="0" y="90847"/>
                    <a:pt x="13026" y="59399"/>
                    <a:pt x="36213" y="36213"/>
                  </a:cubicBezTo>
                  <a:cubicBezTo>
                    <a:pt x="59399" y="13026"/>
                    <a:pt x="90847" y="0"/>
                    <a:pt x="123638" y="0"/>
                  </a:cubicBezTo>
                  <a:close/>
                </a:path>
              </a:pathLst>
            </a:custGeom>
            <a:solidFill>
              <a:srgbClr val="FFFFFF"/>
            </a:solidFill>
          </p:spPr>
        </p:sp>
        <p:sp>
          <p:nvSpPr>
            <p:cNvPr id="34" name="TextBox 34"/>
            <p:cNvSpPr txBox="1"/>
            <p:nvPr/>
          </p:nvSpPr>
          <p:spPr>
            <a:xfrm>
              <a:off x="0" y="0"/>
              <a:ext cx="812800" cy="247276"/>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Data analysis</a:t>
              </a:r>
            </a:p>
          </p:txBody>
        </p:sp>
      </p:grpSp>
      <p:grpSp>
        <p:nvGrpSpPr>
          <p:cNvPr id="35" name="Group 35"/>
          <p:cNvGrpSpPr/>
          <p:nvPr/>
        </p:nvGrpSpPr>
        <p:grpSpPr>
          <a:xfrm>
            <a:off x="8094912" y="7228181"/>
            <a:ext cx="3086100" cy="938875"/>
            <a:chOff x="0" y="0"/>
            <a:chExt cx="812800" cy="247276"/>
          </a:xfrm>
        </p:grpSpPr>
        <p:sp>
          <p:nvSpPr>
            <p:cNvPr id="36" name="Freeform 36"/>
            <p:cNvSpPr/>
            <p:nvPr/>
          </p:nvSpPr>
          <p:spPr>
            <a:xfrm>
              <a:off x="0" y="0"/>
              <a:ext cx="812800" cy="247276"/>
            </a:xfrm>
            <a:custGeom>
              <a:avLst/>
              <a:gdLst/>
              <a:ahLst/>
              <a:cxnLst/>
              <a:rect l="l" t="t" r="r" b="b"/>
              <a:pathLst>
                <a:path w="812800" h="247276">
                  <a:moveTo>
                    <a:pt x="123638" y="0"/>
                  </a:moveTo>
                  <a:lnTo>
                    <a:pt x="689162" y="0"/>
                  </a:lnTo>
                  <a:cubicBezTo>
                    <a:pt x="721953" y="0"/>
                    <a:pt x="753401" y="13026"/>
                    <a:pt x="776587" y="36213"/>
                  </a:cubicBezTo>
                  <a:cubicBezTo>
                    <a:pt x="799774" y="59399"/>
                    <a:pt x="812800" y="90847"/>
                    <a:pt x="812800" y="123638"/>
                  </a:cubicBezTo>
                  <a:lnTo>
                    <a:pt x="812800" y="123638"/>
                  </a:lnTo>
                  <a:cubicBezTo>
                    <a:pt x="812800" y="156429"/>
                    <a:pt x="799774" y="187876"/>
                    <a:pt x="776587" y="211063"/>
                  </a:cubicBezTo>
                  <a:cubicBezTo>
                    <a:pt x="753401" y="234250"/>
                    <a:pt x="721953" y="247276"/>
                    <a:pt x="689162" y="247276"/>
                  </a:cubicBezTo>
                  <a:lnTo>
                    <a:pt x="123638" y="247276"/>
                  </a:lnTo>
                  <a:cubicBezTo>
                    <a:pt x="90847" y="247276"/>
                    <a:pt x="59399" y="234250"/>
                    <a:pt x="36213" y="211063"/>
                  </a:cubicBezTo>
                  <a:cubicBezTo>
                    <a:pt x="13026" y="187876"/>
                    <a:pt x="0" y="156429"/>
                    <a:pt x="0" y="123638"/>
                  </a:cubicBezTo>
                  <a:lnTo>
                    <a:pt x="0" y="123638"/>
                  </a:lnTo>
                  <a:cubicBezTo>
                    <a:pt x="0" y="90847"/>
                    <a:pt x="13026" y="59399"/>
                    <a:pt x="36213" y="36213"/>
                  </a:cubicBezTo>
                  <a:cubicBezTo>
                    <a:pt x="59399" y="13026"/>
                    <a:pt x="90847" y="0"/>
                    <a:pt x="123638" y="0"/>
                  </a:cubicBezTo>
                  <a:close/>
                </a:path>
              </a:pathLst>
            </a:custGeom>
            <a:solidFill>
              <a:srgbClr val="FFFFFF"/>
            </a:solidFill>
          </p:spPr>
        </p:sp>
        <p:sp>
          <p:nvSpPr>
            <p:cNvPr id="37" name="TextBox 37"/>
            <p:cNvSpPr txBox="1"/>
            <p:nvPr/>
          </p:nvSpPr>
          <p:spPr>
            <a:xfrm>
              <a:off x="0" y="0"/>
              <a:ext cx="812800" cy="247276"/>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Reporting</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195"/>
          <a:stretch>
            <a:fillRect/>
          </a:stretch>
        </p:blipFill>
        <p:spPr>
          <a:xfrm>
            <a:off x="1028700" y="2395835"/>
            <a:ext cx="16230600" cy="54953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425552" y="5120379"/>
            <a:ext cx="4360189" cy="1185030"/>
            <a:chOff x="0" y="-4722"/>
            <a:chExt cx="1148363" cy="312107"/>
          </a:xfrm>
        </p:grpSpPr>
        <p:sp>
          <p:nvSpPr>
            <p:cNvPr id="3" name="Freeform 3"/>
            <p:cNvSpPr/>
            <p:nvPr/>
          </p:nvSpPr>
          <p:spPr>
            <a:xfrm>
              <a:off x="0" y="0"/>
              <a:ext cx="1148363" cy="307385"/>
            </a:xfrm>
            <a:custGeom>
              <a:avLst/>
              <a:gdLst/>
              <a:ahLst/>
              <a:cxnLst/>
              <a:rect l="l" t="t" r="r" b="b"/>
              <a:pathLst>
                <a:path w="1148363" h="307385">
                  <a:moveTo>
                    <a:pt x="90555" y="0"/>
                  </a:moveTo>
                  <a:lnTo>
                    <a:pt x="1057807" y="0"/>
                  </a:lnTo>
                  <a:cubicBezTo>
                    <a:pt x="1081824" y="0"/>
                    <a:pt x="1104857" y="9541"/>
                    <a:pt x="1121840" y="26523"/>
                  </a:cubicBezTo>
                  <a:cubicBezTo>
                    <a:pt x="1138822" y="43505"/>
                    <a:pt x="1148363" y="66538"/>
                    <a:pt x="1148363" y="90555"/>
                  </a:cubicBezTo>
                  <a:lnTo>
                    <a:pt x="1148363" y="216829"/>
                  </a:lnTo>
                  <a:cubicBezTo>
                    <a:pt x="1148363" y="266842"/>
                    <a:pt x="1107820" y="307385"/>
                    <a:pt x="1057807" y="307385"/>
                  </a:cubicBezTo>
                  <a:lnTo>
                    <a:pt x="90555" y="307385"/>
                  </a:lnTo>
                  <a:cubicBezTo>
                    <a:pt x="66538" y="307385"/>
                    <a:pt x="43505" y="297844"/>
                    <a:pt x="26523" y="280862"/>
                  </a:cubicBezTo>
                  <a:cubicBezTo>
                    <a:pt x="9541" y="263879"/>
                    <a:pt x="0" y="240846"/>
                    <a:pt x="0" y="216829"/>
                  </a:cubicBezTo>
                  <a:lnTo>
                    <a:pt x="0" y="90555"/>
                  </a:lnTo>
                  <a:cubicBezTo>
                    <a:pt x="0" y="66538"/>
                    <a:pt x="9541" y="43505"/>
                    <a:pt x="26523" y="26523"/>
                  </a:cubicBezTo>
                  <a:cubicBezTo>
                    <a:pt x="43505" y="9541"/>
                    <a:pt x="66538" y="0"/>
                    <a:pt x="90555" y="0"/>
                  </a:cubicBezTo>
                  <a:close/>
                </a:path>
              </a:pathLst>
            </a:custGeom>
            <a:solidFill>
              <a:srgbClr val="FFFFFF"/>
            </a:solidFill>
          </p:spPr>
        </p:sp>
        <p:sp>
          <p:nvSpPr>
            <p:cNvPr id="4" name="TextBox 4"/>
            <p:cNvSpPr txBox="1"/>
            <p:nvPr/>
          </p:nvSpPr>
          <p:spPr>
            <a:xfrm>
              <a:off x="0" y="-4722"/>
              <a:ext cx="1148363" cy="312107"/>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Paradigm</a:t>
              </a:r>
            </a:p>
          </p:txBody>
        </p:sp>
      </p:grpSp>
      <p:grpSp>
        <p:nvGrpSpPr>
          <p:cNvPr id="5" name="Group 5"/>
          <p:cNvGrpSpPr/>
          <p:nvPr/>
        </p:nvGrpSpPr>
        <p:grpSpPr>
          <a:xfrm>
            <a:off x="2461652" y="6695934"/>
            <a:ext cx="4324090" cy="1167101"/>
            <a:chOff x="0" y="0"/>
            <a:chExt cx="1138855" cy="307385"/>
          </a:xfrm>
        </p:grpSpPr>
        <p:sp>
          <p:nvSpPr>
            <p:cNvPr id="6" name="Freeform 6"/>
            <p:cNvSpPr/>
            <p:nvPr/>
          </p:nvSpPr>
          <p:spPr>
            <a:xfrm>
              <a:off x="0" y="0"/>
              <a:ext cx="1138855" cy="307385"/>
            </a:xfrm>
            <a:custGeom>
              <a:avLst/>
              <a:gdLst/>
              <a:ahLst/>
              <a:cxnLst/>
              <a:rect l="l" t="t" r="r" b="b"/>
              <a:pathLst>
                <a:path w="1138855" h="307385">
                  <a:moveTo>
                    <a:pt x="91311" y="0"/>
                  </a:moveTo>
                  <a:lnTo>
                    <a:pt x="1047544" y="0"/>
                  </a:lnTo>
                  <a:cubicBezTo>
                    <a:pt x="1097974" y="0"/>
                    <a:pt x="1138855" y="40881"/>
                    <a:pt x="1138855" y="91311"/>
                  </a:cubicBezTo>
                  <a:lnTo>
                    <a:pt x="1138855" y="216073"/>
                  </a:lnTo>
                  <a:cubicBezTo>
                    <a:pt x="1138855" y="266503"/>
                    <a:pt x="1097974" y="307385"/>
                    <a:pt x="1047544" y="307385"/>
                  </a:cubicBezTo>
                  <a:lnTo>
                    <a:pt x="91311" y="307385"/>
                  </a:lnTo>
                  <a:cubicBezTo>
                    <a:pt x="40881" y="307385"/>
                    <a:pt x="0" y="266503"/>
                    <a:pt x="0" y="216073"/>
                  </a:cubicBezTo>
                  <a:lnTo>
                    <a:pt x="0" y="91311"/>
                  </a:lnTo>
                  <a:cubicBezTo>
                    <a:pt x="0" y="40881"/>
                    <a:pt x="40881" y="0"/>
                    <a:pt x="91311" y="0"/>
                  </a:cubicBezTo>
                  <a:close/>
                </a:path>
              </a:pathLst>
            </a:custGeom>
            <a:solidFill>
              <a:srgbClr val="FFFFFF"/>
            </a:solidFill>
          </p:spPr>
        </p:sp>
        <p:sp>
          <p:nvSpPr>
            <p:cNvPr id="7" name="TextBox 7"/>
            <p:cNvSpPr txBox="1"/>
            <p:nvPr/>
          </p:nvSpPr>
          <p:spPr>
            <a:xfrm>
              <a:off x="0" y="0"/>
              <a:ext cx="1138855"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Methodology</a:t>
              </a:r>
            </a:p>
          </p:txBody>
        </p:sp>
      </p:grpSp>
      <p:grpSp>
        <p:nvGrpSpPr>
          <p:cNvPr id="8" name="Group 8"/>
          <p:cNvGrpSpPr/>
          <p:nvPr/>
        </p:nvGrpSpPr>
        <p:grpSpPr>
          <a:xfrm>
            <a:off x="3086191" y="8253560"/>
            <a:ext cx="3086100" cy="1214290"/>
            <a:chOff x="0" y="0"/>
            <a:chExt cx="812800" cy="319813"/>
          </a:xfrm>
        </p:grpSpPr>
        <p:sp>
          <p:nvSpPr>
            <p:cNvPr id="9" name="Freeform 9"/>
            <p:cNvSpPr/>
            <p:nvPr/>
          </p:nvSpPr>
          <p:spPr>
            <a:xfrm>
              <a:off x="0" y="0"/>
              <a:ext cx="800372" cy="319813"/>
            </a:xfrm>
            <a:custGeom>
              <a:avLst/>
              <a:gdLst/>
              <a:ahLst/>
              <a:cxnLst/>
              <a:rect l="l" t="t" r="r" b="b"/>
              <a:pathLst>
                <a:path w="800372" h="319813">
                  <a:moveTo>
                    <a:pt x="129927" y="0"/>
                  </a:moveTo>
                  <a:lnTo>
                    <a:pt x="670444" y="0"/>
                  </a:lnTo>
                  <a:cubicBezTo>
                    <a:pt x="704903" y="0"/>
                    <a:pt x="737951" y="13689"/>
                    <a:pt x="762317" y="38055"/>
                  </a:cubicBezTo>
                  <a:cubicBezTo>
                    <a:pt x="786683" y="62421"/>
                    <a:pt x="800372" y="95469"/>
                    <a:pt x="800372" y="129927"/>
                  </a:cubicBezTo>
                  <a:lnTo>
                    <a:pt x="800372" y="189886"/>
                  </a:lnTo>
                  <a:cubicBezTo>
                    <a:pt x="800372" y="261642"/>
                    <a:pt x="742201" y="319813"/>
                    <a:pt x="670444" y="319813"/>
                  </a:cubicBezTo>
                  <a:lnTo>
                    <a:pt x="129927" y="319813"/>
                  </a:lnTo>
                  <a:cubicBezTo>
                    <a:pt x="58170" y="319813"/>
                    <a:pt x="0" y="261642"/>
                    <a:pt x="0" y="189886"/>
                  </a:cubicBezTo>
                  <a:lnTo>
                    <a:pt x="0" y="129927"/>
                  </a:lnTo>
                  <a:cubicBezTo>
                    <a:pt x="0" y="58170"/>
                    <a:pt x="58170" y="0"/>
                    <a:pt x="129927" y="0"/>
                  </a:cubicBezTo>
                  <a:close/>
                </a:path>
              </a:pathLst>
            </a:custGeom>
            <a:solidFill>
              <a:srgbClr val="FFFFFF"/>
            </a:solidFill>
          </p:spPr>
        </p:sp>
        <p:sp>
          <p:nvSpPr>
            <p:cNvPr id="10" name="TextBox 10"/>
            <p:cNvSpPr txBox="1"/>
            <p:nvPr/>
          </p:nvSpPr>
          <p:spPr>
            <a:xfrm>
              <a:off x="0" y="0"/>
              <a:ext cx="812800" cy="319813"/>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a:t>
              </a:r>
            </a:p>
          </p:txBody>
        </p:sp>
      </p:grpSp>
      <p:sp>
        <p:nvSpPr>
          <p:cNvPr id="11" name="TextBox 11"/>
          <p:cNvSpPr txBox="1"/>
          <p:nvPr/>
        </p:nvSpPr>
        <p:spPr>
          <a:xfrm>
            <a:off x="7805433" y="9786646"/>
            <a:ext cx="10314533" cy="356235"/>
          </a:xfrm>
          <a:prstGeom prst="rect">
            <a:avLst/>
          </a:prstGeom>
        </p:spPr>
        <p:txBody>
          <a:bodyPr lIns="0" tIns="0" rIns="0" bIns="0" rtlCol="0" anchor="t">
            <a:spAutoFit/>
          </a:bodyPr>
          <a:lstStyle/>
          <a:p>
            <a:pPr>
              <a:lnSpc>
                <a:spcPts val="2939"/>
              </a:lnSpc>
              <a:spcBef>
                <a:spcPct val="0"/>
              </a:spcBef>
            </a:pPr>
            <a:r>
              <a:rPr lang="en-US" sz="2099">
                <a:solidFill>
                  <a:srgbClr val="000000"/>
                </a:solidFill>
                <a:latin typeface="Montserrat Semi-Bold"/>
              </a:rPr>
              <a:t>Parsons Leigh et al. Can J Anaesth. 2021 Mar;68(3):358-366. (PMID: 33210217)</a:t>
            </a:r>
          </a:p>
        </p:txBody>
      </p:sp>
      <p:sp>
        <p:nvSpPr>
          <p:cNvPr id="12" name="TextBox 12"/>
          <p:cNvSpPr txBox="1"/>
          <p:nvPr/>
        </p:nvSpPr>
        <p:spPr>
          <a:xfrm>
            <a:off x="825286" y="2879921"/>
            <a:ext cx="16762239" cy="2066926"/>
          </a:xfrm>
          <a:prstGeom prst="rect">
            <a:avLst/>
          </a:prstGeom>
        </p:spPr>
        <p:txBody>
          <a:bodyPr lIns="0" tIns="0" rIns="0" bIns="0" rtlCol="0" anchor="t">
            <a:spAutoFit/>
          </a:bodyPr>
          <a:lstStyle/>
          <a:p>
            <a:pPr algn="just">
              <a:lnSpc>
                <a:spcPts val="4199"/>
              </a:lnSpc>
              <a:spcBef>
                <a:spcPct val="0"/>
              </a:spcBef>
            </a:pPr>
            <a:r>
              <a:rPr lang="en-US" sz="2999">
                <a:solidFill>
                  <a:srgbClr val="000000"/>
                </a:solidFill>
                <a:latin typeface="Montserrat Semi-Bold Bold"/>
              </a:rPr>
              <a:t>Aim:</a:t>
            </a:r>
            <a:r>
              <a:rPr lang="en-US" sz="2999">
                <a:solidFill>
                  <a:srgbClr val="000000"/>
                </a:solidFill>
                <a:latin typeface="Montserrat Semi-Bold"/>
              </a:rPr>
              <a:t> This study sought the perspectives of patients, their family members, and healthcare providers on the use of family-administered delirium detection tools to detect delirium in critically ill patients and barriers and facilitators to using family-administered delirium detection tools in patient care.</a:t>
            </a:r>
          </a:p>
        </p:txBody>
      </p:sp>
      <p:sp>
        <p:nvSpPr>
          <p:cNvPr id="13" name="TextBox 13"/>
          <p:cNvSpPr txBox="1"/>
          <p:nvPr/>
        </p:nvSpPr>
        <p:spPr>
          <a:xfrm>
            <a:off x="9892790" y="8592735"/>
            <a:ext cx="4992291"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Semi-structured interview</a:t>
            </a:r>
          </a:p>
        </p:txBody>
      </p:sp>
      <p:sp>
        <p:nvSpPr>
          <p:cNvPr id="14" name="TextBox 14"/>
          <p:cNvSpPr txBox="1"/>
          <p:nvPr/>
        </p:nvSpPr>
        <p:spPr>
          <a:xfrm>
            <a:off x="9206405" y="7011515"/>
            <a:ext cx="6365060"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Grounded theory approach</a:t>
            </a:r>
          </a:p>
        </p:txBody>
      </p:sp>
      <p:sp>
        <p:nvSpPr>
          <p:cNvPr id="15" name="TextBox 15"/>
          <p:cNvSpPr txBox="1"/>
          <p:nvPr/>
        </p:nvSpPr>
        <p:spPr>
          <a:xfrm>
            <a:off x="8226348" y="5196713"/>
            <a:ext cx="8325173" cy="100266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Constructivism (all knowledge is grounded in our particular experiences)</a:t>
            </a:r>
          </a:p>
        </p:txBody>
      </p:sp>
      <p:pic>
        <p:nvPicPr>
          <p:cNvPr id="16" name="Picture 16"/>
          <p:cNvPicPr>
            <a:picLocks noChangeAspect="1"/>
          </p:cNvPicPr>
          <p:nvPr/>
        </p:nvPicPr>
        <p:blipFill>
          <a:blip r:embed="rId3"/>
          <a:srcRect/>
          <a:stretch>
            <a:fillRect/>
          </a:stretch>
        </p:blipFill>
        <p:spPr>
          <a:xfrm>
            <a:off x="5682720" y="177995"/>
            <a:ext cx="6922559" cy="245427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6183069" y="421555"/>
            <a:ext cx="5921862" cy="1214290"/>
            <a:chOff x="0" y="0"/>
            <a:chExt cx="1559667" cy="319813"/>
          </a:xfrm>
        </p:grpSpPr>
        <p:sp>
          <p:nvSpPr>
            <p:cNvPr id="3" name="Freeform 3"/>
            <p:cNvSpPr/>
            <p:nvPr/>
          </p:nvSpPr>
          <p:spPr>
            <a:xfrm>
              <a:off x="0" y="0"/>
              <a:ext cx="1559667" cy="319813"/>
            </a:xfrm>
            <a:custGeom>
              <a:avLst/>
              <a:gdLst/>
              <a:ahLst/>
              <a:cxnLst/>
              <a:rect l="l" t="t" r="r" b="b"/>
              <a:pathLst>
                <a:path w="1559667" h="319813">
                  <a:moveTo>
                    <a:pt x="66675" y="0"/>
                  </a:moveTo>
                  <a:lnTo>
                    <a:pt x="1492993" y="0"/>
                  </a:lnTo>
                  <a:cubicBezTo>
                    <a:pt x="1529816" y="0"/>
                    <a:pt x="1559667" y="29851"/>
                    <a:pt x="1559667" y="66675"/>
                  </a:cubicBezTo>
                  <a:lnTo>
                    <a:pt x="1559667" y="253138"/>
                  </a:lnTo>
                  <a:cubicBezTo>
                    <a:pt x="1559667" y="289962"/>
                    <a:pt x="1529816" y="319813"/>
                    <a:pt x="1492993" y="319813"/>
                  </a:cubicBezTo>
                  <a:lnTo>
                    <a:pt x="66675" y="319813"/>
                  </a:lnTo>
                  <a:cubicBezTo>
                    <a:pt x="29851" y="319813"/>
                    <a:pt x="0" y="289962"/>
                    <a:pt x="0" y="253138"/>
                  </a:cubicBezTo>
                  <a:lnTo>
                    <a:pt x="0" y="66675"/>
                  </a:lnTo>
                  <a:cubicBezTo>
                    <a:pt x="0" y="29851"/>
                    <a:pt x="29851" y="0"/>
                    <a:pt x="66675" y="0"/>
                  </a:cubicBezTo>
                  <a:close/>
                </a:path>
              </a:pathLst>
            </a:custGeom>
            <a:solidFill>
              <a:srgbClr val="FFFFFF"/>
            </a:solidFill>
          </p:spPr>
        </p:sp>
        <p:sp>
          <p:nvSpPr>
            <p:cNvPr id="4" name="TextBox 4"/>
            <p:cNvSpPr txBox="1"/>
            <p:nvPr/>
          </p:nvSpPr>
          <p:spPr>
            <a:xfrm>
              <a:off x="0" y="0"/>
              <a:ext cx="1559667"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THEMES</a:t>
              </a:r>
            </a:p>
          </p:txBody>
        </p:sp>
      </p:grpSp>
      <p:grpSp>
        <p:nvGrpSpPr>
          <p:cNvPr id="5" name="Group 5"/>
          <p:cNvGrpSpPr/>
          <p:nvPr/>
        </p:nvGrpSpPr>
        <p:grpSpPr>
          <a:xfrm>
            <a:off x="1519278" y="3060092"/>
            <a:ext cx="6126346" cy="1447482"/>
            <a:chOff x="0" y="0"/>
            <a:chExt cx="1613523" cy="381230"/>
          </a:xfrm>
        </p:grpSpPr>
        <p:sp>
          <p:nvSpPr>
            <p:cNvPr id="6" name="Freeform 6"/>
            <p:cNvSpPr/>
            <p:nvPr/>
          </p:nvSpPr>
          <p:spPr>
            <a:xfrm>
              <a:off x="0" y="0"/>
              <a:ext cx="1613523" cy="381230"/>
            </a:xfrm>
            <a:custGeom>
              <a:avLst/>
              <a:gdLst/>
              <a:ahLst/>
              <a:cxnLst/>
              <a:rect l="l" t="t" r="r" b="b"/>
              <a:pathLst>
                <a:path w="1613523" h="381230">
                  <a:moveTo>
                    <a:pt x="64449" y="0"/>
                  </a:moveTo>
                  <a:lnTo>
                    <a:pt x="1549074" y="0"/>
                  </a:lnTo>
                  <a:cubicBezTo>
                    <a:pt x="1566167" y="0"/>
                    <a:pt x="1582560" y="6790"/>
                    <a:pt x="1594646" y="18877"/>
                  </a:cubicBezTo>
                  <a:cubicBezTo>
                    <a:pt x="1606733" y="30963"/>
                    <a:pt x="1613523" y="47356"/>
                    <a:pt x="1613523" y="64449"/>
                  </a:cubicBezTo>
                  <a:lnTo>
                    <a:pt x="1613523" y="316781"/>
                  </a:lnTo>
                  <a:cubicBezTo>
                    <a:pt x="1613523" y="352375"/>
                    <a:pt x="1584668" y="381230"/>
                    <a:pt x="1549074" y="381230"/>
                  </a:cubicBezTo>
                  <a:lnTo>
                    <a:pt x="64449" y="381230"/>
                  </a:lnTo>
                  <a:cubicBezTo>
                    <a:pt x="28855" y="381230"/>
                    <a:pt x="0" y="352375"/>
                    <a:pt x="0" y="316781"/>
                  </a:cubicBezTo>
                  <a:lnTo>
                    <a:pt x="0" y="64449"/>
                  </a:lnTo>
                  <a:cubicBezTo>
                    <a:pt x="0" y="28855"/>
                    <a:pt x="28855" y="0"/>
                    <a:pt x="64449" y="0"/>
                  </a:cubicBezTo>
                  <a:close/>
                </a:path>
              </a:pathLst>
            </a:custGeom>
            <a:solidFill>
              <a:srgbClr val="6497B1"/>
            </a:solidFill>
          </p:spPr>
        </p:sp>
        <p:sp>
          <p:nvSpPr>
            <p:cNvPr id="7" name="TextBox 7"/>
            <p:cNvSpPr txBox="1"/>
            <p:nvPr/>
          </p:nvSpPr>
          <p:spPr>
            <a:xfrm>
              <a:off x="0" y="0"/>
              <a:ext cx="1613523" cy="381230"/>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PERCEPTIONS OF ACCEPTABILITY</a:t>
              </a:r>
            </a:p>
            <a:p>
              <a:pPr algn="ctr">
                <a:lnSpc>
                  <a:spcPts val="3499"/>
                </a:lnSpc>
              </a:pPr>
              <a:r>
                <a:rPr lang="en-US" sz="2499" dirty="0">
                  <a:solidFill>
                    <a:srgbClr val="FFFFFF"/>
                  </a:solidFill>
                  <a:latin typeface="Montserrat Semi-Bold Italics"/>
                </a:rPr>
                <a:t>Likes, dislikes, and potential implications</a:t>
              </a:r>
            </a:p>
          </p:txBody>
        </p:sp>
      </p:grpSp>
      <p:grpSp>
        <p:nvGrpSpPr>
          <p:cNvPr id="8" name="Group 8"/>
          <p:cNvGrpSpPr/>
          <p:nvPr/>
        </p:nvGrpSpPr>
        <p:grpSpPr>
          <a:xfrm>
            <a:off x="1519278" y="7023029"/>
            <a:ext cx="6126346" cy="1885632"/>
            <a:chOff x="0" y="0"/>
            <a:chExt cx="1613523" cy="496627"/>
          </a:xfrm>
        </p:grpSpPr>
        <p:sp>
          <p:nvSpPr>
            <p:cNvPr id="9" name="Freeform 9"/>
            <p:cNvSpPr/>
            <p:nvPr/>
          </p:nvSpPr>
          <p:spPr>
            <a:xfrm>
              <a:off x="0" y="0"/>
              <a:ext cx="1613523" cy="496627"/>
            </a:xfrm>
            <a:custGeom>
              <a:avLst/>
              <a:gdLst/>
              <a:ahLst/>
              <a:cxnLst/>
              <a:rect l="l" t="t" r="r" b="b"/>
              <a:pathLst>
                <a:path w="1613523" h="496627">
                  <a:moveTo>
                    <a:pt x="64449" y="0"/>
                  </a:moveTo>
                  <a:lnTo>
                    <a:pt x="1549074" y="0"/>
                  </a:lnTo>
                  <a:cubicBezTo>
                    <a:pt x="1566167" y="0"/>
                    <a:pt x="1582560" y="6790"/>
                    <a:pt x="1594646" y="18877"/>
                  </a:cubicBezTo>
                  <a:cubicBezTo>
                    <a:pt x="1606733" y="30963"/>
                    <a:pt x="1613523" y="47356"/>
                    <a:pt x="1613523" y="64449"/>
                  </a:cubicBezTo>
                  <a:lnTo>
                    <a:pt x="1613523" y="432178"/>
                  </a:lnTo>
                  <a:cubicBezTo>
                    <a:pt x="1613523" y="467773"/>
                    <a:pt x="1584668" y="496627"/>
                    <a:pt x="1549074" y="496627"/>
                  </a:cubicBezTo>
                  <a:lnTo>
                    <a:pt x="64449" y="496627"/>
                  </a:lnTo>
                  <a:cubicBezTo>
                    <a:pt x="28855" y="496627"/>
                    <a:pt x="0" y="467773"/>
                    <a:pt x="0" y="432178"/>
                  </a:cubicBezTo>
                  <a:lnTo>
                    <a:pt x="0" y="64449"/>
                  </a:lnTo>
                  <a:cubicBezTo>
                    <a:pt x="0" y="28855"/>
                    <a:pt x="28855" y="0"/>
                    <a:pt x="64449" y="0"/>
                  </a:cubicBezTo>
                  <a:close/>
                </a:path>
              </a:pathLst>
            </a:custGeom>
            <a:solidFill>
              <a:srgbClr val="6497B1"/>
            </a:solidFill>
          </p:spPr>
        </p:sp>
        <p:sp>
          <p:nvSpPr>
            <p:cNvPr id="10" name="TextBox 10"/>
            <p:cNvSpPr txBox="1"/>
            <p:nvPr/>
          </p:nvSpPr>
          <p:spPr>
            <a:xfrm>
              <a:off x="0" y="0"/>
              <a:ext cx="1613523" cy="49662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CONSIDERATIONS RELATED TO FEASIBILITY</a:t>
              </a:r>
            </a:p>
            <a:p>
              <a:pPr algn="ctr">
                <a:lnSpc>
                  <a:spcPts val="3499"/>
                </a:lnSpc>
              </a:pPr>
              <a:r>
                <a:rPr lang="en-US" sz="2499" dirty="0">
                  <a:solidFill>
                    <a:srgbClr val="FFFFFF"/>
                  </a:solidFill>
                  <a:latin typeface="Montserrat Semi-Bold Italics"/>
                </a:rPr>
                <a:t>Barriers &amp; facilitators to support </a:t>
              </a:r>
            </a:p>
            <a:p>
              <a:pPr algn="ctr">
                <a:lnSpc>
                  <a:spcPts val="3499"/>
                </a:lnSpc>
              </a:pPr>
              <a:r>
                <a:rPr lang="en-US" sz="2499" dirty="0">
                  <a:solidFill>
                    <a:srgbClr val="FFFFFF"/>
                  </a:solidFill>
                  <a:latin typeface="Montserrat Semi-Bold Italics"/>
                </a:rPr>
                <a:t>tool use </a:t>
              </a:r>
            </a:p>
          </p:txBody>
        </p:sp>
      </p:grpSp>
      <p:grpSp>
        <p:nvGrpSpPr>
          <p:cNvPr id="11" name="Group 11"/>
          <p:cNvGrpSpPr/>
          <p:nvPr/>
        </p:nvGrpSpPr>
        <p:grpSpPr>
          <a:xfrm>
            <a:off x="9508748" y="1968884"/>
            <a:ext cx="7631971" cy="3962937"/>
            <a:chOff x="0" y="0"/>
            <a:chExt cx="2010066" cy="1043737"/>
          </a:xfrm>
        </p:grpSpPr>
        <p:sp>
          <p:nvSpPr>
            <p:cNvPr id="12" name="Freeform 12"/>
            <p:cNvSpPr/>
            <p:nvPr/>
          </p:nvSpPr>
          <p:spPr>
            <a:xfrm>
              <a:off x="0" y="0"/>
              <a:ext cx="2010066" cy="1043737"/>
            </a:xfrm>
            <a:custGeom>
              <a:avLst/>
              <a:gdLst/>
              <a:ahLst/>
              <a:cxnLst/>
              <a:rect l="l" t="t" r="r" b="b"/>
              <a:pathLst>
                <a:path w="2010066" h="1043737">
                  <a:moveTo>
                    <a:pt x="1707230" y="0"/>
                  </a:moveTo>
                  <a:lnTo>
                    <a:pt x="282407" y="0"/>
                  </a:lnTo>
                  <a:cubicBezTo>
                    <a:pt x="126426" y="0"/>
                    <a:pt x="0" y="123512"/>
                    <a:pt x="0" y="456910"/>
                  </a:cubicBezTo>
                  <a:cubicBezTo>
                    <a:pt x="0" y="718706"/>
                    <a:pt x="66279" y="813846"/>
                    <a:pt x="162037" y="857988"/>
                  </a:cubicBezTo>
                  <a:lnTo>
                    <a:pt x="162037" y="1043737"/>
                  </a:lnTo>
                  <a:lnTo>
                    <a:pt x="353844" y="884269"/>
                  </a:lnTo>
                  <a:lnTo>
                    <a:pt x="1707230" y="884269"/>
                  </a:lnTo>
                  <a:cubicBezTo>
                    <a:pt x="1883617" y="884269"/>
                    <a:pt x="2010054" y="760756"/>
                    <a:pt x="2010054" y="456847"/>
                  </a:cubicBezTo>
                  <a:cubicBezTo>
                    <a:pt x="2010066" y="123512"/>
                    <a:pt x="1883617" y="0"/>
                    <a:pt x="1707230" y="0"/>
                  </a:cubicBezTo>
                  <a:close/>
                </a:path>
              </a:pathLst>
            </a:custGeom>
            <a:solidFill>
              <a:srgbClr val="FFFFFF"/>
            </a:solidFill>
          </p:spPr>
        </p:sp>
        <p:sp>
          <p:nvSpPr>
            <p:cNvPr id="13" name="TextBox 13"/>
            <p:cNvSpPr txBox="1"/>
            <p:nvPr/>
          </p:nvSpPr>
          <p:spPr>
            <a:xfrm>
              <a:off x="0" y="0"/>
              <a:ext cx="2010066" cy="876252"/>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"…the family knows the very subtle details about the patient’s personality and level of function far better than anybody who has only been with them for few days or couple of weeks"</a:t>
              </a:r>
            </a:p>
            <a:p>
              <a:pPr algn="ctr">
                <a:lnSpc>
                  <a:spcPts val="3499"/>
                </a:lnSpc>
              </a:pPr>
              <a:r>
                <a:rPr lang="en-US" sz="2499" dirty="0">
                  <a:solidFill>
                    <a:srgbClr val="000000"/>
                  </a:solidFill>
                  <a:latin typeface="Montserrat Semi-Bold"/>
                </a:rPr>
                <a:t>-ICU physician</a:t>
              </a:r>
            </a:p>
          </p:txBody>
        </p:sp>
      </p:grpSp>
      <p:grpSp>
        <p:nvGrpSpPr>
          <p:cNvPr id="14" name="Group 14"/>
          <p:cNvGrpSpPr/>
          <p:nvPr/>
        </p:nvGrpSpPr>
        <p:grpSpPr>
          <a:xfrm>
            <a:off x="9608676" y="5977872"/>
            <a:ext cx="7650670" cy="3975947"/>
            <a:chOff x="0" y="0"/>
            <a:chExt cx="2014991" cy="1047163"/>
          </a:xfrm>
        </p:grpSpPr>
        <p:sp>
          <p:nvSpPr>
            <p:cNvPr id="15" name="Freeform 15"/>
            <p:cNvSpPr/>
            <p:nvPr/>
          </p:nvSpPr>
          <p:spPr>
            <a:xfrm>
              <a:off x="0" y="0"/>
              <a:ext cx="2014991" cy="1047163"/>
            </a:xfrm>
            <a:custGeom>
              <a:avLst/>
              <a:gdLst/>
              <a:ahLst/>
              <a:cxnLst/>
              <a:rect l="l" t="t" r="r" b="b"/>
              <a:pathLst>
                <a:path w="2014991" h="1047163">
                  <a:moveTo>
                    <a:pt x="1712070" y="0"/>
                  </a:moveTo>
                  <a:lnTo>
                    <a:pt x="282407" y="0"/>
                  </a:lnTo>
                  <a:cubicBezTo>
                    <a:pt x="126426" y="0"/>
                    <a:pt x="0" y="123512"/>
                    <a:pt x="0" y="458776"/>
                  </a:cubicBezTo>
                  <a:cubicBezTo>
                    <a:pt x="0" y="722132"/>
                    <a:pt x="66279" y="817273"/>
                    <a:pt x="162037" y="861414"/>
                  </a:cubicBezTo>
                  <a:lnTo>
                    <a:pt x="162037" y="1047163"/>
                  </a:lnTo>
                  <a:lnTo>
                    <a:pt x="353844" y="887695"/>
                  </a:lnTo>
                  <a:lnTo>
                    <a:pt x="1712070" y="887695"/>
                  </a:lnTo>
                  <a:cubicBezTo>
                    <a:pt x="1888542" y="887695"/>
                    <a:pt x="2014979" y="764183"/>
                    <a:pt x="2014979" y="458712"/>
                  </a:cubicBezTo>
                  <a:cubicBezTo>
                    <a:pt x="2014991" y="123512"/>
                    <a:pt x="1888542" y="0"/>
                    <a:pt x="1712070" y="0"/>
                  </a:cubicBezTo>
                  <a:close/>
                </a:path>
              </a:pathLst>
            </a:custGeom>
            <a:solidFill>
              <a:srgbClr val="FFFFFF"/>
            </a:solidFill>
          </p:spPr>
        </p:sp>
        <p:sp>
          <p:nvSpPr>
            <p:cNvPr id="16" name="TextBox 16"/>
            <p:cNvSpPr txBox="1"/>
            <p:nvPr/>
          </p:nvSpPr>
          <p:spPr>
            <a:xfrm>
              <a:off x="0" y="0"/>
              <a:ext cx="2014991" cy="884050"/>
            </a:xfrm>
            <a:prstGeom prst="rect">
              <a:avLst/>
            </a:prstGeom>
          </p:spPr>
          <p:txBody>
            <a:bodyPr lIns="50800" tIns="50800" rIns="50800" bIns="50800" rtlCol="0" anchor="ctr"/>
            <a:lstStyle/>
            <a:p>
              <a:pPr algn="ctr">
                <a:lnSpc>
                  <a:spcPts val="3499"/>
                </a:lnSpc>
              </a:pPr>
              <a:r>
                <a:rPr lang="en-US" sz="2499" dirty="0">
                  <a:solidFill>
                    <a:srgbClr val="000000"/>
                  </a:solidFill>
                  <a:latin typeface="Montserrat Semi-Bold"/>
                </a:rPr>
                <a:t>"Because I figured I’m not a physician or a nurse, I don’t have a role here…but you feel like maybe if you had these tools, that could have been a role in rounds, to let me give [the ICU care team] an update on delirium."</a:t>
              </a:r>
            </a:p>
            <a:p>
              <a:pPr algn="ctr">
                <a:lnSpc>
                  <a:spcPts val="3499"/>
                </a:lnSpc>
              </a:pPr>
              <a:r>
                <a:rPr lang="en-US" sz="2499" dirty="0">
                  <a:solidFill>
                    <a:srgbClr val="000000"/>
                  </a:solidFill>
                  <a:latin typeface="Montserrat Semi-Bold"/>
                </a:rPr>
                <a:t>-Family member</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5231434" y="440220"/>
            <a:ext cx="7825132" cy="2239900"/>
            <a:chOff x="0" y="0"/>
            <a:chExt cx="2060940" cy="589932"/>
          </a:xfrm>
        </p:grpSpPr>
        <p:sp>
          <p:nvSpPr>
            <p:cNvPr id="3" name="Freeform 3"/>
            <p:cNvSpPr/>
            <p:nvPr/>
          </p:nvSpPr>
          <p:spPr>
            <a:xfrm>
              <a:off x="0" y="0"/>
              <a:ext cx="2060940" cy="589932"/>
            </a:xfrm>
            <a:custGeom>
              <a:avLst/>
              <a:gdLst/>
              <a:ahLst/>
              <a:cxnLst/>
              <a:rect l="l" t="t" r="r" b="b"/>
              <a:pathLst>
                <a:path w="2060940" h="589932">
                  <a:moveTo>
                    <a:pt x="50458" y="0"/>
                  </a:moveTo>
                  <a:lnTo>
                    <a:pt x="2010483" y="0"/>
                  </a:lnTo>
                  <a:cubicBezTo>
                    <a:pt x="2038349" y="0"/>
                    <a:pt x="2060940" y="22591"/>
                    <a:pt x="2060940" y="50458"/>
                  </a:cubicBezTo>
                  <a:lnTo>
                    <a:pt x="2060940" y="539474"/>
                  </a:lnTo>
                  <a:cubicBezTo>
                    <a:pt x="2060940" y="552857"/>
                    <a:pt x="2055624" y="565691"/>
                    <a:pt x="2046161" y="575153"/>
                  </a:cubicBezTo>
                  <a:cubicBezTo>
                    <a:pt x="2036699" y="584616"/>
                    <a:pt x="2023865" y="589932"/>
                    <a:pt x="2010483" y="589932"/>
                  </a:cubicBezTo>
                  <a:lnTo>
                    <a:pt x="50458" y="589932"/>
                  </a:lnTo>
                  <a:cubicBezTo>
                    <a:pt x="22591" y="589932"/>
                    <a:pt x="0" y="567341"/>
                    <a:pt x="0" y="539474"/>
                  </a:cubicBezTo>
                  <a:lnTo>
                    <a:pt x="0" y="50458"/>
                  </a:lnTo>
                  <a:cubicBezTo>
                    <a:pt x="0" y="22591"/>
                    <a:pt x="22591" y="0"/>
                    <a:pt x="50458" y="0"/>
                  </a:cubicBezTo>
                  <a:close/>
                </a:path>
              </a:pathLst>
            </a:custGeom>
            <a:solidFill>
              <a:srgbClr val="6497B1"/>
            </a:solidFill>
          </p:spPr>
        </p:sp>
        <p:sp>
          <p:nvSpPr>
            <p:cNvPr id="4" name="TextBox 4"/>
            <p:cNvSpPr txBox="1"/>
            <p:nvPr/>
          </p:nvSpPr>
          <p:spPr>
            <a:xfrm>
              <a:off x="0" y="0"/>
              <a:ext cx="2060940" cy="589932"/>
            </a:xfrm>
            <a:prstGeom prst="rect">
              <a:avLst/>
            </a:prstGeom>
          </p:spPr>
          <p:txBody>
            <a:bodyPr lIns="50800" tIns="50800" rIns="50800" bIns="50800" rtlCol="0" anchor="ctr"/>
            <a:lstStyle/>
            <a:p>
              <a:pPr algn="ctr">
                <a:lnSpc>
                  <a:spcPts val="4199"/>
                </a:lnSpc>
              </a:pPr>
              <a:r>
                <a:rPr lang="en-US" sz="2999" dirty="0">
                  <a:solidFill>
                    <a:srgbClr val="FFFFFF"/>
                  </a:solidFill>
                  <a:latin typeface="Montserrat Semi-Bold"/>
                </a:rPr>
                <a:t>SUGGESTED STRATEGIES TO SUPPORT IMPLEMENTATION INTO ROUTINE PATIENT CARE</a:t>
              </a:r>
            </a:p>
            <a:p>
              <a:pPr algn="ctr">
                <a:lnSpc>
                  <a:spcPts val="4199"/>
                </a:lnSpc>
              </a:pPr>
              <a:r>
                <a:rPr lang="en-US" sz="2999" dirty="0">
                  <a:solidFill>
                    <a:srgbClr val="FFFFFF"/>
                  </a:solidFill>
                  <a:latin typeface="Montserrat Semi-Bold Italics"/>
                </a:rPr>
                <a:t>HOW TO IMPROVE USE OF THE TOOL</a:t>
              </a:r>
            </a:p>
          </p:txBody>
        </p:sp>
      </p:grpSp>
      <p:sp>
        <p:nvSpPr>
          <p:cNvPr id="5" name="TextBox 5"/>
          <p:cNvSpPr txBox="1"/>
          <p:nvPr/>
        </p:nvSpPr>
        <p:spPr>
          <a:xfrm>
            <a:off x="2878273" y="8107913"/>
            <a:ext cx="13832306" cy="931546"/>
          </a:xfrm>
          <a:prstGeom prst="rect">
            <a:avLst/>
          </a:prstGeom>
        </p:spPr>
        <p:txBody>
          <a:bodyPr lIns="0" tIns="0" rIns="0" bIns="0" rtlCol="0" anchor="t">
            <a:spAutoFit/>
          </a:bodyPr>
          <a:lstStyle/>
          <a:p>
            <a:pPr>
              <a:lnSpc>
                <a:spcPts val="3779"/>
              </a:lnSpc>
              <a:spcBef>
                <a:spcPct val="0"/>
              </a:spcBef>
            </a:pPr>
            <a:r>
              <a:rPr lang="en-US" sz="2699">
                <a:solidFill>
                  <a:srgbClr val="000000"/>
                </a:solidFill>
                <a:latin typeface="Montserrat Semi-Bold"/>
              </a:rPr>
              <a:t>An electronic version of the tool is offered whenever possible (i.e., to cut down on overwhelming and unnecessary paperwork)</a:t>
            </a:r>
          </a:p>
        </p:txBody>
      </p:sp>
      <p:grpSp>
        <p:nvGrpSpPr>
          <p:cNvPr id="6" name="Group 6"/>
          <p:cNvGrpSpPr/>
          <p:nvPr/>
        </p:nvGrpSpPr>
        <p:grpSpPr>
          <a:xfrm>
            <a:off x="1028700" y="2940464"/>
            <a:ext cx="1598103" cy="1598103"/>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8" name="TextBox 8"/>
            <p:cNvSpPr txBox="1"/>
            <p:nvPr/>
          </p:nvSpPr>
          <p:spPr>
            <a:xfrm>
              <a:off x="76200" y="-38100"/>
              <a:ext cx="660400" cy="774700"/>
            </a:xfrm>
            <a:prstGeom prst="rect">
              <a:avLst/>
            </a:prstGeom>
          </p:spPr>
          <p:txBody>
            <a:bodyPr lIns="50800" tIns="50800" rIns="50800" bIns="50800" rtlCol="0" anchor="ctr"/>
            <a:lstStyle/>
            <a:p>
              <a:pPr algn="ctr">
                <a:lnSpc>
                  <a:spcPts val="8400"/>
                </a:lnSpc>
              </a:pPr>
              <a:r>
                <a:rPr lang="en-US" sz="6000">
                  <a:solidFill>
                    <a:srgbClr val="000000"/>
                  </a:solidFill>
                  <a:latin typeface="Montserrat Semi-Bold"/>
                </a:rPr>
                <a:t>1</a:t>
              </a:r>
            </a:p>
          </p:txBody>
        </p:sp>
      </p:grpSp>
      <p:grpSp>
        <p:nvGrpSpPr>
          <p:cNvPr id="9" name="Group 9"/>
          <p:cNvGrpSpPr/>
          <p:nvPr/>
        </p:nvGrpSpPr>
        <p:grpSpPr>
          <a:xfrm>
            <a:off x="1028700" y="5351675"/>
            <a:ext cx="1598103" cy="159810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1" name="TextBox 11"/>
            <p:cNvSpPr txBox="1"/>
            <p:nvPr/>
          </p:nvSpPr>
          <p:spPr>
            <a:xfrm>
              <a:off x="76200" y="-38100"/>
              <a:ext cx="660400" cy="774700"/>
            </a:xfrm>
            <a:prstGeom prst="rect">
              <a:avLst/>
            </a:prstGeom>
          </p:spPr>
          <p:txBody>
            <a:bodyPr lIns="50800" tIns="50800" rIns="50800" bIns="50800" rtlCol="0" anchor="ctr"/>
            <a:lstStyle/>
            <a:p>
              <a:pPr algn="ctr">
                <a:lnSpc>
                  <a:spcPts val="8400"/>
                </a:lnSpc>
              </a:pPr>
              <a:r>
                <a:rPr lang="en-US" sz="6000">
                  <a:solidFill>
                    <a:srgbClr val="000000"/>
                  </a:solidFill>
                  <a:latin typeface="Montserrat Semi-Bold"/>
                </a:rPr>
                <a:t>2</a:t>
              </a:r>
            </a:p>
          </p:txBody>
        </p:sp>
      </p:grpSp>
      <p:grpSp>
        <p:nvGrpSpPr>
          <p:cNvPr id="12" name="Group 12"/>
          <p:cNvGrpSpPr/>
          <p:nvPr/>
        </p:nvGrpSpPr>
        <p:grpSpPr>
          <a:xfrm>
            <a:off x="1028700" y="7762887"/>
            <a:ext cx="1598103" cy="159810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4" name="TextBox 14"/>
            <p:cNvSpPr txBox="1"/>
            <p:nvPr/>
          </p:nvSpPr>
          <p:spPr>
            <a:xfrm>
              <a:off x="76200" y="-38100"/>
              <a:ext cx="660400" cy="774700"/>
            </a:xfrm>
            <a:prstGeom prst="rect">
              <a:avLst/>
            </a:prstGeom>
          </p:spPr>
          <p:txBody>
            <a:bodyPr lIns="50800" tIns="50800" rIns="50800" bIns="50800" rtlCol="0" anchor="ctr"/>
            <a:lstStyle/>
            <a:p>
              <a:pPr algn="ctr">
                <a:lnSpc>
                  <a:spcPts val="8400"/>
                </a:lnSpc>
              </a:pPr>
              <a:r>
                <a:rPr lang="en-US" sz="6000">
                  <a:solidFill>
                    <a:srgbClr val="000000"/>
                  </a:solidFill>
                  <a:latin typeface="Montserrat Semi-Bold"/>
                </a:rPr>
                <a:t>3</a:t>
              </a:r>
            </a:p>
          </p:txBody>
        </p:sp>
      </p:grpSp>
      <p:sp>
        <p:nvSpPr>
          <p:cNvPr id="15" name="TextBox 15"/>
          <p:cNvSpPr txBox="1"/>
          <p:nvPr/>
        </p:nvSpPr>
        <p:spPr>
          <a:xfrm>
            <a:off x="2878273" y="3066415"/>
            <a:ext cx="13596364" cy="1407796"/>
          </a:xfrm>
          <a:prstGeom prst="rect">
            <a:avLst/>
          </a:prstGeom>
        </p:spPr>
        <p:txBody>
          <a:bodyPr lIns="0" tIns="0" rIns="0" bIns="0" rtlCol="0" anchor="t">
            <a:spAutoFit/>
          </a:bodyPr>
          <a:lstStyle/>
          <a:p>
            <a:pPr>
              <a:lnSpc>
                <a:spcPts val="3779"/>
              </a:lnSpc>
              <a:spcBef>
                <a:spcPct val="0"/>
              </a:spcBef>
            </a:pPr>
            <a:r>
              <a:rPr lang="en-US" sz="2699">
                <a:solidFill>
                  <a:srgbClr val="000000"/>
                </a:solidFill>
                <a:latin typeface="Montserrat Semi-Bold"/>
              </a:rPr>
              <a:t>The value of family-administered delirium detection for patients and families is well understood in the clinical context (e.g., outlined in educational materials that are given to all stakeholders and/or are posted in the unit);</a:t>
            </a:r>
          </a:p>
        </p:txBody>
      </p:sp>
      <p:sp>
        <p:nvSpPr>
          <p:cNvPr id="16" name="TextBox 16"/>
          <p:cNvSpPr txBox="1"/>
          <p:nvPr/>
        </p:nvSpPr>
        <p:spPr>
          <a:xfrm>
            <a:off x="2878273" y="5477627"/>
            <a:ext cx="14654711" cy="1407796"/>
          </a:xfrm>
          <a:prstGeom prst="rect">
            <a:avLst/>
          </a:prstGeom>
        </p:spPr>
        <p:txBody>
          <a:bodyPr lIns="0" tIns="0" rIns="0" bIns="0" rtlCol="0" anchor="t">
            <a:spAutoFit/>
          </a:bodyPr>
          <a:lstStyle/>
          <a:p>
            <a:pPr>
              <a:lnSpc>
                <a:spcPts val="3779"/>
              </a:lnSpc>
              <a:spcBef>
                <a:spcPct val="0"/>
              </a:spcBef>
            </a:pPr>
            <a:r>
              <a:rPr lang="en-US" sz="2699">
                <a:solidFill>
                  <a:srgbClr val="000000"/>
                </a:solidFill>
                <a:latin typeface="Montserrat Semi-Bold"/>
              </a:rPr>
              <a:t>Communication between the family and ICU healthcare provider about the tool,</a:t>
            </a:r>
          </a:p>
          <a:p>
            <a:pPr>
              <a:lnSpc>
                <a:spcPts val="3779"/>
              </a:lnSpc>
              <a:spcBef>
                <a:spcPct val="0"/>
              </a:spcBef>
            </a:pPr>
            <a:r>
              <a:rPr lang="en-US" sz="2699">
                <a:solidFill>
                  <a:srgbClr val="000000"/>
                </a:solidFill>
                <a:latin typeface="Montserrat Semi-Bold"/>
              </a:rPr>
              <a:t>meaning of the results, and plan is predetermined and streamlined (e.g., offer daily rounds as an ideal time point to anchor this communicative exchange);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535659" y="4694087"/>
            <a:ext cx="4360189" cy="1167101"/>
            <a:chOff x="0" y="0"/>
            <a:chExt cx="1148363" cy="307385"/>
          </a:xfrm>
        </p:grpSpPr>
        <p:sp>
          <p:nvSpPr>
            <p:cNvPr id="3" name="Freeform 3"/>
            <p:cNvSpPr/>
            <p:nvPr/>
          </p:nvSpPr>
          <p:spPr>
            <a:xfrm>
              <a:off x="0" y="0"/>
              <a:ext cx="1148363" cy="307385"/>
            </a:xfrm>
            <a:custGeom>
              <a:avLst/>
              <a:gdLst/>
              <a:ahLst/>
              <a:cxnLst/>
              <a:rect l="l" t="t" r="r" b="b"/>
              <a:pathLst>
                <a:path w="1148363" h="307385">
                  <a:moveTo>
                    <a:pt x="90555" y="0"/>
                  </a:moveTo>
                  <a:lnTo>
                    <a:pt x="1057807" y="0"/>
                  </a:lnTo>
                  <a:cubicBezTo>
                    <a:pt x="1081824" y="0"/>
                    <a:pt x="1104857" y="9541"/>
                    <a:pt x="1121840" y="26523"/>
                  </a:cubicBezTo>
                  <a:cubicBezTo>
                    <a:pt x="1138822" y="43505"/>
                    <a:pt x="1148363" y="66538"/>
                    <a:pt x="1148363" y="90555"/>
                  </a:cubicBezTo>
                  <a:lnTo>
                    <a:pt x="1148363" y="216829"/>
                  </a:lnTo>
                  <a:cubicBezTo>
                    <a:pt x="1148363" y="266842"/>
                    <a:pt x="1107820" y="307385"/>
                    <a:pt x="1057807" y="307385"/>
                  </a:cubicBezTo>
                  <a:lnTo>
                    <a:pt x="90555" y="307385"/>
                  </a:lnTo>
                  <a:cubicBezTo>
                    <a:pt x="66538" y="307385"/>
                    <a:pt x="43505" y="297844"/>
                    <a:pt x="26523" y="280862"/>
                  </a:cubicBezTo>
                  <a:cubicBezTo>
                    <a:pt x="9541" y="263879"/>
                    <a:pt x="0" y="240846"/>
                    <a:pt x="0" y="216829"/>
                  </a:cubicBezTo>
                  <a:lnTo>
                    <a:pt x="0" y="90555"/>
                  </a:lnTo>
                  <a:cubicBezTo>
                    <a:pt x="0" y="66538"/>
                    <a:pt x="9541" y="43505"/>
                    <a:pt x="26523" y="26523"/>
                  </a:cubicBezTo>
                  <a:cubicBezTo>
                    <a:pt x="43505" y="9541"/>
                    <a:pt x="66538" y="0"/>
                    <a:pt x="90555" y="0"/>
                  </a:cubicBezTo>
                  <a:close/>
                </a:path>
              </a:pathLst>
            </a:custGeom>
            <a:solidFill>
              <a:srgbClr val="FFFFFF"/>
            </a:solidFill>
          </p:spPr>
        </p:sp>
        <p:sp>
          <p:nvSpPr>
            <p:cNvPr id="4" name="TextBox 4"/>
            <p:cNvSpPr txBox="1"/>
            <p:nvPr/>
          </p:nvSpPr>
          <p:spPr>
            <a:xfrm>
              <a:off x="0" y="0"/>
              <a:ext cx="1148363"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Paradigm</a:t>
              </a:r>
            </a:p>
          </p:txBody>
        </p:sp>
      </p:grpSp>
      <p:grpSp>
        <p:nvGrpSpPr>
          <p:cNvPr id="5" name="Group 5"/>
          <p:cNvGrpSpPr/>
          <p:nvPr/>
        </p:nvGrpSpPr>
        <p:grpSpPr>
          <a:xfrm>
            <a:off x="2571758" y="6251714"/>
            <a:ext cx="4324090" cy="1167101"/>
            <a:chOff x="0" y="0"/>
            <a:chExt cx="1138855" cy="307385"/>
          </a:xfrm>
        </p:grpSpPr>
        <p:sp>
          <p:nvSpPr>
            <p:cNvPr id="6" name="Freeform 6"/>
            <p:cNvSpPr/>
            <p:nvPr/>
          </p:nvSpPr>
          <p:spPr>
            <a:xfrm>
              <a:off x="0" y="0"/>
              <a:ext cx="1138855" cy="307385"/>
            </a:xfrm>
            <a:custGeom>
              <a:avLst/>
              <a:gdLst/>
              <a:ahLst/>
              <a:cxnLst/>
              <a:rect l="l" t="t" r="r" b="b"/>
              <a:pathLst>
                <a:path w="1138855" h="307385">
                  <a:moveTo>
                    <a:pt x="91311" y="0"/>
                  </a:moveTo>
                  <a:lnTo>
                    <a:pt x="1047544" y="0"/>
                  </a:lnTo>
                  <a:cubicBezTo>
                    <a:pt x="1097974" y="0"/>
                    <a:pt x="1138855" y="40881"/>
                    <a:pt x="1138855" y="91311"/>
                  </a:cubicBezTo>
                  <a:lnTo>
                    <a:pt x="1138855" y="216073"/>
                  </a:lnTo>
                  <a:cubicBezTo>
                    <a:pt x="1138855" y="266503"/>
                    <a:pt x="1097974" y="307385"/>
                    <a:pt x="1047544" y="307385"/>
                  </a:cubicBezTo>
                  <a:lnTo>
                    <a:pt x="91311" y="307385"/>
                  </a:lnTo>
                  <a:cubicBezTo>
                    <a:pt x="40881" y="307385"/>
                    <a:pt x="0" y="266503"/>
                    <a:pt x="0" y="216073"/>
                  </a:cubicBezTo>
                  <a:lnTo>
                    <a:pt x="0" y="91311"/>
                  </a:lnTo>
                  <a:cubicBezTo>
                    <a:pt x="0" y="40881"/>
                    <a:pt x="40881" y="0"/>
                    <a:pt x="91311" y="0"/>
                  </a:cubicBezTo>
                  <a:close/>
                </a:path>
              </a:pathLst>
            </a:custGeom>
            <a:solidFill>
              <a:srgbClr val="FFFFFF"/>
            </a:solidFill>
          </p:spPr>
        </p:sp>
        <p:sp>
          <p:nvSpPr>
            <p:cNvPr id="7" name="TextBox 7"/>
            <p:cNvSpPr txBox="1"/>
            <p:nvPr/>
          </p:nvSpPr>
          <p:spPr>
            <a:xfrm>
              <a:off x="0" y="0"/>
              <a:ext cx="1138855"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Methodology</a:t>
              </a:r>
            </a:p>
          </p:txBody>
        </p:sp>
      </p:grpSp>
      <p:grpSp>
        <p:nvGrpSpPr>
          <p:cNvPr id="8" name="Group 8"/>
          <p:cNvGrpSpPr/>
          <p:nvPr/>
        </p:nvGrpSpPr>
        <p:grpSpPr>
          <a:xfrm>
            <a:off x="3196298" y="7809340"/>
            <a:ext cx="3086100" cy="1214290"/>
            <a:chOff x="0" y="0"/>
            <a:chExt cx="812800" cy="319813"/>
          </a:xfrm>
        </p:grpSpPr>
        <p:sp>
          <p:nvSpPr>
            <p:cNvPr id="9" name="Freeform 9"/>
            <p:cNvSpPr/>
            <p:nvPr/>
          </p:nvSpPr>
          <p:spPr>
            <a:xfrm>
              <a:off x="0" y="0"/>
              <a:ext cx="800372" cy="319813"/>
            </a:xfrm>
            <a:custGeom>
              <a:avLst/>
              <a:gdLst/>
              <a:ahLst/>
              <a:cxnLst/>
              <a:rect l="l" t="t" r="r" b="b"/>
              <a:pathLst>
                <a:path w="800372" h="319813">
                  <a:moveTo>
                    <a:pt x="129927" y="0"/>
                  </a:moveTo>
                  <a:lnTo>
                    <a:pt x="670444" y="0"/>
                  </a:lnTo>
                  <a:cubicBezTo>
                    <a:pt x="704903" y="0"/>
                    <a:pt x="737951" y="13689"/>
                    <a:pt x="762317" y="38055"/>
                  </a:cubicBezTo>
                  <a:cubicBezTo>
                    <a:pt x="786683" y="62421"/>
                    <a:pt x="800372" y="95469"/>
                    <a:pt x="800372" y="129927"/>
                  </a:cubicBezTo>
                  <a:lnTo>
                    <a:pt x="800372" y="189886"/>
                  </a:lnTo>
                  <a:cubicBezTo>
                    <a:pt x="800372" y="261642"/>
                    <a:pt x="742201" y="319813"/>
                    <a:pt x="670444" y="319813"/>
                  </a:cubicBezTo>
                  <a:lnTo>
                    <a:pt x="129927" y="319813"/>
                  </a:lnTo>
                  <a:cubicBezTo>
                    <a:pt x="58170" y="319813"/>
                    <a:pt x="0" y="261642"/>
                    <a:pt x="0" y="189886"/>
                  </a:cubicBezTo>
                  <a:lnTo>
                    <a:pt x="0" y="129927"/>
                  </a:lnTo>
                  <a:cubicBezTo>
                    <a:pt x="0" y="58170"/>
                    <a:pt x="58170" y="0"/>
                    <a:pt x="129927" y="0"/>
                  </a:cubicBezTo>
                  <a:close/>
                </a:path>
              </a:pathLst>
            </a:custGeom>
            <a:solidFill>
              <a:srgbClr val="FFFFFF"/>
            </a:solidFill>
          </p:spPr>
        </p:sp>
        <p:sp>
          <p:nvSpPr>
            <p:cNvPr id="10" name="TextBox 10"/>
            <p:cNvSpPr txBox="1"/>
            <p:nvPr/>
          </p:nvSpPr>
          <p:spPr>
            <a:xfrm>
              <a:off x="0" y="0"/>
              <a:ext cx="812800" cy="319813"/>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a:t>
              </a:r>
            </a:p>
          </p:txBody>
        </p:sp>
      </p:grpSp>
      <p:pic>
        <p:nvPicPr>
          <p:cNvPr id="11" name="Picture 11"/>
          <p:cNvPicPr>
            <a:picLocks noChangeAspect="1"/>
          </p:cNvPicPr>
          <p:nvPr/>
        </p:nvPicPr>
        <p:blipFill>
          <a:blip r:embed="rId3"/>
          <a:srcRect/>
          <a:stretch>
            <a:fillRect/>
          </a:stretch>
        </p:blipFill>
        <p:spPr>
          <a:xfrm>
            <a:off x="3765008" y="690256"/>
            <a:ext cx="10757984" cy="2154964"/>
          </a:xfrm>
          <a:prstGeom prst="rect">
            <a:avLst/>
          </a:prstGeom>
        </p:spPr>
      </p:pic>
      <p:sp>
        <p:nvSpPr>
          <p:cNvPr id="12" name="TextBox 12"/>
          <p:cNvSpPr txBox="1"/>
          <p:nvPr/>
        </p:nvSpPr>
        <p:spPr>
          <a:xfrm>
            <a:off x="6609992" y="9786646"/>
            <a:ext cx="11516916" cy="356235"/>
          </a:xfrm>
          <a:prstGeom prst="rect">
            <a:avLst/>
          </a:prstGeom>
        </p:spPr>
        <p:txBody>
          <a:bodyPr lIns="0" tIns="0" rIns="0" bIns="0" rtlCol="0" anchor="t">
            <a:spAutoFit/>
          </a:bodyPr>
          <a:lstStyle/>
          <a:p>
            <a:pPr>
              <a:lnSpc>
                <a:spcPts val="2939"/>
              </a:lnSpc>
              <a:spcBef>
                <a:spcPct val="0"/>
              </a:spcBef>
            </a:pPr>
            <a:r>
              <a:rPr lang="en-US" sz="2099">
                <a:solidFill>
                  <a:srgbClr val="000000"/>
                </a:solidFill>
                <a:latin typeface="Montserrat Semi-Bold"/>
              </a:rPr>
              <a:t>Lange et al. Int J Environ Res Public Health. 2022 Sep 15;19(18):11601. (PMID: 36141873)</a:t>
            </a:r>
          </a:p>
        </p:txBody>
      </p:sp>
      <p:sp>
        <p:nvSpPr>
          <p:cNvPr id="13" name="TextBox 13"/>
          <p:cNvSpPr txBox="1"/>
          <p:nvPr/>
        </p:nvSpPr>
        <p:spPr>
          <a:xfrm>
            <a:off x="1017538" y="3397670"/>
            <a:ext cx="16941998" cy="49530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Montserrat Semi-Bold Bold"/>
              </a:rPr>
              <a:t>Aim:</a:t>
            </a:r>
            <a:r>
              <a:rPr lang="en-US" sz="2999">
                <a:solidFill>
                  <a:srgbClr val="000000"/>
                </a:solidFill>
                <a:latin typeface="Montserrat Semi-Bold"/>
              </a:rPr>
              <a:t> Explore patients’ and their families’ experiences of delirium during their ICU stay.</a:t>
            </a:r>
          </a:p>
        </p:txBody>
      </p:sp>
      <p:sp>
        <p:nvSpPr>
          <p:cNvPr id="14" name="TextBox 14"/>
          <p:cNvSpPr txBox="1"/>
          <p:nvPr/>
        </p:nvSpPr>
        <p:spPr>
          <a:xfrm>
            <a:off x="10002896" y="8148514"/>
            <a:ext cx="4992291"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Semi-structured interview</a:t>
            </a:r>
          </a:p>
        </p:txBody>
      </p:sp>
      <p:sp>
        <p:nvSpPr>
          <p:cNvPr id="15" name="TextBox 15"/>
          <p:cNvSpPr txBox="1"/>
          <p:nvPr/>
        </p:nvSpPr>
        <p:spPr>
          <a:xfrm>
            <a:off x="9316511" y="6310119"/>
            <a:ext cx="6365060" cy="100266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Interpretive (hermeneutic) phenomenology</a:t>
            </a:r>
          </a:p>
        </p:txBody>
      </p:sp>
      <p:sp>
        <p:nvSpPr>
          <p:cNvPr id="16" name="TextBox 16"/>
          <p:cNvSpPr txBox="1"/>
          <p:nvPr/>
        </p:nvSpPr>
        <p:spPr>
          <a:xfrm>
            <a:off x="8336455" y="4752493"/>
            <a:ext cx="8325173" cy="100266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Constructivism (all knowledge is grounded in our particular experiences)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32678682"/>
              </p:ext>
            </p:extLst>
          </p:nvPr>
        </p:nvGraphicFramePr>
        <p:xfrm>
          <a:off x="729840" y="1028700"/>
          <a:ext cx="7315200" cy="7427077"/>
        </p:xfrm>
        <a:graphic>
          <a:graphicData uri="http://schemas.openxmlformats.org/drawingml/2006/table">
            <a:tbl>
              <a:tblPr/>
              <a:tblGrid>
                <a:gridCol w="7315200">
                  <a:extLst>
                    <a:ext uri="{9D8B030D-6E8A-4147-A177-3AD203B41FA5}">
                      <a16:colId xmlns:a16="http://schemas.microsoft.com/office/drawing/2014/main" val="20000"/>
                    </a:ext>
                  </a:extLst>
                </a:gridCol>
              </a:tblGrid>
              <a:tr h="1223371">
                <a:tc>
                  <a:txBody>
                    <a:bodyPr/>
                    <a:lstStyle/>
                    <a:p>
                      <a:pPr algn="l">
                        <a:defRPr/>
                      </a:pPr>
                      <a:r>
                        <a:rPr lang="en-US" sz="3999">
                          <a:solidFill>
                            <a:srgbClr val="000000"/>
                          </a:solidFill>
                          <a:latin typeface="Montserrat Semi-Bold Bold"/>
                        </a:rPr>
                        <a:t>Questions for the patient</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03706">
                <a:tc>
                  <a:txBody>
                    <a:bodyPr/>
                    <a:lstStyle/>
                    <a:p>
                      <a:pPr algn="l">
                        <a:defRPr/>
                      </a:pPr>
                      <a:r>
                        <a:rPr lang="en-US" sz="2500" dirty="0">
                          <a:latin typeface="Montserrat Semi-Bold" panose="020B0604020202020204" charset="0"/>
                        </a:rPr>
                        <a:t>Do you remember how you behaved and what you did during the hard time in the ICU?</a:t>
                      </a:r>
                    </a:p>
                    <a:p>
                      <a:pPr algn="l">
                        <a:defRPr/>
                      </a:pPr>
                      <a:endParaRPr lang="en-US" sz="2500" dirty="0">
                        <a:latin typeface="Montserrat Semi-Bold" panose="020B0604020202020204" charset="0"/>
                      </a:endParaRPr>
                    </a:p>
                    <a:p>
                      <a:r>
                        <a:rPr lang="en-US" sz="2500" dirty="0">
                          <a:latin typeface="Montserrat Semi-Bold" panose="020B0604020202020204" charset="0"/>
                        </a:rPr>
                        <a:t>What did you feel the next day after you experienced an emotional disorder?</a:t>
                      </a:r>
                    </a:p>
                    <a:p>
                      <a:endParaRPr lang="en-US" sz="2500" dirty="0">
                        <a:latin typeface="Montserrat Semi-Bold" panose="020B0604020202020204" charset="0"/>
                      </a:endParaRPr>
                    </a:p>
                    <a:p>
                      <a:r>
                        <a:rPr lang="en-US" sz="2500" dirty="0">
                          <a:latin typeface="Montserrat Semi-Bold" panose="020B0604020202020204" charset="0"/>
                        </a:rPr>
                        <a:t>Did someone talk to you before the surgery about the possibility of an emotional disorder?</a:t>
                      </a:r>
                    </a:p>
                    <a:p>
                      <a:endParaRPr lang="en-US" sz="2500" dirty="0">
                        <a:latin typeface="Montserrat Semi-Bold" panose="020B0604020202020204" charset="0"/>
                      </a:endParaRPr>
                    </a:p>
                    <a:p>
                      <a:r>
                        <a:rPr lang="en-US" sz="2500" dirty="0">
                          <a:latin typeface="Montserrat Semi-Bold" panose="020B0604020202020204" charset="0"/>
                        </a:rPr>
                        <a:t>Did you talk to your family about your behavior?</a:t>
                      </a:r>
                    </a:p>
                    <a:p>
                      <a:endParaRPr lang="en-US" sz="2500" dirty="0">
                        <a:latin typeface="Montserrat Semi-Bold" panose="020B0604020202020204" charset="0"/>
                      </a:endParaRPr>
                    </a:p>
                    <a:p>
                      <a:r>
                        <a:rPr lang="en-US" sz="2500" dirty="0">
                          <a:solidFill>
                            <a:srgbClr val="000000"/>
                          </a:solidFill>
                          <a:latin typeface="Montserrat Semi-Bold" panose="020B0604020202020204" charset="0"/>
                        </a:rPr>
                        <a:t>Did you get support after the emotional disorder</a:t>
                      </a:r>
                      <a:r>
                        <a:rPr lang="en-US" sz="2499" dirty="0">
                          <a:solidFill>
                            <a:srgbClr val="000000"/>
                          </a:solidFill>
                          <a:latin typeface="Montserrat Semi-Bold" panose="020B0604020202020204" charset="0"/>
                        </a:rPr>
                        <a:t>?</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1540569924"/>
              </p:ext>
            </p:extLst>
          </p:nvPr>
        </p:nvGraphicFramePr>
        <p:xfrm>
          <a:off x="8481257" y="1028700"/>
          <a:ext cx="8778043" cy="8301164"/>
        </p:xfrm>
        <a:graphic>
          <a:graphicData uri="http://schemas.openxmlformats.org/drawingml/2006/table">
            <a:tbl>
              <a:tblPr/>
              <a:tblGrid>
                <a:gridCol w="8778043">
                  <a:extLst>
                    <a:ext uri="{9D8B030D-6E8A-4147-A177-3AD203B41FA5}">
                      <a16:colId xmlns:a16="http://schemas.microsoft.com/office/drawing/2014/main" val="20000"/>
                    </a:ext>
                  </a:extLst>
                </a:gridCol>
              </a:tblGrid>
              <a:tr h="1220484">
                <a:tc>
                  <a:txBody>
                    <a:bodyPr/>
                    <a:lstStyle/>
                    <a:p>
                      <a:pPr algn="l">
                        <a:defRPr/>
                      </a:pPr>
                      <a:r>
                        <a:rPr lang="en-US" sz="3999">
                          <a:solidFill>
                            <a:srgbClr val="000000"/>
                          </a:solidFill>
                          <a:latin typeface="Montserrat Semi-Bold Bold"/>
                        </a:rPr>
                        <a:t>Questions for the family</a:t>
                      </a:r>
                      <a:endParaRPr lang="en-US" sz="110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80680">
                <a:tc>
                  <a:txBody>
                    <a:bodyPr/>
                    <a:lstStyle/>
                    <a:p>
                      <a:pPr algn="l">
                        <a:defRPr/>
                      </a:pPr>
                      <a:r>
                        <a:rPr lang="en-US" sz="2500" dirty="0">
                          <a:latin typeface="Montserrat Semi-Bold" panose="020B0604020202020204" charset="0"/>
                        </a:rPr>
                        <a:t>Did your relative tell you how he/she behaved during the difficult experiences in the ICU?</a:t>
                      </a:r>
                    </a:p>
                    <a:p>
                      <a:pPr algn="l">
                        <a:defRPr/>
                      </a:pPr>
                      <a:endParaRPr lang="en-US" sz="2500" dirty="0">
                        <a:latin typeface="Montserrat Semi-Bold" panose="020B0604020202020204" charset="0"/>
                      </a:endParaRPr>
                    </a:p>
                    <a:p>
                      <a:r>
                        <a:rPr lang="en-US" sz="2500" dirty="0">
                          <a:latin typeface="Montserrat Semi-Bold" panose="020B0604020202020204" charset="0"/>
                        </a:rPr>
                        <a:t>What did you feel when you found out about the emotional disorder experienced by your relative?</a:t>
                      </a:r>
                    </a:p>
                    <a:p>
                      <a:endParaRPr lang="en-US" sz="2500" dirty="0">
                        <a:latin typeface="Montserrat Semi-Bold" panose="020B0604020202020204" charset="0"/>
                      </a:endParaRPr>
                    </a:p>
                    <a:p>
                      <a:r>
                        <a:rPr lang="en-US" sz="2500" dirty="0">
                          <a:latin typeface="Montserrat Semi-Bold" panose="020B0604020202020204" charset="0"/>
                        </a:rPr>
                        <a:t>Did someone talk to you before the surgery about the possibility of an emotional disorder?</a:t>
                      </a:r>
                    </a:p>
                    <a:p>
                      <a:endParaRPr lang="en-US" sz="2500" dirty="0">
                        <a:latin typeface="Montserrat Semi-Bold" panose="020B0604020202020204" charset="0"/>
                      </a:endParaRPr>
                    </a:p>
                    <a:p>
                      <a:r>
                        <a:rPr lang="en-US" sz="2500" dirty="0">
                          <a:latin typeface="Montserrat Semi-Bold" panose="020B0604020202020204" charset="0"/>
                        </a:rPr>
                        <a:t>Did you talk to your relative about your behavior?</a:t>
                      </a:r>
                    </a:p>
                    <a:p>
                      <a:endParaRPr lang="en-US" sz="2500" dirty="0">
                        <a:latin typeface="Montserrat Semi-Bold" panose="020B0604020202020204" charset="0"/>
                      </a:endParaRPr>
                    </a:p>
                    <a:p>
                      <a:r>
                        <a:rPr lang="en-US" sz="2500" dirty="0">
                          <a:latin typeface="Montserrat Semi-Bold" panose="020B0604020202020204" charset="0"/>
                        </a:rPr>
                        <a:t>Did you get support after your relative’s emotional disorder?</a:t>
                      </a:r>
                    </a:p>
                    <a:p>
                      <a:endParaRPr lang="en-US" sz="2500" dirty="0">
                        <a:latin typeface="Montserrat Semi-Bold" panose="020B0604020202020204" charset="0"/>
                      </a:endParaRPr>
                    </a:p>
                    <a:p>
                      <a:r>
                        <a:rPr lang="en-US" sz="2500" dirty="0">
                          <a:solidFill>
                            <a:srgbClr val="000000"/>
                          </a:solidFill>
                          <a:latin typeface="Montserrat Semi-Bold" panose="020B0604020202020204" charset="0"/>
                        </a:rPr>
                        <a:t>Are you concerned about taking your relative home knowing that he/she experienced an emotional disorder while being in the ICU?</a:t>
                      </a:r>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6183069" y="421555"/>
            <a:ext cx="5921862" cy="1228110"/>
            <a:chOff x="0" y="0"/>
            <a:chExt cx="1559667" cy="323453"/>
          </a:xfrm>
        </p:grpSpPr>
        <p:sp>
          <p:nvSpPr>
            <p:cNvPr id="3" name="Freeform 3"/>
            <p:cNvSpPr/>
            <p:nvPr/>
          </p:nvSpPr>
          <p:spPr>
            <a:xfrm>
              <a:off x="0" y="0"/>
              <a:ext cx="1559667" cy="319813"/>
            </a:xfrm>
            <a:custGeom>
              <a:avLst/>
              <a:gdLst/>
              <a:ahLst/>
              <a:cxnLst/>
              <a:rect l="l" t="t" r="r" b="b"/>
              <a:pathLst>
                <a:path w="1559667" h="319813">
                  <a:moveTo>
                    <a:pt x="66675" y="0"/>
                  </a:moveTo>
                  <a:lnTo>
                    <a:pt x="1492993" y="0"/>
                  </a:lnTo>
                  <a:cubicBezTo>
                    <a:pt x="1529816" y="0"/>
                    <a:pt x="1559667" y="29851"/>
                    <a:pt x="1559667" y="66675"/>
                  </a:cubicBezTo>
                  <a:lnTo>
                    <a:pt x="1559667" y="253138"/>
                  </a:lnTo>
                  <a:cubicBezTo>
                    <a:pt x="1559667" y="289962"/>
                    <a:pt x="1529816" y="319813"/>
                    <a:pt x="1492993" y="319813"/>
                  </a:cubicBezTo>
                  <a:lnTo>
                    <a:pt x="66675" y="319813"/>
                  </a:lnTo>
                  <a:cubicBezTo>
                    <a:pt x="29851" y="319813"/>
                    <a:pt x="0" y="289962"/>
                    <a:pt x="0" y="253138"/>
                  </a:cubicBezTo>
                  <a:lnTo>
                    <a:pt x="0" y="66675"/>
                  </a:lnTo>
                  <a:cubicBezTo>
                    <a:pt x="0" y="29851"/>
                    <a:pt x="29851" y="0"/>
                    <a:pt x="66675" y="0"/>
                  </a:cubicBezTo>
                  <a:close/>
                </a:path>
              </a:pathLst>
            </a:custGeom>
            <a:solidFill>
              <a:srgbClr val="FFFFFF"/>
            </a:solidFill>
          </p:spPr>
        </p:sp>
        <p:sp>
          <p:nvSpPr>
            <p:cNvPr id="4" name="TextBox 4"/>
            <p:cNvSpPr txBox="1"/>
            <p:nvPr/>
          </p:nvSpPr>
          <p:spPr>
            <a:xfrm>
              <a:off x="0" y="0"/>
              <a:ext cx="1559667" cy="32345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THEMES</a:t>
              </a:r>
            </a:p>
          </p:txBody>
        </p:sp>
      </p:grpSp>
      <p:grpSp>
        <p:nvGrpSpPr>
          <p:cNvPr id="5" name="Group 5"/>
          <p:cNvGrpSpPr/>
          <p:nvPr/>
        </p:nvGrpSpPr>
        <p:grpSpPr>
          <a:xfrm>
            <a:off x="1519278" y="2301924"/>
            <a:ext cx="6126346" cy="1885632"/>
            <a:chOff x="0" y="0"/>
            <a:chExt cx="1613523" cy="496627"/>
          </a:xfrm>
        </p:grpSpPr>
        <p:sp>
          <p:nvSpPr>
            <p:cNvPr id="6" name="Freeform 6"/>
            <p:cNvSpPr/>
            <p:nvPr/>
          </p:nvSpPr>
          <p:spPr>
            <a:xfrm>
              <a:off x="0" y="0"/>
              <a:ext cx="1613523" cy="496627"/>
            </a:xfrm>
            <a:custGeom>
              <a:avLst/>
              <a:gdLst/>
              <a:ahLst/>
              <a:cxnLst/>
              <a:rect l="l" t="t" r="r" b="b"/>
              <a:pathLst>
                <a:path w="1613523" h="496627">
                  <a:moveTo>
                    <a:pt x="64449" y="0"/>
                  </a:moveTo>
                  <a:lnTo>
                    <a:pt x="1549074" y="0"/>
                  </a:lnTo>
                  <a:cubicBezTo>
                    <a:pt x="1566167" y="0"/>
                    <a:pt x="1582560" y="6790"/>
                    <a:pt x="1594646" y="18877"/>
                  </a:cubicBezTo>
                  <a:cubicBezTo>
                    <a:pt x="1606733" y="30963"/>
                    <a:pt x="1613523" y="47356"/>
                    <a:pt x="1613523" y="64449"/>
                  </a:cubicBezTo>
                  <a:lnTo>
                    <a:pt x="1613523" y="432178"/>
                  </a:lnTo>
                  <a:cubicBezTo>
                    <a:pt x="1613523" y="467773"/>
                    <a:pt x="1584668" y="496627"/>
                    <a:pt x="1549074" y="496627"/>
                  </a:cubicBezTo>
                  <a:lnTo>
                    <a:pt x="64449" y="496627"/>
                  </a:lnTo>
                  <a:cubicBezTo>
                    <a:pt x="28855" y="496627"/>
                    <a:pt x="0" y="467773"/>
                    <a:pt x="0" y="432178"/>
                  </a:cubicBezTo>
                  <a:lnTo>
                    <a:pt x="0" y="64449"/>
                  </a:lnTo>
                  <a:cubicBezTo>
                    <a:pt x="0" y="28855"/>
                    <a:pt x="28855" y="0"/>
                    <a:pt x="64449" y="0"/>
                  </a:cubicBezTo>
                  <a:close/>
                </a:path>
              </a:pathLst>
            </a:custGeom>
            <a:solidFill>
              <a:srgbClr val="6497B1"/>
            </a:solidFill>
          </p:spPr>
        </p:sp>
        <p:sp>
          <p:nvSpPr>
            <p:cNvPr id="7" name="TextBox 7"/>
            <p:cNvSpPr txBox="1"/>
            <p:nvPr/>
          </p:nvSpPr>
          <p:spPr>
            <a:xfrm>
              <a:off x="0" y="0"/>
              <a:ext cx="1613523" cy="49298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EDUCATION</a:t>
              </a:r>
            </a:p>
            <a:p>
              <a:pPr algn="ctr">
                <a:lnSpc>
                  <a:spcPts val="3499"/>
                </a:lnSpc>
              </a:pPr>
              <a:r>
                <a:rPr lang="en-US" sz="2499" dirty="0">
                  <a:solidFill>
                    <a:srgbClr val="FFFFFF"/>
                  </a:solidFill>
                  <a:latin typeface="Montserrat Semi-Bold Italics"/>
                </a:rPr>
                <a:t>Relatives' and patients' experiences of knowledge and information about delirium</a:t>
              </a:r>
            </a:p>
          </p:txBody>
        </p:sp>
      </p:grpSp>
      <p:grpSp>
        <p:nvGrpSpPr>
          <p:cNvPr id="8" name="Group 8"/>
          <p:cNvGrpSpPr/>
          <p:nvPr/>
        </p:nvGrpSpPr>
        <p:grpSpPr>
          <a:xfrm>
            <a:off x="1519278" y="4839815"/>
            <a:ext cx="6126346" cy="1903705"/>
            <a:chOff x="0" y="-4760"/>
            <a:chExt cx="1613523" cy="501387"/>
          </a:xfrm>
        </p:grpSpPr>
        <p:sp>
          <p:nvSpPr>
            <p:cNvPr id="9" name="Freeform 9"/>
            <p:cNvSpPr/>
            <p:nvPr/>
          </p:nvSpPr>
          <p:spPr>
            <a:xfrm>
              <a:off x="0" y="0"/>
              <a:ext cx="1613523" cy="496627"/>
            </a:xfrm>
            <a:custGeom>
              <a:avLst/>
              <a:gdLst/>
              <a:ahLst/>
              <a:cxnLst/>
              <a:rect l="l" t="t" r="r" b="b"/>
              <a:pathLst>
                <a:path w="1613523" h="496627">
                  <a:moveTo>
                    <a:pt x="64449" y="0"/>
                  </a:moveTo>
                  <a:lnTo>
                    <a:pt x="1549074" y="0"/>
                  </a:lnTo>
                  <a:cubicBezTo>
                    <a:pt x="1566167" y="0"/>
                    <a:pt x="1582560" y="6790"/>
                    <a:pt x="1594646" y="18877"/>
                  </a:cubicBezTo>
                  <a:cubicBezTo>
                    <a:pt x="1606733" y="30963"/>
                    <a:pt x="1613523" y="47356"/>
                    <a:pt x="1613523" y="64449"/>
                  </a:cubicBezTo>
                  <a:lnTo>
                    <a:pt x="1613523" y="432178"/>
                  </a:lnTo>
                  <a:cubicBezTo>
                    <a:pt x="1613523" y="467773"/>
                    <a:pt x="1584668" y="496627"/>
                    <a:pt x="1549074" y="496627"/>
                  </a:cubicBezTo>
                  <a:lnTo>
                    <a:pt x="64449" y="496627"/>
                  </a:lnTo>
                  <a:cubicBezTo>
                    <a:pt x="28855" y="496627"/>
                    <a:pt x="0" y="467773"/>
                    <a:pt x="0" y="432178"/>
                  </a:cubicBezTo>
                  <a:lnTo>
                    <a:pt x="0" y="64449"/>
                  </a:lnTo>
                  <a:cubicBezTo>
                    <a:pt x="0" y="28855"/>
                    <a:pt x="28855" y="0"/>
                    <a:pt x="64449" y="0"/>
                  </a:cubicBezTo>
                  <a:close/>
                </a:path>
              </a:pathLst>
            </a:custGeom>
            <a:solidFill>
              <a:srgbClr val="6497B1"/>
            </a:solidFill>
          </p:spPr>
        </p:sp>
        <p:sp>
          <p:nvSpPr>
            <p:cNvPr id="10" name="TextBox 10"/>
            <p:cNvSpPr txBox="1"/>
            <p:nvPr/>
          </p:nvSpPr>
          <p:spPr>
            <a:xfrm>
              <a:off x="0" y="-4760"/>
              <a:ext cx="1613523" cy="50138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FEELINGS BEFORE DELIRIUM</a:t>
              </a:r>
            </a:p>
            <a:p>
              <a:pPr algn="ctr">
                <a:lnSpc>
                  <a:spcPts val="3499"/>
                </a:lnSpc>
              </a:pPr>
              <a:r>
                <a:rPr lang="en-US" sz="2499" i="1" dirty="0">
                  <a:solidFill>
                    <a:srgbClr val="FFFFFF"/>
                  </a:solidFill>
                  <a:latin typeface="Montserrat Semi-Bold"/>
                </a:rPr>
                <a:t>Patients' experiences related to the period before the delirium symptoms</a:t>
              </a:r>
            </a:p>
          </p:txBody>
        </p:sp>
      </p:grpSp>
      <p:grpSp>
        <p:nvGrpSpPr>
          <p:cNvPr id="11" name="Group 11"/>
          <p:cNvGrpSpPr/>
          <p:nvPr/>
        </p:nvGrpSpPr>
        <p:grpSpPr>
          <a:xfrm>
            <a:off x="1519278" y="7413852"/>
            <a:ext cx="6126346" cy="1447482"/>
            <a:chOff x="0" y="0"/>
            <a:chExt cx="1613523" cy="381230"/>
          </a:xfrm>
        </p:grpSpPr>
        <p:sp>
          <p:nvSpPr>
            <p:cNvPr id="12" name="Freeform 12"/>
            <p:cNvSpPr/>
            <p:nvPr/>
          </p:nvSpPr>
          <p:spPr>
            <a:xfrm>
              <a:off x="0" y="0"/>
              <a:ext cx="1613523" cy="381230"/>
            </a:xfrm>
            <a:custGeom>
              <a:avLst/>
              <a:gdLst/>
              <a:ahLst/>
              <a:cxnLst/>
              <a:rect l="l" t="t" r="r" b="b"/>
              <a:pathLst>
                <a:path w="1613523" h="381230">
                  <a:moveTo>
                    <a:pt x="64449" y="0"/>
                  </a:moveTo>
                  <a:lnTo>
                    <a:pt x="1549074" y="0"/>
                  </a:lnTo>
                  <a:cubicBezTo>
                    <a:pt x="1566167" y="0"/>
                    <a:pt x="1582560" y="6790"/>
                    <a:pt x="1594646" y="18877"/>
                  </a:cubicBezTo>
                  <a:cubicBezTo>
                    <a:pt x="1606733" y="30963"/>
                    <a:pt x="1613523" y="47356"/>
                    <a:pt x="1613523" y="64449"/>
                  </a:cubicBezTo>
                  <a:lnTo>
                    <a:pt x="1613523" y="316781"/>
                  </a:lnTo>
                  <a:cubicBezTo>
                    <a:pt x="1613523" y="352375"/>
                    <a:pt x="1584668" y="381230"/>
                    <a:pt x="1549074" y="381230"/>
                  </a:cubicBezTo>
                  <a:lnTo>
                    <a:pt x="64449" y="381230"/>
                  </a:lnTo>
                  <a:cubicBezTo>
                    <a:pt x="28855" y="381230"/>
                    <a:pt x="0" y="352375"/>
                    <a:pt x="0" y="316781"/>
                  </a:cubicBezTo>
                  <a:lnTo>
                    <a:pt x="0" y="64449"/>
                  </a:lnTo>
                  <a:cubicBezTo>
                    <a:pt x="0" y="28855"/>
                    <a:pt x="28855" y="0"/>
                    <a:pt x="64449" y="0"/>
                  </a:cubicBezTo>
                  <a:close/>
                </a:path>
              </a:pathLst>
            </a:custGeom>
            <a:solidFill>
              <a:srgbClr val="6497B1"/>
            </a:solidFill>
          </p:spPr>
        </p:sp>
        <p:sp>
          <p:nvSpPr>
            <p:cNvPr id="13" name="TextBox 13"/>
            <p:cNvSpPr txBox="1"/>
            <p:nvPr/>
          </p:nvSpPr>
          <p:spPr>
            <a:xfrm>
              <a:off x="0" y="0"/>
              <a:ext cx="1613523" cy="381230"/>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PAIN &amp; THIRST</a:t>
              </a:r>
            </a:p>
            <a:p>
              <a:pPr algn="ctr">
                <a:lnSpc>
                  <a:spcPts val="3499"/>
                </a:lnSpc>
              </a:pPr>
              <a:r>
                <a:rPr lang="en-US" sz="2499" dirty="0">
                  <a:solidFill>
                    <a:srgbClr val="FFFFFF"/>
                  </a:solidFill>
                  <a:latin typeface="Montserrat Semi-Bold Italics"/>
                </a:rPr>
                <a:t>Experience of pain and feeling thirsty</a:t>
              </a:r>
            </a:p>
          </p:txBody>
        </p:sp>
      </p:grpSp>
      <p:grpSp>
        <p:nvGrpSpPr>
          <p:cNvPr id="14" name="Group 14"/>
          <p:cNvGrpSpPr/>
          <p:nvPr/>
        </p:nvGrpSpPr>
        <p:grpSpPr>
          <a:xfrm>
            <a:off x="9808712" y="2301924"/>
            <a:ext cx="6960009" cy="1885632"/>
            <a:chOff x="0" y="0"/>
            <a:chExt cx="1833089" cy="496627"/>
          </a:xfrm>
        </p:grpSpPr>
        <p:sp>
          <p:nvSpPr>
            <p:cNvPr id="15" name="Freeform 15"/>
            <p:cNvSpPr/>
            <p:nvPr/>
          </p:nvSpPr>
          <p:spPr>
            <a:xfrm>
              <a:off x="0" y="0"/>
              <a:ext cx="1833089" cy="496627"/>
            </a:xfrm>
            <a:custGeom>
              <a:avLst/>
              <a:gdLst/>
              <a:ahLst/>
              <a:cxnLst/>
              <a:rect l="l" t="t" r="r" b="b"/>
              <a:pathLst>
                <a:path w="1833089" h="496627">
                  <a:moveTo>
                    <a:pt x="56730" y="0"/>
                  </a:moveTo>
                  <a:lnTo>
                    <a:pt x="1776359" y="0"/>
                  </a:lnTo>
                  <a:cubicBezTo>
                    <a:pt x="1791405" y="0"/>
                    <a:pt x="1805834" y="5977"/>
                    <a:pt x="1816473" y="16616"/>
                  </a:cubicBezTo>
                  <a:cubicBezTo>
                    <a:pt x="1827112" y="27255"/>
                    <a:pt x="1833089" y="41684"/>
                    <a:pt x="1833089" y="56730"/>
                  </a:cubicBezTo>
                  <a:lnTo>
                    <a:pt x="1833089" y="439898"/>
                  </a:lnTo>
                  <a:cubicBezTo>
                    <a:pt x="1833089" y="454944"/>
                    <a:pt x="1827112" y="469373"/>
                    <a:pt x="1816473" y="480012"/>
                  </a:cubicBezTo>
                  <a:cubicBezTo>
                    <a:pt x="1805834" y="490651"/>
                    <a:pt x="1791405" y="496627"/>
                    <a:pt x="1776359" y="496627"/>
                  </a:cubicBezTo>
                  <a:lnTo>
                    <a:pt x="56730" y="496627"/>
                  </a:lnTo>
                  <a:cubicBezTo>
                    <a:pt x="41684" y="496627"/>
                    <a:pt x="27255" y="490651"/>
                    <a:pt x="16616" y="480012"/>
                  </a:cubicBezTo>
                  <a:cubicBezTo>
                    <a:pt x="5977" y="469373"/>
                    <a:pt x="0" y="454944"/>
                    <a:pt x="0" y="439898"/>
                  </a:cubicBezTo>
                  <a:lnTo>
                    <a:pt x="0" y="56730"/>
                  </a:lnTo>
                  <a:cubicBezTo>
                    <a:pt x="0" y="41684"/>
                    <a:pt x="5977" y="27255"/>
                    <a:pt x="16616" y="16616"/>
                  </a:cubicBezTo>
                  <a:cubicBezTo>
                    <a:pt x="27255" y="5977"/>
                    <a:pt x="41684" y="0"/>
                    <a:pt x="56730" y="0"/>
                  </a:cubicBezTo>
                  <a:close/>
                </a:path>
              </a:pathLst>
            </a:custGeom>
            <a:solidFill>
              <a:srgbClr val="6497B1"/>
            </a:solidFill>
          </p:spPr>
        </p:sp>
        <p:sp>
          <p:nvSpPr>
            <p:cNvPr id="16" name="TextBox 16"/>
            <p:cNvSpPr txBox="1"/>
            <p:nvPr/>
          </p:nvSpPr>
          <p:spPr>
            <a:xfrm>
              <a:off x="0" y="0"/>
              <a:ext cx="1833089" cy="49298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THE DAY AFTER</a:t>
              </a:r>
            </a:p>
            <a:p>
              <a:pPr algn="ctr">
                <a:lnSpc>
                  <a:spcPts val="3499"/>
                </a:lnSpc>
              </a:pPr>
              <a:r>
                <a:rPr lang="en-US" sz="2499" dirty="0">
                  <a:solidFill>
                    <a:srgbClr val="FFFFFF"/>
                  </a:solidFill>
                  <a:latin typeface="Montserrat Semi-Bold Italics"/>
                </a:rPr>
                <a:t>Feelings experienced by patients after an episode of delirium</a:t>
              </a:r>
            </a:p>
          </p:txBody>
        </p:sp>
      </p:grpSp>
      <p:grpSp>
        <p:nvGrpSpPr>
          <p:cNvPr id="17" name="Group 17"/>
          <p:cNvGrpSpPr/>
          <p:nvPr/>
        </p:nvGrpSpPr>
        <p:grpSpPr>
          <a:xfrm>
            <a:off x="9808712" y="4853636"/>
            <a:ext cx="6960009" cy="1889884"/>
            <a:chOff x="0" y="-1120"/>
            <a:chExt cx="1833089" cy="497747"/>
          </a:xfrm>
        </p:grpSpPr>
        <p:sp>
          <p:nvSpPr>
            <p:cNvPr id="18" name="Freeform 18"/>
            <p:cNvSpPr/>
            <p:nvPr/>
          </p:nvSpPr>
          <p:spPr>
            <a:xfrm>
              <a:off x="0" y="0"/>
              <a:ext cx="1833089" cy="496627"/>
            </a:xfrm>
            <a:custGeom>
              <a:avLst/>
              <a:gdLst/>
              <a:ahLst/>
              <a:cxnLst/>
              <a:rect l="l" t="t" r="r" b="b"/>
              <a:pathLst>
                <a:path w="1833089" h="496627">
                  <a:moveTo>
                    <a:pt x="56730" y="0"/>
                  </a:moveTo>
                  <a:lnTo>
                    <a:pt x="1776359" y="0"/>
                  </a:lnTo>
                  <a:cubicBezTo>
                    <a:pt x="1791405" y="0"/>
                    <a:pt x="1805834" y="5977"/>
                    <a:pt x="1816473" y="16616"/>
                  </a:cubicBezTo>
                  <a:cubicBezTo>
                    <a:pt x="1827112" y="27255"/>
                    <a:pt x="1833089" y="41684"/>
                    <a:pt x="1833089" y="56730"/>
                  </a:cubicBezTo>
                  <a:lnTo>
                    <a:pt x="1833089" y="439898"/>
                  </a:lnTo>
                  <a:cubicBezTo>
                    <a:pt x="1833089" y="454944"/>
                    <a:pt x="1827112" y="469373"/>
                    <a:pt x="1816473" y="480012"/>
                  </a:cubicBezTo>
                  <a:cubicBezTo>
                    <a:pt x="1805834" y="490651"/>
                    <a:pt x="1791405" y="496627"/>
                    <a:pt x="1776359" y="496627"/>
                  </a:cubicBezTo>
                  <a:lnTo>
                    <a:pt x="56730" y="496627"/>
                  </a:lnTo>
                  <a:cubicBezTo>
                    <a:pt x="41684" y="496627"/>
                    <a:pt x="27255" y="490651"/>
                    <a:pt x="16616" y="480012"/>
                  </a:cubicBezTo>
                  <a:cubicBezTo>
                    <a:pt x="5977" y="469373"/>
                    <a:pt x="0" y="454944"/>
                    <a:pt x="0" y="439898"/>
                  </a:cubicBezTo>
                  <a:lnTo>
                    <a:pt x="0" y="56730"/>
                  </a:lnTo>
                  <a:cubicBezTo>
                    <a:pt x="0" y="41684"/>
                    <a:pt x="5977" y="27255"/>
                    <a:pt x="16616" y="16616"/>
                  </a:cubicBezTo>
                  <a:cubicBezTo>
                    <a:pt x="27255" y="5977"/>
                    <a:pt x="41684" y="0"/>
                    <a:pt x="56730" y="0"/>
                  </a:cubicBezTo>
                  <a:close/>
                </a:path>
              </a:pathLst>
            </a:custGeom>
            <a:solidFill>
              <a:srgbClr val="6497B1"/>
            </a:solidFill>
          </p:spPr>
        </p:sp>
        <p:sp>
          <p:nvSpPr>
            <p:cNvPr id="19" name="TextBox 19"/>
            <p:cNvSpPr txBox="1"/>
            <p:nvPr/>
          </p:nvSpPr>
          <p:spPr>
            <a:xfrm>
              <a:off x="0" y="-1120"/>
              <a:ext cx="1833089" cy="49774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TALKING TO THE FAMILY/PATIENT</a:t>
              </a:r>
            </a:p>
            <a:p>
              <a:pPr algn="ctr">
                <a:lnSpc>
                  <a:spcPts val="3499"/>
                </a:lnSpc>
              </a:pPr>
              <a:r>
                <a:rPr lang="en-US" sz="2499" i="1" dirty="0">
                  <a:solidFill>
                    <a:srgbClr val="FFFFFF"/>
                  </a:solidFill>
                  <a:latin typeface="Montserrat Semi-Bold"/>
                </a:rPr>
                <a:t>Patients' and their families' conversations about the events that tool place during the delirium episode</a:t>
              </a:r>
            </a:p>
          </p:txBody>
        </p:sp>
      </p:grpSp>
      <p:grpSp>
        <p:nvGrpSpPr>
          <p:cNvPr id="20" name="Group 20"/>
          <p:cNvGrpSpPr/>
          <p:nvPr/>
        </p:nvGrpSpPr>
        <p:grpSpPr>
          <a:xfrm>
            <a:off x="9808712" y="7409599"/>
            <a:ext cx="6960009" cy="1451735"/>
            <a:chOff x="0" y="-1120"/>
            <a:chExt cx="1833089" cy="382350"/>
          </a:xfrm>
        </p:grpSpPr>
        <p:sp>
          <p:nvSpPr>
            <p:cNvPr id="21" name="Freeform 21"/>
            <p:cNvSpPr/>
            <p:nvPr/>
          </p:nvSpPr>
          <p:spPr>
            <a:xfrm>
              <a:off x="0" y="0"/>
              <a:ext cx="1833089" cy="381230"/>
            </a:xfrm>
            <a:custGeom>
              <a:avLst/>
              <a:gdLst/>
              <a:ahLst/>
              <a:cxnLst/>
              <a:rect l="l" t="t" r="r" b="b"/>
              <a:pathLst>
                <a:path w="1833089" h="381230">
                  <a:moveTo>
                    <a:pt x="56730" y="0"/>
                  </a:moveTo>
                  <a:lnTo>
                    <a:pt x="1776359" y="0"/>
                  </a:lnTo>
                  <a:cubicBezTo>
                    <a:pt x="1791405" y="0"/>
                    <a:pt x="1805834" y="5977"/>
                    <a:pt x="1816473" y="16616"/>
                  </a:cubicBezTo>
                  <a:cubicBezTo>
                    <a:pt x="1827112" y="27255"/>
                    <a:pt x="1833089" y="41684"/>
                    <a:pt x="1833089" y="56730"/>
                  </a:cubicBezTo>
                  <a:lnTo>
                    <a:pt x="1833089" y="324500"/>
                  </a:lnTo>
                  <a:cubicBezTo>
                    <a:pt x="1833089" y="355831"/>
                    <a:pt x="1807690" y="381230"/>
                    <a:pt x="1776359" y="381230"/>
                  </a:cubicBezTo>
                  <a:lnTo>
                    <a:pt x="56730" y="381230"/>
                  </a:lnTo>
                  <a:cubicBezTo>
                    <a:pt x="41684" y="381230"/>
                    <a:pt x="27255" y="375253"/>
                    <a:pt x="16616" y="364614"/>
                  </a:cubicBezTo>
                  <a:cubicBezTo>
                    <a:pt x="5977" y="353975"/>
                    <a:pt x="0" y="339546"/>
                    <a:pt x="0" y="324500"/>
                  </a:cubicBezTo>
                  <a:lnTo>
                    <a:pt x="0" y="56730"/>
                  </a:lnTo>
                  <a:cubicBezTo>
                    <a:pt x="0" y="41684"/>
                    <a:pt x="5977" y="27255"/>
                    <a:pt x="16616" y="16616"/>
                  </a:cubicBezTo>
                  <a:cubicBezTo>
                    <a:pt x="27255" y="5977"/>
                    <a:pt x="41684" y="0"/>
                    <a:pt x="56730" y="0"/>
                  </a:cubicBezTo>
                  <a:close/>
                </a:path>
              </a:pathLst>
            </a:custGeom>
            <a:solidFill>
              <a:srgbClr val="6497B1"/>
            </a:solidFill>
          </p:spPr>
        </p:sp>
        <p:sp>
          <p:nvSpPr>
            <p:cNvPr id="22" name="TextBox 22"/>
            <p:cNvSpPr txBox="1"/>
            <p:nvPr/>
          </p:nvSpPr>
          <p:spPr>
            <a:xfrm>
              <a:off x="0" y="-1120"/>
              <a:ext cx="1833089" cy="382350"/>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a:rPr>
                <a:t>RETURN HOME</a:t>
              </a:r>
            </a:p>
            <a:p>
              <a:pPr algn="ctr">
                <a:lnSpc>
                  <a:spcPts val="3499"/>
                </a:lnSpc>
              </a:pPr>
              <a:r>
                <a:rPr lang="en-US" sz="2499" i="1" dirty="0">
                  <a:solidFill>
                    <a:srgbClr val="FFFFFF"/>
                  </a:solidFill>
                  <a:latin typeface="Montserrat Semi-Bold"/>
                </a:rPr>
                <a:t>Returning patients home after a stay in an ICU unit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2237613"/>
            <a:ext cx="1278179" cy="1104027"/>
          </a:xfrm>
          <a:prstGeom prst="rect">
            <a:avLst/>
          </a:prstGeom>
        </p:spPr>
      </p:pic>
      <p:sp>
        <p:nvSpPr>
          <p:cNvPr id="3" name="TextBox 3"/>
          <p:cNvSpPr txBox="1"/>
          <p:nvPr/>
        </p:nvSpPr>
        <p:spPr>
          <a:xfrm>
            <a:off x="2241296" y="458787"/>
            <a:ext cx="13805407" cy="1120775"/>
          </a:xfrm>
          <a:prstGeom prst="rect">
            <a:avLst/>
          </a:prstGeom>
        </p:spPr>
        <p:txBody>
          <a:bodyPr lIns="0" tIns="0" rIns="0" bIns="0" rtlCol="0" anchor="t">
            <a:spAutoFit/>
          </a:bodyPr>
          <a:lstStyle/>
          <a:p>
            <a:pPr algn="ctr">
              <a:lnSpc>
                <a:spcPts val="9100"/>
              </a:lnSpc>
            </a:pPr>
            <a:r>
              <a:rPr lang="en-US" sz="6500">
                <a:solidFill>
                  <a:srgbClr val="000000"/>
                </a:solidFill>
                <a:latin typeface="Montserrat Classic Bold"/>
              </a:rPr>
              <a:t>QUANTITATIVE &amp; QUALITATIVE:</a:t>
            </a:r>
          </a:p>
        </p:txBody>
      </p:sp>
      <p:sp>
        <p:nvSpPr>
          <p:cNvPr id="4" name="TextBox 4"/>
          <p:cNvSpPr txBox="1"/>
          <p:nvPr/>
        </p:nvSpPr>
        <p:spPr>
          <a:xfrm>
            <a:off x="3907527" y="2457838"/>
            <a:ext cx="11027673" cy="596901"/>
          </a:xfrm>
          <a:prstGeom prst="rect">
            <a:avLst/>
          </a:prstGeom>
        </p:spPr>
        <p:txBody>
          <a:bodyPr wrap="square" lIns="0" tIns="0" rIns="0" bIns="0" rtlCol="0" anchor="t">
            <a:spAutoFit/>
          </a:bodyPr>
          <a:lstStyle/>
          <a:p>
            <a:pPr>
              <a:lnSpc>
                <a:spcPts val="4899"/>
              </a:lnSpc>
            </a:pPr>
            <a:r>
              <a:rPr lang="en-US" sz="3499" dirty="0">
                <a:solidFill>
                  <a:srgbClr val="000000"/>
                </a:solidFill>
                <a:latin typeface="Montserrat Semi-Bold"/>
              </a:rPr>
              <a:t>Have a specific purpose/research question</a:t>
            </a:r>
          </a:p>
        </p:txBody>
      </p:sp>
      <p:sp>
        <p:nvSpPr>
          <p:cNvPr id="5" name="TextBox 5"/>
          <p:cNvSpPr txBox="1"/>
          <p:nvPr/>
        </p:nvSpPr>
        <p:spPr>
          <a:xfrm>
            <a:off x="3907526" y="3748301"/>
            <a:ext cx="9579873" cy="582211"/>
          </a:xfrm>
          <a:prstGeom prst="rect">
            <a:avLst/>
          </a:prstGeom>
        </p:spPr>
        <p:txBody>
          <a:bodyPr wrap="square" lIns="0" tIns="0" rIns="0" bIns="0" rtlCol="0" anchor="t">
            <a:spAutoFit/>
          </a:bodyPr>
          <a:lstStyle/>
          <a:p>
            <a:pPr>
              <a:lnSpc>
                <a:spcPts val="4900"/>
              </a:lnSpc>
            </a:pPr>
            <a:r>
              <a:rPr lang="en-US" sz="3500" dirty="0">
                <a:solidFill>
                  <a:srgbClr val="000000"/>
                </a:solidFill>
                <a:latin typeface="Montserrat Semi-Bold"/>
              </a:rPr>
              <a:t>Define a sample or group of interest</a:t>
            </a:r>
          </a:p>
        </p:txBody>
      </p:sp>
      <p:sp>
        <p:nvSpPr>
          <p:cNvPr id="6" name="TextBox 6"/>
          <p:cNvSpPr txBox="1"/>
          <p:nvPr/>
        </p:nvSpPr>
        <p:spPr>
          <a:xfrm>
            <a:off x="3907527" y="5048289"/>
            <a:ext cx="12704073" cy="582211"/>
          </a:xfrm>
          <a:prstGeom prst="rect">
            <a:avLst/>
          </a:prstGeom>
        </p:spPr>
        <p:txBody>
          <a:bodyPr wrap="square" lIns="0" tIns="0" rIns="0" bIns="0" rtlCol="0" anchor="t">
            <a:spAutoFit/>
          </a:bodyPr>
          <a:lstStyle/>
          <a:p>
            <a:pPr>
              <a:lnSpc>
                <a:spcPts val="4900"/>
              </a:lnSpc>
            </a:pPr>
            <a:r>
              <a:rPr lang="en-US" sz="3500" dirty="0">
                <a:solidFill>
                  <a:srgbClr val="000000"/>
                </a:solidFill>
                <a:latin typeface="Montserrat Semi-Bold"/>
              </a:rPr>
              <a:t>Use specific methods to collect and analyze data</a:t>
            </a:r>
          </a:p>
        </p:txBody>
      </p:sp>
      <p:sp>
        <p:nvSpPr>
          <p:cNvPr id="7" name="TextBox 7"/>
          <p:cNvSpPr txBox="1"/>
          <p:nvPr/>
        </p:nvSpPr>
        <p:spPr>
          <a:xfrm>
            <a:off x="3907527" y="6348276"/>
            <a:ext cx="10742414" cy="606425"/>
          </a:xfrm>
          <a:prstGeom prst="rect">
            <a:avLst/>
          </a:prstGeom>
        </p:spPr>
        <p:txBody>
          <a:bodyPr lIns="0" tIns="0" rIns="0" bIns="0" rtlCol="0" anchor="t">
            <a:spAutoFit/>
          </a:bodyPr>
          <a:lstStyle/>
          <a:p>
            <a:pPr>
              <a:lnSpc>
                <a:spcPts val="4900"/>
              </a:lnSpc>
            </a:pPr>
            <a:r>
              <a:rPr lang="en-US" sz="3500">
                <a:solidFill>
                  <a:srgbClr val="000000"/>
                </a:solidFill>
                <a:latin typeface="Montserrat Semi-Bold"/>
              </a:rPr>
              <a:t>Require approval from an ethical review board</a:t>
            </a:r>
          </a:p>
        </p:txBody>
      </p:sp>
      <p:sp>
        <p:nvSpPr>
          <p:cNvPr id="8" name="TextBox 8"/>
          <p:cNvSpPr txBox="1"/>
          <p:nvPr/>
        </p:nvSpPr>
        <p:spPr>
          <a:xfrm>
            <a:off x="3907527" y="7650026"/>
            <a:ext cx="7322498" cy="606425"/>
          </a:xfrm>
          <a:prstGeom prst="rect">
            <a:avLst/>
          </a:prstGeom>
        </p:spPr>
        <p:txBody>
          <a:bodyPr lIns="0" tIns="0" rIns="0" bIns="0" rtlCol="0" anchor="t">
            <a:spAutoFit/>
          </a:bodyPr>
          <a:lstStyle/>
          <a:p>
            <a:pPr>
              <a:lnSpc>
                <a:spcPts val="4900"/>
              </a:lnSpc>
            </a:pPr>
            <a:r>
              <a:rPr lang="en-US" sz="3500">
                <a:solidFill>
                  <a:srgbClr val="000000"/>
                </a:solidFill>
                <a:latin typeface="Montserrat Semi-Bold"/>
              </a:rPr>
              <a:t>Use a similar research process</a:t>
            </a:r>
          </a:p>
        </p:txBody>
      </p:sp>
      <p:sp>
        <p:nvSpPr>
          <p:cNvPr id="9" name="TextBox 9"/>
          <p:cNvSpPr txBox="1"/>
          <p:nvPr/>
        </p:nvSpPr>
        <p:spPr>
          <a:xfrm>
            <a:off x="3907526" y="8948251"/>
            <a:ext cx="11484873" cy="582211"/>
          </a:xfrm>
          <a:prstGeom prst="rect">
            <a:avLst/>
          </a:prstGeom>
        </p:spPr>
        <p:txBody>
          <a:bodyPr wrap="square" lIns="0" tIns="0" rIns="0" bIns="0" rtlCol="0" anchor="t">
            <a:spAutoFit/>
          </a:bodyPr>
          <a:lstStyle/>
          <a:p>
            <a:pPr>
              <a:lnSpc>
                <a:spcPts val="4900"/>
              </a:lnSpc>
            </a:pPr>
            <a:r>
              <a:rPr lang="en-US" sz="3500" dirty="0">
                <a:solidFill>
                  <a:srgbClr val="000000"/>
                </a:solidFill>
                <a:latin typeface="Montserrat Semi-Bold"/>
              </a:rPr>
              <a:t>Rely on theories, methods, and frameworks</a:t>
            </a: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3537600"/>
            <a:ext cx="1278179" cy="1104027"/>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4837588"/>
            <a:ext cx="1278179" cy="110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6137575"/>
            <a:ext cx="1278179" cy="1104027"/>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7437562"/>
            <a:ext cx="1278179" cy="1104027"/>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3230" y="8737550"/>
            <a:ext cx="1278179" cy="110402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457553" y="350765"/>
            <a:ext cx="8575474" cy="2905046"/>
          </a:xfrm>
          <a:prstGeom prst="rect">
            <a:avLst/>
          </a:prstGeom>
        </p:spPr>
      </p:pic>
      <p:grpSp>
        <p:nvGrpSpPr>
          <p:cNvPr id="3" name="Group 3"/>
          <p:cNvGrpSpPr/>
          <p:nvPr/>
        </p:nvGrpSpPr>
        <p:grpSpPr>
          <a:xfrm>
            <a:off x="2535659" y="4694087"/>
            <a:ext cx="4360189" cy="1167101"/>
            <a:chOff x="0" y="0"/>
            <a:chExt cx="1148363" cy="307385"/>
          </a:xfrm>
        </p:grpSpPr>
        <p:sp>
          <p:nvSpPr>
            <p:cNvPr id="4" name="Freeform 4"/>
            <p:cNvSpPr/>
            <p:nvPr/>
          </p:nvSpPr>
          <p:spPr>
            <a:xfrm>
              <a:off x="0" y="0"/>
              <a:ext cx="1148363" cy="307385"/>
            </a:xfrm>
            <a:custGeom>
              <a:avLst/>
              <a:gdLst/>
              <a:ahLst/>
              <a:cxnLst/>
              <a:rect l="l" t="t" r="r" b="b"/>
              <a:pathLst>
                <a:path w="1148363" h="307385">
                  <a:moveTo>
                    <a:pt x="90555" y="0"/>
                  </a:moveTo>
                  <a:lnTo>
                    <a:pt x="1057807" y="0"/>
                  </a:lnTo>
                  <a:cubicBezTo>
                    <a:pt x="1081824" y="0"/>
                    <a:pt x="1104857" y="9541"/>
                    <a:pt x="1121840" y="26523"/>
                  </a:cubicBezTo>
                  <a:cubicBezTo>
                    <a:pt x="1138822" y="43505"/>
                    <a:pt x="1148363" y="66538"/>
                    <a:pt x="1148363" y="90555"/>
                  </a:cubicBezTo>
                  <a:lnTo>
                    <a:pt x="1148363" y="216829"/>
                  </a:lnTo>
                  <a:cubicBezTo>
                    <a:pt x="1148363" y="266842"/>
                    <a:pt x="1107820" y="307385"/>
                    <a:pt x="1057807" y="307385"/>
                  </a:cubicBezTo>
                  <a:lnTo>
                    <a:pt x="90555" y="307385"/>
                  </a:lnTo>
                  <a:cubicBezTo>
                    <a:pt x="66538" y="307385"/>
                    <a:pt x="43505" y="297844"/>
                    <a:pt x="26523" y="280862"/>
                  </a:cubicBezTo>
                  <a:cubicBezTo>
                    <a:pt x="9541" y="263879"/>
                    <a:pt x="0" y="240846"/>
                    <a:pt x="0" y="216829"/>
                  </a:cubicBezTo>
                  <a:lnTo>
                    <a:pt x="0" y="90555"/>
                  </a:lnTo>
                  <a:cubicBezTo>
                    <a:pt x="0" y="66538"/>
                    <a:pt x="9541" y="43505"/>
                    <a:pt x="26523" y="26523"/>
                  </a:cubicBezTo>
                  <a:cubicBezTo>
                    <a:pt x="43505" y="9541"/>
                    <a:pt x="66538" y="0"/>
                    <a:pt x="90555" y="0"/>
                  </a:cubicBezTo>
                  <a:close/>
                </a:path>
              </a:pathLst>
            </a:custGeom>
            <a:solidFill>
              <a:srgbClr val="FFFFFF"/>
            </a:solidFill>
          </p:spPr>
        </p:sp>
        <p:sp>
          <p:nvSpPr>
            <p:cNvPr id="5" name="TextBox 5"/>
            <p:cNvSpPr txBox="1"/>
            <p:nvPr/>
          </p:nvSpPr>
          <p:spPr>
            <a:xfrm>
              <a:off x="0" y="0"/>
              <a:ext cx="1148363"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Paradigm</a:t>
              </a:r>
            </a:p>
          </p:txBody>
        </p:sp>
      </p:grpSp>
      <p:grpSp>
        <p:nvGrpSpPr>
          <p:cNvPr id="6" name="Group 6"/>
          <p:cNvGrpSpPr/>
          <p:nvPr/>
        </p:nvGrpSpPr>
        <p:grpSpPr>
          <a:xfrm>
            <a:off x="2571758" y="6251714"/>
            <a:ext cx="4324090" cy="1167101"/>
            <a:chOff x="0" y="0"/>
            <a:chExt cx="1138855" cy="307385"/>
          </a:xfrm>
        </p:grpSpPr>
        <p:sp>
          <p:nvSpPr>
            <p:cNvPr id="7" name="Freeform 7"/>
            <p:cNvSpPr/>
            <p:nvPr/>
          </p:nvSpPr>
          <p:spPr>
            <a:xfrm>
              <a:off x="0" y="0"/>
              <a:ext cx="1138855" cy="307385"/>
            </a:xfrm>
            <a:custGeom>
              <a:avLst/>
              <a:gdLst/>
              <a:ahLst/>
              <a:cxnLst/>
              <a:rect l="l" t="t" r="r" b="b"/>
              <a:pathLst>
                <a:path w="1138855" h="307385">
                  <a:moveTo>
                    <a:pt x="91311" y="0"/>
                  </a:moveTo>
                  <a:lnTo>
                    <a:pt x="1047544" y="0"/>
                  </a:lnTo>
                  <a:cubicBezTo>
                    <a:pt x="1097974" y="0"/>
                    <a:pt x="1138855" y="40881"/>
                    <a:pt x="1138855" y="91311"/>
                  </a:cubicBezTo>
                  <a:lnTo>
                    <a:pt x="1138855" y="216073"/>
                  </a:lnTo>
                  <a:cubicBezTo>
                    <a:pt x="1138855" y="266503"/>
                    <a:pt x="1097974" y="307385"/>
                    <a:pt x="1047544" y="307385"/>
                  </a:cubicBezTo>
                  <a:lnTo>
                    <a:pt x="91311" y="307385"/>
                  </a:lnTo>
                  <a:cubicBezTo>
                    <a:pt x="40881" y="307385"/>
                    <a:pt x="0" y="266503"/>
                    <a:pt x="0" y="216073"/>
                  </a:cubicBezTo>
                  <a:lnTo>
                    <a:pt x="0" y="91311"/>
                  </a:lnTo>
                  <a:cubicBezTo>
                    <a:pt x="0" y="40881"/>
                    <a:pt x="40881" y="0"/>
                    <a:pt x="91311" y="0"/>
                  </a:cubicBezTo>
                  <a:close/>
                </a:path>
              </a:pathLst>
            </a:custGeom>
            <a:solidFill>
              <a:srgbClr val="FFFFFF"/>
            </a:solidFill>
          </p:spPr>
        </p:sp>
        <p:sp>
          <p:nvSpPr>
            <p:cNvPr id="8" name="TextBox 8"/>
            <p:cNvSpPr txBox="1"/>
            <p:nvPr/>
          </p:nvSpPr>
          <p:spPr>
            <a:xfrm>
              <a:off x="0" y="0"/>
              <a:ext cx="1138855"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Methodology</a:t>
              </a:r>
            </a:p>
          </p:txBody>
        </p:sp>
      </p:grpSp>
      <p:grpSp>
        <p:nvGrpSpPr>
          <p:cNvPr id="9" name="Group 9"/>
          <p:cNvGrpSpPr/>
          <p:nvPr/>
        </p:nvGrpSpPr>
        <p:grpSpPr>
          <a:xfrm>
            <a:off x="3196298" y="7809340"/>
            <a:ext cx="3086100" cy="1214290"/>
            <a:chOff x="0" y="0"/>
            <a:chExt cx="812800" cy="319813"/>
          </a:xfrm>
        </p:grpSpPr>
        <p:sp>
          <p:nvSpPr>
            <p:cNvPr id="10" name="Freeform 10"/>
            <p:cNvSpPr/>
            <p:nvPr/>
          </p:nvSpPr>
          <p:spPr>
            <a:xfrm>
              <a:off x="0" y="0"/>
              <a:ext cx="800372" cy="319813"/>
            </a:xfrm>
            <a:custGeom>
              <a:avLst/>
              <a:gdLst/>
              <a:ahLst/>
              <a:cxnLst/>
              <a:rect l="l" t="t" r="r" b="b"/>
              <a:pathLst>
                <a:path w="800372" h="319813">
                  <a:moveTo>
                    <a:pt x="129927" y="0"/>
                  </a:moveTo>
                  <a:lnTo>
                    <a:pt x="670444" y="0"/>
                  </a:lnTo>
                  <a:cubicBezTo>
                    <a:pt x="704903" y="0"/>
                    <a:pt x="737951" y="13689"/>
                    <a:pt x="762317" y="38055"/>
                  </a:cubicBezTo>
                  <a:cubicBezTo>
                    <a:pt x="786683" y="62421"/>
                    <a:pt x="800372" y="95469"/>
                    <a:pt x="800372" y="129927"/>
                  </a:cubicBezTo>
                  <a:lnTo>
                    <a:pt x="800372" y="189886"/>
                  </a:lnTo>
                  <a:cubicBezTo>
                    <a:pt x="800372" y="261642"/>
                    <a:pt x="742201" y="319813"/>
                    <a:pt x="670444" y="319813"/>
                  </a:cubicBezTo>
                  <a:lnTo>
                    <a:pt x="129927" y="319813"/>
                  </a:lnTo>
                  <a:cubicBezTo>
                    <a:pt x="58170" y="319813"/>
                    <a:pt x="0" y="261642"/>
                    <a:pt x="0" y="189886"/>
                  </a:cubicBezTo>
                  <a:lnTo>
                    <a:pt x="0" y="129927"/>
                  </a:lnTo>
                  <a:cubicBezTo>
                    <a:pt x="0" y="58170"/>
                    <a:pt x="58170" y="0"/>
                    <a:pt x="129927" y="0"/>
                  </a:cubicBezTo>
                  <a:close/>
                </a:path>
              </a:pathLst>
            </a:custGeom>
            <a:solidFill>
              <a:srgbClr val="FFFFFF"/>
            </a:solidFill>
          </p:spPr>
        </p:sp>
        <p:sp>
          <p:nvSpPr>
            <p:cNvPr id="11" name="TextBox 11"/>
            <p:cNvSpPr txBox="1"/>
            <p:nvPr/>
          </p:nvSpPr>
          <p:spPr>
            <a:xfrm>
              <a:off x="0" y="0"/>
              <a:ext cx="812800" cy="319813"/>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a:t>
              </a:r>
            </a:p>
          </p:txBody>
        </p:sp>
      </p:grpSp>
      <p:sp>
        <p:nvSpPr>
          <p:cNvPr id="12" name="TextBox 12"/>
          <p:cNvSpPr txBox="1"/>
          <p:nvPr/>
        </p:nvSpPr>
        <p:spPr>
          <a:xfrm>
            <a:off x="295837" y="3598712"/>
            <a:ext cx="17992163" cy="49530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Montserrat Semi-Bold Bold"/>
              </a:rPr>
              <a:t>Aim:</a:t>
            </a:r>
            <a:r>
              <a:rPr lang="en-US" sz="2999">
                <a:solidFill>
                  <a:srgbClr val="000000"/>
                </a:solidFill>
                <a:latin typeface="Montserrat Semi-Bold"/>
              </a:rPr>
              <a:t> To identify barriers &amp; facilitators to delirium screening by nurses in older ED patients.</a:t>
            </a:r>
          </a:p>
        </p:txBody>
      </p:sp>
      <p:sp>
        <p:nvSpPr>
          <p:cNvPr id="13" name="TextBox 13"/>
          <p:cNvSpPr txBox="1"/>
          <p:nvPr/>
        </p:nvSpPr>
        <p:spPr>
          <a:xfrm>
            <a:off x="6817082" y="8148514"/>
            <a:ext cx="11363920"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Semi-structured interview (theoretical domains framework)</a:t>
            </a:r>
          </a:p>
        </p:txBody>
      </p:sp>
      <p:sp>
        <p:nvSpPr>
          <p:cNvPr id="14" name="TextBox 14"/>
          <p:cNvSpPr txBox="1"/>
          <p:nvPr/>
        </p:nvSpPr>
        <p:spPr>
          <a:xfrm>
            <a:off x="9316511" y="6567294"/>
            <a:ext cx="6365060"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NR (phenomenology)</a:t>
            </a:r>
          </a:p>
        </p:txBody>
      </p:sp>
      <p:sp>
        <p:nvSpPr>
          <p:cNvPr id="15" name="TextBox 15"/>
          <p:cNvSpPr txBox="1"/>
          <p:nvPr/>
        </p:nvSpPr>
        <p:spPr>
          <a:xfrm>
            <a:off x="8336455" y="4752493"/>
            <a:ext cx="8325173" cy="100266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Constructionism (all knowledge is grounded in our particular experiences)</a:t>
            </a:r>
          </a:p>
        </p:txBody>
      </p:sp>
      <p:sp>
        <p:nvSpPr>
          <p:cNvPr id="16" name="TextBox 16"/>
          <p:cNvSpPr txBox="1"/>
          <p:nvPr/>
        </p:nvSpPr>
        <p:spPr>
          <a:xfrm>
            <a:off x="8745289" y="9766174"/>
            <a:ext cx="9203085" cy="35623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Montserrat Semi-Bold"/>
              </a:rPr>
              <a:t>Eagles et al. Age Ageing. 2022 Jan 6;51(1):afab256. (PMID: 35061872).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6308241" y="-599843"/>
            <a:ext cx="5921862" cy="3339257"/>
            <a:chOff x="32967" y="-269010"/>
            <a:chExt cx="1559667" cy="879475"/>
          </a:xfrm>
        </p:grpSpPr>
        <p:sp>
          <p:nvSpPr>
            <p:cNvPr id="3" name="Freeform 3"/>
            <p:cNvSpPr/>
            <p:nvPr/>
          </p:nvSpPr>
          <p:spPr>
            <a:xfrm>
              <a:off x="32967" y="10821"/>
              <a:ext cx="1559667" cy="319813"/>
            </a:xfrm>
            <a:custGeom>
              <a:avLst/>
              <a:gdLst/>
              <a:ahLst/>
              <a:cxnLst/>
              <a:rect l="l" t="t" r="r" b="b"/>
              <a:pathLst>
                <a:path w="1559667" h="319813">
                  <a:moveTo>
                    <a:pt x="66675" y="0"/>
                  </a:moveTo>
                  <a:lnTo>
                    <a:pt x="1492993" y="0"/>
                  </a:lnTo>
                  <a:cubicBezTo>
                    <a:pt x="1529816" y="0"/>
                    <a:pt x="1559667" y="29851"/>
                    <a:pt x="1559667" y="66675"/>
                  </a:cubicBezTo>
                  <a:lnTo>
                    <a:pt x="1559667" y="253138"/>
                  </a:lnTo>
                  <a:cubicBezTo>
                    <a:pt x="1559667" y="289962"/>
                    <a:pt x="1529816" y="319813"/>
                    <a:pt x="1492993" y="319813"/>
                  </a:cubicBezTo>
                  <a:lnTo>
                    <a:pt x="66675" y="319813"/>
                  </a:lnTo>
                  <a:cubicBezTo>
                    <a:pt x="29851" y="319813"/>
                    <a:pt x="0" y="289962"/>
                    <a:pt x="0" y="253138"/>
                  </a:cubicBezTo>
                  <a:lnTo>
                    <a:pt x="0" y="66675"/>
                  </a:lnTo>
                  <a:cubicBezTo>
                    <a:pt x="0" y="29851"/>
                    <a:pt x="29851" y="0"/>
                    <a:pt x="66675" y="0"/>
                  </a:cubicBezTo>
                  <a:close/>
                </a:path>
              </a:pathLst>
            </a:custGeom>
            <a:solidFill>
              <a:srgbClr val="FFFFFF"/>
            </a:solidFill>
          </p:spPr>
        </p:sp>
        <p:sp>
          <p:nvSpPr>
            <p:cNvPr id="4" name="TextBox 4"/>
            <p:cNvSpPr txBox="1"/>
            <p:nvPr/>
          </p:nvSpPr>
          <p:spPr>
            <a:xfrm>
              <a:off x="406400" y="-269010"/>
              <a:ext cx="812800" cy="879475"/>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THEMES</a:t>
              </a:r>
            </a:p>
          </p:txBody>
        </p:sp>
      </p:grpSp>
      <p:grpSp>
        <p:nvGrpSpPr>
          <p:cNvPr id="5" name="Group 5"/>
          <p:cNvGrpSpPr/>
          <p:nvPr/>
        </p:nvGrpSpPr>
        <p:grpSpPr>
          <a:xfrm>
            <a:off x="10716122" y="1951338"/>
            <a:ext cx="6126346" cy="1885632"/>
            <a:chOff x="0" y="0"/>
            <a:chExt cx="1613523" cy="496627"/>
          </a:xfrm>
        </p:grpSpPr>
        <p:sp>
          <p:nvSpPr>
            <p:cNvPr id="6" name="Freeform 6"/>
            <p:cNvSpPr/>
            <p:nvPr/>
          </p:nvSpPr>
          <p:spPr>
            <a:xfrm>
              <a:off x="0" y="0"/>
              <a:ext cx="1613523" cy="496627"/>
            </a:xfrm>
            <a:custGeom>
              <a:avLst/>
              <a:gdLst/>
              <a:ahLst/>
              <a:cxnLst/>
              <a:rect l="l" t="t" r="r" b="b"/>
              <a:pathLst>
                <a:path w="1613523" h="496627">
                  <a:moveTo>
                    <a:pt x="64449" y="0"/>
                  </a:moveTo>
                  <a:lnTo>
                    <a:pt x="1549074" y="0"/>
                  </a:lnTo>
                  <a:cubicBezTo>
                    <a:pt x="1566167" y="0"/>
                    <a:pt x="1582560" y="6790"/>
                    <a:pt x="1594646" y="18877"/>
                  </a:cubicBezTo>
                  <a:cubicBezTo>
                    <a:pt x="1606733" y="30963"/>
                    <a:pt x="1613523" y="47356"/>
                    <a:pt x="1613523" y="64449"/>
                  </a:cubicBezTo>
                  <a:lnTo>
                    <a:pt x="1613523" y="432178"/>
                  </a:lnTo>
                  <a:cubicBezTo>
                    <a:pt x="1613523" y="467773"/>
                    <a:pt x="1584668" y="496627"/>
                    <a:pt x="1549074" y="496627"/>
                  </a:cubicBezTo>
                  <a:lnTo>
                    <a:pt x="64449" y="496627"/>
                  </a:lnTo>
                  <a:cubicBezTo>
                    <a:pt x="28855" y="496627"/>
                    <a:pt x="0" y="467773"/>
                    <a:pt x="0" y="432178"/>
                  </a:cubicBezTo>
                  <a:lnTo>
                    <a:pt x="0" y="64449"/>
                  </a:lnTo>
                  <a:cubicBezTo>
                    <a:pt x="0" y="28855"/>
                    <a:pt x="28855" y="0"/>
                    <a:pt x="64449" y="0"/>
                  </a:cubicBezTo>
                  <a:close/>
                </a:path>
              </a:pathLst>
            </a:custGeom>
            <a:solidFill>
              <a:srgbClr val="6497B1"/>
            </a:solidFill>
          </p:spPr>
        </p:sp>
        <p:sp>
          <p:nvSpPr>
            <p:cNvPr id="7" name="TextBox 7"/>
            <p:cNvSpPr txBox="1"/>
            <p:nvPr/>
          </p:nvSpPr>
          <p:spPr>
            <a:xfrm>
              <a:off x="0" y="0"/>
              <a:ext cx="1613523" cy="49662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panose="020B0604020202020204" charset="0"/>
                </a:rPr>
                <a:t>CLINICAL PRIORITIZATION</a:t>
              </a:r>
            </a:p>
            <a:p>
              <a:pPr algn="ctr">
                <a:lnSpc>
                  <a:spcPts val="3499"/>
                </a:lnSpc>
              </a:pPr>
              <a:r>
                <a:rPr lang="en-US" sz="2499" dirty="0">
                  <a:solidFill>
                    <a:srgbClr val="FFFFFF"/>
                  </a:solidFill>
                  <a:latin typeface="Montserrat Semi-Bold" panose="020B0604020202020204" charset="0"/>
                </a:rPr>
                <a:t>Nurses expressed the</a:t>
              </a:r>
            </a:p>
            <a:p>
              <a:pPr algn="ctr">
                <a:lnSpc>
                  <a:spcPts val="3499"/>
                </a:lnSpc>
              </a:pPr>
              <a:r>
                <a:rPr lang="en-US" sz="2499" dirty="0">
                  <a:solidFill>
                    <a:srgbClr val="FFFFFF"/>
                  </a:solidFill>
                  <a:latin typeface="Montserrat Semi-Bold" panose="020B0604020202020204" charset="0"/>
                </a:rPr>
                <a:t>importance of screening and early identification of delirium</a:t>
              </a:r>
            </a:p>
          </p:txBody>
        </p:sp>
      </p:grpSp>
      <p:grpSp>
        <p:nvGrpSpPr>
          <p:cNvPr id="8" name="Group 8"/>
          <p:cNvGrpSpPr/>
          <p:nvPr/>
        </p:nvGrpSpPr>
        <p:grpSpPr>
          <a:xfrm>
            <a:off x="10299291" y="4152463"/>
            <a:ext cx="6960009" cy="3237014"/>
            <a:chOff x="0" y="-9727"/>
            <a:chExt cx="1833089" cy="852547"/>
          </a:xfrm>
        </p:grpSpPr>
        <p:sp>
          <p:nvSpPr>
            <p:cNvPr id="9" name="Freeform 9"/>
            <p:cNvSpPr/>
            <p:nvPr/>
          </p:nvSpPr>
          <p:spPr>
            <a:xfrm>
              <a:off x="0" y="0"/>
              <a:ext cx="1833089" cy="842820"/>
            </a:xfrm>
            <a:custGeom>
              <a:avLst/>
              <a:gdLst/>
              <a:ahLst/>
              <a:cxnLst/>
              <a:rect l="l" t="t" r="r" b="b"/>
              <a:pathLst>
                <a:path w="1833089" h="842820">
                  <a:moveTo>
                    <a:pt x="56730" y="0"/>
                  </a:moveTo>
                  <a:lnTo>
                    <a:pt x="1776359" y="0"/>
                  </a:lnTo>
                  <a:cubicBezTo>
                    <a:pt x="1791405" y="0"/>
                    <a:pt x="1805834" y="5977"/>
                    <a:pt x="1816473" y="16616"/>
                  </a:cubicBezTo>
                  <a:cubicBezTo>
                    <a:pt x="1827112" y="27255"/>
                    <a:pt x="1833089" y="41684"/>
                    <a:pt x="1833089" y="56730"/>
                  </a:cubicBezTo>
                  <a:lnTo>
                    <a:pt x="1833089" y="786091"/>
                  </a:lnTo>
                  <a:cubicBezTo>
                    <a:pt x="1833089" y="801136"/>
                    <a:pt x="1827112" y="815566"/>
                    <a:pt x="1816473" y="826204"/>
                  </a:cubicBezTo>
                  <a:cubicBezTo>
                    <a:pt x="1805834" y="836843"/>
                    <a:pt x="1791405" y="842820"/>
                    <a:pt x="1776359" y="842820"/>
                  </a:cubicBezTo>
                  <a:lnTo>
                    <a:pt x="56730" y="842820"/>
                  </a:lnTo>
                  <a:cubicBezTo>
                    <a:pt x="41684" y="842820"/>
                    <a:pt x="27255" y="836843"/>
                    <a:pt x="16616" y="826204"/>
                  </a:cubicBezTo>
                  <a:cubicBezTo>
                    <a:pt x="5977" y="815566"/>
                    <a:pt x="0" y="801136"/>
                    <a:pt x="0" y="786091"/>
                  </a:cubicBezTo>
                  <a:lnTo>
                    <a:pt x="0" y="56730"/>
                  </a:lnTo>
                  <a:cubicBezTo>
                    <a:pt x="0" y="41684"/>
                    <a:pt x="5977" y="27255"/>
                    <a:pt x="16616" y="16616"/>
                  </a:cubicBezTo>
                  <a:cubicBezTo>
                    <a:pt x="27255" y="5977"/>
                    <a:pt x="41684" y="0"/>
                    <a:pt x="56730" y="0"/>
                  </a:cubicBezTo>
                  <a:close/>
                </a:path>
              </a:pathLst>
            </a:custGeom>
            <a:solidFill>
              <a:srgbClr val="6497B1"/>
            </a:solidFill>
          </p:spPr>
        </p:sp>
        <p:sp>
          <p:nvSpPr>
            <p:cNvPr id="10" name="TextBox 10"/>
            <p:cNvSpPr txBox="1"/>
            <p:nvPr/>
          </p:nvSpPr>
          <p:spPr>
            <a:xfrm>
              <a:off x="0" y="-9727"/>
              <a:ext cx="1833089" cy="85254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panose="020B0604020202020204" charset="0"/>
                </a:rPr>
                <a:t>DISCORDANCE BETWEEN PERCEIVED</a:t>
              </a:r>
            </a:p>
            <a:p>
              <a:pPr algn="ctr">
                <a:lnSpc>
                  <a:spcPts val="3499"/>
                </a:lnSpc>
              </a:pPr>
              <a:r>
                <a:rPr lang="en-US" sz="2499" dirty="0">
                  <a:solidFill>
                    <a:srgbClr val="FFFFFF"/>
                  </a:solidFill>
                  <a:latin typeface="Montserrat Semi-Bold" panose="020B0604020202020204" charset="0"/>
                </a:rPr>
                <a:t>CAPABILITIES AND KNOWLEDGE</a:t>
              </a:r>
            </a:p>
            <a:p>
              <a:pPr algn="ctr">
                <a:lnSpc>
                  <a:spcPts val="3499"/>
                </a:lnSpc>
              </a:pPr>
              <a:r>
                <a:rPr lang="en-US" sz="2499" dirty="0">
                  <a:solidFill>
                    <a:srgbClr val="FFFFFF"/>
                  </a:solidFill>
                  <a:latin typeface="Montserrat Semi-Bold" panose="020B0604020202020204" charset="0"/>
                </a:rPr>
                <a:t>None of the nurses in our study were able to accurately answer questions relating</a:t>
              </a:r>
            </a:p>
            <a:p>
              <a:pPr algn="ctr">
                <a:lnSpc>
                  <a:spcPts val="3499"/>
                </a:lnSpc>
              </a:pPr>
              <a:r>
                <a:rPr lang="en-US" sz="2499" dirty="0">
                  <a:solidFill>
                    <a:srgbClr val="FFFFFF"/>
                  </a:solidFill>
                  <a:latin typeface="Montserrat Semi-Bold" panose="020B0604020202020204" charset="0"/>
                </a:rPr>
                <a:t>To delirium diagnostic criteria, types of delirium (hypoactive, hyperactive, mixed) or screening tools (knowledge).</a:t>
              </a:r>
            </a:p>
          </p:txBody>
        </p:sp>
      </p:grpSp>
      <p:grpSp>
        <p:nvGrpSpPr>
          <p:cNvPr id="11" name="Group 11"/>
          <p:cNvGrpSpPr/>
          <p:nvPr/>
        </p:nvGrpSpPr>
        <p:grpSpPr>
          <a:xfrm>
            <a:off x="10299291" y="7738225"/>
            <a:ext cx="6960009" cy="1885632"/>
            <a:chOff x="0" y="0"/>
            <a:chExt cx="1833089" cy="496627"/>
          </a:xfrm>
        </p:grpSpPr>
        <p:sp>
          <p:nvSpPr>
            <p:cNvPr id="12" name="Freeform 12"/>
            <p:cNvSpPr/>
            <p:nvPr/>
          </p:nvSpPr>
          <p:spPr>
            <a:xfrm>
              <a:off x="0" y="0"/>
              <a:ext cx="1833089" cy="496627"/>
            </a:xfrm>
            <a:custGeom>
              <a:avLst/>
              <a:gdLst/>
              <a:ahLst/>
              <a:cxnLst/>
              <a:rect l="l" t="t" r="r" b="b"/>
              <a:pathLst>
                <a:path w="1833089" h="496627">
                  <a:moveTo>
                    <a:pt x="56730" y="0"/>
                  </a:moveTo>
                  <a:lnTo>
                    <a:pt x="1776359" y="0"/>
                  </a:lnTo>
                  <a:cubicBezTo>
                    <a:pt x="1791405" y="0"/>
                    <a:pt x="1805834" y="5977"/>
                    <a:pt x="1816473" y="16616"/>
                  </a:cubicBezTo>
                  <a:cubicBezTo>
                    <a:pt x="1827112" y="27255"/>
                    <a:pt x="1833089" y="41684"/>
                    <a:pt x="1833089" y="56730"/>
                  </a:cubicBezTo>
                  <a:lnTo>
                    <a:pt x="1833089" y="439898"/>
                  </a:lnTo>
                  <a:cubicBezTo>
                    <a:pt x="1833089" y="454944"/>
                    <a:pt x="1827112" y="469373"/>
                    <a:pt x="1816473" y="480012"/>
                  </a:cubicBezTo>
                  <a:cubicBezTo>
                    <a:pt x="1805834" y="490651"/>
                    <a:pt x="1791405" y="496627"/>
                    <a:pt x="1776359" y="496627"/>
                  </a:cubicBezTo>
                  <a:lnTo>
                    <a:pt x="56730" y="496627"/>
                  </a:lnTo>
                  <a:cubicBezTo>
                    <a:pt x="41684" y="496627"/>
                    <a:pt x="27255" y="490651"/>
                    <a:pt x="16616" y="480012"/>
                  </a:cubicBezTo>
                  <a:cubicBezTo>
                    <a:pt x="5977" y="469373"/>
                    <a:pt x="0" y="454944"/>
                    <a:pt x="0" y="439898"/>
                  </a:cubicBezTo>
                  <a:lnTo>
                    <a:pt x="0" y="56730"/>
                  </a:lnTo>
                  <a:cubicBezTo>
                    <a:pt x="0" y="41684"/>
                    <a:pt x="5977" y="27255"/>
                    <a:pt x="16616" y="16616"/>
                  </a:cubicBezTo>
                  <a:cubicBezTo>
                    <a:pt x="27255" y="5977"/>
                    <a:pt x="41684" y="0"/>
                    <a:pt x="56730" y="0"/>
                  </a:cubicBezTo>
                  <a:close/>
                </a:path>
              </a:pathLst>
            </a:custGeom>
            <a:solidFill>
              <a:srgbClr val="6497B1"/>
            </a:solidFill>
          </p:spPr>
        </p:sp>
        <p:sp>
          <p:nvSpPr>
            <p:cNvPr id="13" name="TextBox 13"/>
            <p:cNvSpPr txBox="1"/>
            <p:nvPr/>
          </p:nvSpPr>
          <p:spPr>
            <a:xfrm>
              <a:off x="0" y="0"/>
              <a:ext cx="1833089" cy="496627"/>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Semi-Bold" panose="020B0604020202020204" charset="0"/>
                </a:rPr>
                <a:t>HOSPITAL CULTURE</a:t>
              </a:r>
            </a:p>
            <a:p>
              <a:pPr algn="ctr">
                <a:lnSpc>
                  <a:spcPts val="3499"/>
                </a:lnSpc>
              </a:pPr>
              <a:r>
                <a:rPr lang="en-US" sz="2499" dirty="0">
                  <a:solidFill>
                    <a:srgbClr val="FFFFFF"/>
                  </a:solidFill>
                  <a:latin typeface="Montserrat Semi-Bold" panose="020B0604020202020204" charset="0"/>
                </a:rPr>
                <a:t>Hospital culture and social influence played a role in nurses’</a:t>
              </a:r>
            </a:p>
            <a:p>
              <a:pPr algn="ctr">
                <a:lnSpc>
                  <a:spcPts val="3499"/>
                </a:lnSpc>
              </a:pPr>
              <a:r>
                <a:rPr lang="en-US" sz="2499" dirty="0">
                  <a:solidFill>
                    <a:srgbClr val="FFFFFF"/>
                  </a:solidFill>
                  <a:latin typeface="Montserrat Semi-Bold" panose="020B0604020202020204" charset="0"/>
                </a:rPr>
                <a:t>decision to perform a delirium screen.</a:t>
              </a:r>
            </a:p>
          </p:txBody>
        </p:sp>
      </p:grpSp>
      <p:graphicFrame>
        <p:nvGraphicFramePr>
          <p:cNvPr id="14" name="Table 14"/>
          <p:cNvGraphicFramePr>
            <a:graphicFrameLocks noGrp="1"/>
          </p:cNvGraphicFramePr>
          <p:nvPr>
            <p:extLst>
              <p:ext uri="{D42A27DB-BD31-4B8C-83A1-F6EECF244321}">
                <p14:modId xmlns:p14="http://schemas.microsoft.com/office/powerpoint/2010/main" val="1692342765"/>
              </p:ext>
            </p:extLst>
          </p:nvPr>
        </p:nvGraphicFramePr>
        <p:xfrm>
          <a:off x="464899" y="2458451"/>
          <a:ext cx="9052818" cy="6658291"/>
        </p:xfrm>
        <a:graphic>
          <a:graphicData uri="http://schemas.openxmlformats.org/drawingml/2006/table">
            <a:tbl>
              <a:tblPr/>
              <a:tblGrid>
                <a:gridCol w="9052818">
                  <a:extLst>
                    <a:ext uri="{9D8B030D-6E8A-4147-A177-3AD203B41FA5}">
                      <a16:colId xmlns:a16="http://schemas.microsoft.com/office/drawing/2014/main" val="20000"/>
                    </a:ext>
                  </a:extLst>
                </a:gridCol>
              </a:tblGrid>
              <a:tr h="888685">
                <a:tc>
                  <a:txBody>
                    <a:bodyPr/>
                    <a:lstStyle/>
                    <a:p>
                      <a:pPr algn="ctr">
                        <a:defRPr/>
                      </a:pPr>
                      <a:r>
                        <a:rPr lang="en-US" sz="2999">
                          <a:solidFill>
                            <a:srgbClr val="000000"/>
                          </a:solidFill>
                          <a:latin typeface="Montserrat Semi-Bold"/>
                        </a:rPr>
                        <a:t>DOMAIN (DEFINITION)</a:t>
                      </a:r>
                      <a:endParaRPr lang="en-US" sz="1100"/>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2698">
                <a:tc>
                  <a:txBody>
                    <a:bodyPr/>
                    <a:lstStyle/>
                    <a:p>
                      <a:pPr algn="ctr">
                        <a:defRPr/>
                      </a:pPr>
                      <a:r>
                        <a:rPr lang="en-US" sz="2499">
                          <a:solidFill>
                            <a:srgbClr val="000000"/>
                          </a:solidFill>
                          <a:latin typeface="Montserrat Semi-Bold"/>
                        </a:rPr>
                        <a:t>Knowledge (An awareness of the existence of something)</a:t>
                      </a:r>
                      <a:endParaRPr lang="en-US" sz="1100"/>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2698">
                <a:tc>
                  <a:txBody>
                    <a:bodyPr/>
                    <a:lstStyle/>
                    <a:p>
                      <a:pPr algn="ctr">
                        <a:defRPr/>
                      </a:pPr>
                      <a:r>
                        <a:rPr lang="en-US" sz="2499">
                          <a:solidFill>
                            <a:srgbClr val="000000"/>
                          </a:solidFill>
                          <a:latin typeface="Montserrat Semi-Bold"/>
                        </a:rPr>
                        <a:t>Skills (An ability or proficiency acquired through practice)</a:t>
                      </a:r>
                      <a:endParaRPr lang="en-US" sz="1100"/>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62105">
                <a:tc>
                  <a:txBody>
                    <a:bodyPr/>
                    <a:lstStyle/>
                    <a:p>
                      <a:pPr algn="ctr">
                        <a:defRPr/>
                      </a:pPr>
                      <a:r>
                        <a:rPr lang="en-US" sz="2499" dirty="0">
                          <a:solidFill>
                            <a:srgbClr val="000000"/>
                          </a:solidFill>
                          <a:latin typeface="Montserrat Semi-Bold"/>
                        </a:rPr>
                        <a:t>Social/professional role and identity (A coherent set of </a:t>
                      </a:r>
                      <a:r>
                        <a:rPr lang="en-US" sz="2499" dirty="0" err="1">
                          <a:solidFill>
                            <a:srgbClr val="000000"/>
                          </a:solidFill>
                          <a:latin typeface="Montserrat Semi-Bold"/>
                        </a:rPr>
                        <a:t>behaviours</a:t>
                      </a:r>
                      <a:r>
                        <a:rPr lang="en-US" sz="2499" dirty="0">
                          <a:solidFill>
                            <a:srgbClr val="000000"/>
                          </a:solidFill>
                          <a:latin typeface="Montserrat Semi-Bold"/>
                        </a:rPr>
                        <a:t> and displayed personal qualities of an individual in a social or work setting)</a:t>
                      </a:r>
                      <a:endParaRPr lang="en-US" sz="1100" dirty="0"/>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62105">
                <a:tc>
                  <a:txBody>
                    <a:bodyPr/>
                    <a:lstStyle/>
                    <a:p>
                      <a:pPr algn="ctr">
                        <a:defRPr/>
                      </a:pPr>
                      <a:r>
                        <a:rPr lang="en-US" sz="2499" dirty="0">
                          <a:solidFill>
                            <a:srgbClr val="000000"/>
                          </a:solidFill>
                          <a:latin typeface="Montserrat Semi-Bold"/>
                        </a:rPr>
                        <a:t>Beliefs about capabilities (Acceptance of the truth, reality or validity about an ability, talent or facility that a person can put to constructive use)</a:t>
                      </a:r>
                      <a:endParaRPr lang="en-US" sz="1100" dirty="0"/>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535659" y="4666734"/>
            <a:ext cx="4360189" cy="1194454"/>
            <a:chOff x="0" y="-7204"/>
            <a:chExt cx="1148363" cy="314589"/>
          </a:xfrm>
        </p:grpSpPr>
        <p:sp>
          <p:nvSpPr>
            <p:cNvPr id="3" name="Freeform 3"/>
            <p:cNvSpPr/>
            <p:nvPr/>
          </p:nvSpPr>
          <p:spPr>
            <a:xfrm>
              <a:off x="0" y="0"/>
              <a:ext cx="1148363" cy="307385"/>
            </a:xfrm>
            <a:custGeom>
              <a:avLst/>
              <a:gdLst/>
              <a:ahLst/>
              <a:cxnLst/>
              <a:rect l="l" t="t" r="r" b="b"/>
              <a:pathLst>
                <a:path w="1148363" h="307385">
                  <a:moveTo>
                    <a:pt x="90555" y="0"/>
                  </a:moveTo>
                  <a:lnTo>
                    <a:pt x="1057807" y="0"/>
                  </a:lnTo>
                  <a:cubicBezTo>
                    <a:pt x="1081824" y="0"/>
                    <a:pt x="1104857" y="9541"/>
                    <a:pt x="1121840" y="26523"/>
                  </a:cubicBezTo>
                  <a:cubicBezTo>
                    <a:pt x="1138822" y="43505"/>
                    <a:pt x="1148363" y="66538"/>
                    <a:pt x="1148363" y="90555"/>
                  </a:cubicBezTo>
                  <a:lnTo>
                    <a:pt x="1148363" y="216829"/>
                  </a:lnTo>
                  <a:cubicBezTo>
                    <a:pt x="1148363" y="266842"/>
                    <a:pt x="1107820" y="307385"/>
                    <a:pt x="1057807" y="307385"/>
                  </a:cubicBezTo>
                  <a:lnTo>
                    <a:pt x="90555" y="307385"/>
                  </a:lnTo>
                  <a:cubicBezTo>
                    <a:pt x="66538" y="307385"/>
                    <a:pt x="43505" y="297844"/>
                    <a:pt x="26523" y="280862"/>
                  </a:cubicBezTo>
                  <a:cubicBezTo>
                    <a:pt x="9541" y="263879"/>
                    <a:pt x="0" y="240846"/>
                    <a:pt x="0" y="216829"/>
                  </a:cubicBezTo>
                  <a:lnTo>
                    <a:pt x="0" y="90555"/>
                  </a:lnTo>
                  <a:cubicBezTo>
                    <a:pt x="0" y="66538"/>
                    <a:pt x="9541" y="43505"/>
                    <a:pt x="26523" y="26523"/>
                  </a:cubicBezTo>
                  <a:cubicBezTo>
                    <a:pt x="43505" y="9541"/>
                    <a:pt x="66538" y="0"/>
                    <a:pt x="90555" y="0"/>
                  </a:cubicBezTo>
                  <a:close/>
                </a:path>
              </a:pathLst>
            </a:custGeom>
            <a:solidFill>
              <a:srgbClr val="FFFFFF"/>
            </a:solidFill>
          </p:spPr>
        </p:sp>
        <p:sp>
          <p:nvSpPr>
            <p:cNvPr id="4" name="TextBox 4"/>
            <p:cNvSpPr txBox="1"/>
            <p:nvPr/>
          </p:nvSpPr>
          <p:spPr>
            <a:xfrm>
              <a:off x="0" y="-7204"/>
              <a:ext cx="1148363" cy="314588"/>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Paradigm</a:t>
              </a:r>
            </a:p>
          </p:txBody>
        </p:sp>
      </p:grpSp>
      <p:grpSp>
        <p:nvGrpSpPr>
          <p:cNvPr id="5" name="Group 5"/>
          <p:cNvGrpSpPr/>
          <p:nvPr/>
        </p:nvGrpSpPr>
        <p:grpSpPr>
          <a:xfrm>
            <a:off x="2571758" y="6251714"/>
            <a:ext cx="4324090" cy="1167101"/>
            <a:chOff x="0" y="0"/>
            <a:chExt cx="1138855" cy="307385"/>
          </a:xfrm>
        </p:grpSpPr>
        <p:sp>
          <p:nvSpPr>
            <p:cNvPr id="6" name="Freeform 6"/>
            <p:cNvSpPr/>
            <p:nvPr/>
          </p:nvSpPr>
          <p:spPr>
            <a:xfrm>
              <a:off x="0" y="0"/>
              <a:ext cx="1138855" cy="307385"/>
            </a:xfrm>
            <a:custGeom>
              <a:avLst/>
              <a:gdLst/>
              <a:ahLst/>
              <a:cxnLst/>
              <a:rect l="l" t="t" r="r" b="b"/>
              <a:pathLst>
                <a:path w="1138855" h="307385">
                  <a:moveTo>
                    <a:pt x="91311" y="0"/>
                  </a:moveTo>
                  <a:lnTo>
                    <a:pt x="1047544" y="0"/>
                  </a:lnTo>
                  <a:cubicBezTo>
                    <a:pt x="1097974" y="0"/>
                    <a:pt x="1138855" y="40881"/>
                    <a:pt x="1138855" y="91311"/>
                  </a:cubicBezTo>
                  <a:lnTo>
                    <a:pt x="1138855" y="216073"/>
                  </a:lnTo>
                  <a:cubicBezTo>
                    <a:pt x="1138855" y="266503"/>
                    <a:pt x="1097974" y="307385"/>
                    <a:pt x="1047544" y="307385"/>
                  </a:cubicBezTo>
                  <a:lnTo>
                    <a:pt x="91311" y="307385"/>
                  </a:lnTo>
                  <a:cubicBezTo>
                    <a:pt x="40881" y="307385"/>
                    <a:pt x="0" y="266503"/>
                    <a:pt x="0" y="216073"/>
                  </a:cubicBezTo>
                  <a:lnTo>
                    <a:pt x="0" y="91311"/>
                  </a:lnTo>
                  <a:cubicBezTo>
                    <a:pt x="0" y="40881"/>
                    <a:pt x="40881" y="0"/>
                    <a:pt x="91311" y="0"/>
                  </a:cubicBezTo>
                  <a:close/>
                </a:path>
              </a:pathLst>
            </a:custGeom>
            <a:solidFill>
              <a:srgbClr val="FFFFFF"/>
            </a:solidFill>
          </p:spPr>
        </p:sp>
        <p:sp>
          <p:nvSpPr>
            <p:cNvPr id="7" name="TextBox 7"/>
            <p:cNvSpPr txBox="1"/>
            <p:nvPr/>
          </p:nvSpPr>
          <p:spPr>
            <a:xfrm>
              <a:off x="0" y="0"/>
              <a:ext cx="1138855" cy="307385"/>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Methodology</a:t>
              </a:r>
            </a:p>
          </p:txBody>
        </p:sp>
      </p:grpSp>
      <p:grpSp>
        <p:nvGrpSpPr>
          <p:cNvPr id="8" name="Group 8"/>
          <p:cNvGrpSpPr/>
          <p:nvPr/>
        </p:nvGrpSpPr>
        <p:grpSpPr>
          <a:xfrm>
            <a:off x="3196298" y="7809340"/>
            <a:ext cx="3086100" cy="1214290"/>
            <a:chOff x="0" y="0"/>
            <a:chExt cx="812800" cy="319813"/>
          </a:xfrm>
        </p:grpSpPr>
        <p:sp>
          <p:nvSpPr>
            <p:cNvPr id="9" name="Freeform 9"/>
            <p:cNvSpPr/>
            <p:nvPr/>
          </p:nvSpPr>
          <p:spPr>
            <a:xfrm>
              <a:off x="0" y="0"/>
              <a:ext cx="800372" cy="319813"/>
            </a:xfrm>
            <a:custGeom>
              <a:avLst/>
              <a:gdLst/>
              <a:ahLst/>
              <a:cxnLst/>
              <a:rect l="l" t="t" r="r" b="b"/>
              <a:pathLst>
                <a:path w="800372" h="319813">
                  <a:moveTo>
                    <a:pt x="129927" y="0"/>
                  </a:moveTo>
                  <a:lnTo>
                    <a:pt x="670444" y="0"/>
                  </a:lnTo>
                  <a:cubicBezTo>
                    <a:pt x="704903" y="0"/>
                    <a:pt x="737951" y="13689"/>
                    <a:pt x="762317" y="38055"/>
                  </a:cubicBezTo>
                  <a:cubicBezTo>
                    <a:pt x="786683" y="62421"/>
                    <a:pt x="800372" y="95469"/>
                    <a:pt x="800372" y="129927"/>
                  </a:cubicBezTo>
                  <a:lnTo>
                    <a:pt x="800372" y="189886"/>
                  </a:lnTo>
                  <a:cubicBezTo>
                    <a:pt x="800372" y="261642"/>
                    <a:pt x="742201" y="319813"/>
                    <a:pt x="670444" y="319813"/>
                  </a:cubicBezTo>
                  <a:lnTo>
                    <a:pt x="129927" y="319813"/>
                  </a:lnTo>
                  <a:cubicBezTo>
                    <a:pt x="58170" y="319813"/>
                    <a:pt x="0" y="261642"/>
                    <a:pt x="0" y="189886"/>
                  </a:cubicBezTo>
                  <a:lnTo>
                    <a:pt x="0" y="129927"/>
                  </a:lnTo>
                  <a:cubicBezTo>
                    <a:pt x="0" y="58170"/>
                    <a:pt x="58170" y="0"/>
                    <a:pt x="129927" y="0"/>
                  </a:cubicBezTo>
                  <a:close/>
                </a:path>
              </a:pathLst>
            </a:custGeom>
            <a:solidFill>
              <a:srgbClr val="FFFFFF"/>
            </a:solidFill>
          </p:spPr>
        </p:sp>
        <p:sp>
          <p:nvSpPr>
            <p:cNvPr id="10" name="TextBox 10"/>
            <p:cNvSpPr txBox="1"/>
            <p:nvPr/>
          </p:nvSpPr>
          <p:spPr>
            <a:xfrm>
              <a:off x="0" y="0"/>
              <a:ext cx="812800" cy="319813"/>
            </a:xfrm>
            <a:prstGeom prst="rect">
              <a:avLst/>
            </a:prstGeom>
          </p:spPr>
          <p:txBody>
            <a:bodyPr lIns="50800" tIns="50800" rIns="50800" bIns="50800" rtlCol="0" anchor="ctr"/>
            <a:lstStyle/>
            <a:p>
              <a:pPr algn="ctr">
                <a:lnSpc>
                  <a:spcPts val="4479"/>
                </a:lnSpc>
              </a:pPr>
              <a:r>
                <a:rPr lang="en-US" sz="3199" dirty="0">
                  <a:solidFill>
                    <a:srgbClr val="000000"/>
                  </a:solidFill>
                  <a:latin typeface="Montserrat Semi-Bold"/>
                </a:rPr>
                <a:t>Method</a:t>
              </a:r>
            </a:p>
          </p:txBody>
        </p:sp>
      </p:grpSp>
      <p:pic>
        <p:nvPicPr>
          <p:cNvPr id="11" name="Picture 11"/>
          <p:cNvPicPr>
            <a:picLocks noChangeAspect="1"/>
          </p:cNvPicPr>
          <p:nvPr/>
        </p:nvPicPr>
        <p:blipFill>
          <a:blip r:embed="rId3"/>
          <a:srcRect b="64706"/>
          <a:stretch>
            <a:fillRect/>
          </a:stretch>
        </p:blipFill>
        <p:spPr>
          <a:xfrm>
            <a:off x="3474922" y="421669"/>
            <a:ext cx="11633992" cy="2267086"/>
          </a:xfrm>
          <a:prstGeom prst="rect">
            <a:avLst/>
          </a:prstGeom>
        </p:spPr>
      </p:pic>
      <p:sp>
        <p:nvSpPr>
          <p:cNvPr id="12" name="TextBox 12"/>
          <p:cNvSpPr txBox="1"/>
          <p:nvPr/>
        </p:nvSpPr>
        <p:spPr>
          <a:xfrm>
            <a:off x="295837" y="2896084"/>
            <a:ext cx="17992163" cy="1543051"/>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Montserrat Semi-Bold Bold"/>
              </a:rPr>
              <a:t>Aim:</a:t>
            </a:r>
            <a:r>
              <a:rPr lang="en-US" sz="2999">
                <a:solidFill>
                  <a:srgbClr val="000000"/>
                </a:solidFill>
                <a:latin typeface="Montserrat Semi-Bold"/>
              </a:rPr>
              <a:t> To identify pain cues that HCPs report to judge pain in patients with delirium and to examine whether the pain cues differed based on patient cognitive status and delirium subtype.</a:t>
            </a:r>
          </a:p>
        </p:txBody>
      </p:sp>
      <p:sp>
        <p:nvSpPr>
          <p:cNvPr id="13" name="TextBox 13"/>
          <p:cNvSpPr txBox="1"/>
          <p:nvPr/>
        </p:nvSpPr>
        <p:spPr>
          <a:xfrm>
            <a:off x="6603085" y="7733140"/>
            <a:ext cx="11684915" cy="1517015"/>
          </a:xfrm>
          <a:prstGeom prst="rect">
            <a:avLst/>
          </a:prstGeom>
        </p:spPr>
        <p:txBody>
          <a:bodyPr lIns="0" tIns="0" rIns="0" bIns="0" rtlCol="0" anchor="t">
            <a:spAutoFit/>
          </a:bodyPr>
          <a:lstStyle/>
          <a:p>
            <a:pPr>
              <a:lnSpc>
                <a:spcPts val="4059"/>
              </a:lnSpc>
            </a:pPr>
            <a:r>
              <a:rPr lang="en-US" sz="2899">
                <a:solidFill>
                  <a:srgbClr val="000000"/>
                </a:solidFill>
                <a:latin typeface="Montserrat Semi-Bold"/>
              </a:rPr>
              <a:t>Qual: Semi-structured interviews</a:t>
            </a:r>
          </a:p>
          <a:p>
            <a:pPr>
              <a:lnSpc>
                <a:spcPts val="4059"/>
              </a:lnSpc>
            </a:pPr>
            <a:r>
              <a:rPr lang="en-US" sz="2899">
                <a:solidFill>
                  <a:srgbClr val="000000"/>
                </a:solidFill>
                <a:latin typeface="Montserrat Semi-Bold"/>
              </a:rPr>
              <a:t>Quan: Pain cues between delirium subgroups (hyperactive, hypoactive, and mixed)</a:t>
            </a:r>
          </a:p>
        </p:txBody>
      </p:sp>
      <p:sp>
        <p:nvSpPr>
          <p:cNvPr id="14" name="TextBox 14"/>
          <p:cNvSpPr txBox="1"/>
          <p:nvPr/>
        </p:nvSpPr>
        <p:spPr>
          <a:xfrm>
            <a:off x="9316511" y="6567294"/>
            <a:ext cx="6365060" cy="488315"/>
          </a:xfrm>
          <a:prstGeom prst="rect">
            <a:avLst/>
          </a:prstGeom>
        </p:spPr>
        <p:txBody>
          <a:bodyPr lIns="0" tIns="0" rIns="0" bIns="0" rtlCol="0" anchor="t">
            <a:spAutoFit/>
          </a:bodyPr>
          <a:lstStyle/>
          <a:p>
            <a:pPr algn="ctr">
              <a:lnSpc>
                <a:spcPts val="4059"/>
              </a:lnSpc>
            </a:pPr>
            <a:r>
              <a:rPr lang="en-US" sz="2899">
                <a:solidFill>
                  <a:srgbClr val="000000"/>
                </a:solidFill>
                <a:latin typeface="Montserrat Semi-Bold"/>
              </a:rPr>
              <a:t>NR (grounded theory)</a:t>
            </a:r>
          </a:p>
        </p:txBody>
      </p:sp>
      <p:sp>
        <p:nvSpPr>
          <p:cNvPr id="15" name="TextBox 15"/>
          <p:cNvSpPr txBox="1"/>
          <p:nvPr/>
        </p:nvSpPr>
        <p:spPr>
          <a:xfrm>
            <a:off x="8336455" y="4752493"/>
            <a:ext cx="8325173" cy="1002665"/>
          </a:xfrm>
          <a:prstGeom prst="rect">
            <a:avLst/>
          </a:prstGeom>
        </p:spPr>
        <p:txBody>
          <a:bodyPr lIns="0" tIns="0" rIns="0" bIns="0" rtlCol="0" anchor="t">
            <a:spAutoFit/>
          </a:bodyPr>
          <a:lstStyle/>
          <a:p>
            <a:pPr algn="ctr">
              <a:lnSpc>
                <a:spcPts val="4059"/>
              </a:lnSpc>
            </a:pPr>
            <a:r>
              <a:rPr lang="en-US" sz="2899" dirty="0" err="1">
                <a:solidFill>
                  <a:srgbClr val="000000"/>
                </a:solidFill>
                <a:latin typeface="Montserrat Semi-Bold"/>
              </a:rPr>
              <a:t>Contextualism</a:t>
            </a:r>
            <a:r>
              <a:rPr lang="en-US" sz="2899" dirty="0">
                <a:solidFill>
                  <a:srgbClr val="000000"/>
                </a:solidFill>
                <a:latin typeface="Montserrat Semi-Bold"/>
              </a:rPr>
              <a:t> (all knowledge is grounded in our particular experiences)</a:t>
            </a:r>
          </a:p>
        </p:txBody>
      </p:sp>
      <p:sp>
        <p:nvSpPr>
          <p:cNvPr id="16" name="TextBox 16"/>
          <p:cNvSpPr txBox="1"/>
          <p:nvPr/>
        </p:nvSpPr>
        <p:spPr>
          <a:xfrm>
            <a:off x="6788850" y="9741730"/>
            <a:ext cx="11392152" cy="35623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Montserrat Semi-Bold"/>
              </a:rPr>
              <a:t>Graham et al. J Pain Symptom Manage. 2020 Jul;60(1):28-36.e1. (PMID: 32058011).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622564" y="421555"/>
            <a:ext cx="13042873" cy="1214290"/>
            <a:chOff x="0" y="0"/>
            <a:chExt cx="3435160" cy="319813"/>
          </a:xfrm>
        </p:grpSpPr>
        <p:sp>
          <p:nvSpPr>
            <p:cNvPr id="3" name="Freeform 3"/>
            <p:cNvSpPr/>
            <p:nvPr/>
          </p:nvSpPr>
          <p:spPr>
            <a:xfrm>
              <a:off x="0" y="0"/>
              <a:ext cx="3435160" cy="319813"/>
            </a:xfrm>
            <a:custGeom>
              <a:avLst/>
              <a:gdLst/>
              <a:ahLst/>
              <a:cxnLst/>
              <a:rect l="l" t="t" r="r" b="b"/>
              <a:pathLst>
                <a:path w="3435160" h="319813">
                  <a:moveTo>
                    <a:pt x="30272" y="0"/>
                  </a:moveTo>
                  <a:lnTo>
                    <a:pt x="3404888" y="0"/>
                  </a:lnTo>
                  <a:cubicBezTo>
                    <a:pt x="3421606" y="0"/>
                    <a:pt x="3435160" y="13553"/>
                    <a:pt x="3435160" y="30272"/>
                  </a:cubicBezTo>
                  <a:lnTo>
                    <a:pt x="3435160" y="289541"/>
                  </a:lnTo>
                  <a:cubicBezTo>
                    <a:pt x="3435160" y="306260"/>
                    <a:pt x="3421606" y="319813"/>
                    <a:pt x="3404888" y="319813"/>
                  </a:cubicBezTo>
                  <a:lnTo>
                    <a:pt x="30272" y="319813"/>
                  </a:lnTo>
                  <a:cubicBezTo>
                    <a:pt x="13553" y="319813"/>
                    <a:pt x="0" y="306260"/>
                    <a:pt x="0" y="289541"/>
                  </a:cubicBezTo>
                  <a:lnTo>
                    <a:pt x="0" y="30272"/>
                  </a:lnTo>
                  <a:cubicBezTo>
                    <a:pt x="0" y="13553"/>
                    <a:pt x="13553" y="0"/>
                    <a:pt x="30272" y="0"/>
                  </a:cubicBezTo>
                  <a:close/>
                </a:path>
              </a:pathLst>
            </a:custGeom>
            <a:solidFill>
              <a:srgbClr val="FFFFFF"/>
            </a:solidFill>
          </p:spPr>
        </p:sp>
        <p:sp>
          <p:nvSpPr>
            <p:cNvPr id="4" name="TextBox 4"/>
            <p:cNvSpPr txBox="1"/>
            <p:nvPr/>
          </p:nvSpPr>
          <p:spPr>
            <a:xfrm>
              <a:off x="0" y="0"/>
              <a:ext cx="3435160"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MISCONCEPTIONS OF QUALITATIVE RESEARCH</a:t>
              </a:r>
            </a:p>
          </p:txBody>
        </p:sp>
      </p:grpSp>
      <p:sp>
        <p:nvSpPr>
          <p:cNvPr id="5" name="TextBox 5"/>
          <p:cNvSpPr txBox="1"/>
          <p:nvPr/>
        </p:nvSpPr>
        <p:spPr>
          <a:xfrm>
            <a:off x="1650806" y="2282901"/>
            <a:ext cx="12617075" cy="5559425"/>
          </a:xfrm>
          <a:prstGeom prst="rect">
            <a:avLst/>
          </a:prstGeom>
        </p:spPr>
        <p:txBody>
          <a:bodyPr lIns="0" tIns="0" rIns="0" bIns="0" rtlCol="0" anchor="t">
            <a:spAutoFit/>
          </a:bodyPr>
          <a:lstStyle/>
          <a:p>
            <a:pPr marL="755651" lvl="1" indent="-377825">
              <a:lnSpc>
                <a:spcPts val="4900"/>
              </a:lnSpc>
              <a:buFont typeface="Arial"/>
              <a:buChar char="•"/>
            </a:pPr>
            <a:r>
              <a:rPr lang="en-US" sz="3500">
                <a:solidFill>
                  <a:srgbClr val="000000"/>
                </a:solidFill>
                <a:latin typeface="Montserrat Classic"/>
              </a:rPr>
              <a:t>Easier than quantitative research</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Requires no training or expertise</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Not methodologically rigorous or scientific</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Findings "emerge" from data</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Perspectives of few do not represent many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622564" y="421555"/>
            <a:ext cx="13042873" cy="1214290"/>
            <a:chOff x="0" y="0"/>
            <a:chExt cx="3435160" cy="319813"/>
          </a:xfrm>
        </p:grpSpPr>
        <p:sp>
          <p:nvSpPr>
            <p:cNvPr id="3" name="Freeform 3"/>
            <p:cNvSpPr/>
            <p:nvPr/>
          </p:nvSpPr>
          <p:spPr>
            <a:xfrm>
              <a:off x="0" y="0"/>
              <a:ext cx="3435160" cy="319813"/>
            </a:xfrm>
            <a:custGeom>
              <a:avLst/>
              <a:gdLst/>
              <a:ahLst/>
              <a:cxnLst/>
              <a:rect l="l" t="t" r="r" b="b"/>
              <a:pathLst>
                <a:path w="3435160" h="319813">
                  <a:moveTo>
                    <a:pt x="30272" y="0"/>
                  </a:moveTo>
                  <a:lnTo>
                    <a:pt x="3404888" y="0"/>
                  </a:lnTo>
                  <a:cubicBezTo>
                    <a:pt x="3421606" y="0"/>
                    <a:pt x="3435160" y="13553"/>
                    <a:pt x="3435160" y="30272"/>
                  </a:cubicBezTo>
                  <a:lnTo>
                    <a:pt x="3435160" y="289541"/>
                  </a:lnTo>
                  <a:cubicBezTo>
                    <a:pt x="3435160" y="306260"/>
                    <a:pt x="3421606" y="319813"/>
                    <a:pt x="3404888" y="319813"/>
                  </a:cubicBezTo>
                  <a:lnTo>
                    <a:pt x="30272" y="319813"/>
                  </a:lnTo>
                  <a:cubicBezTo>
                    <a:pt x="13553" y="319813"/>
                    <a:pt x="0" y="306260"/>
                    <a:pt x="0" y="289541"/>
                  </a:cubicBezTo>
                  <a:lnTo>
                    <a:pt x="0" y="30272"/>
                  </a:lnTo>
                  <a:cubicBezTo>
                    <a:pt x="0" y="13553"/>
                    <a:pt x="13553" y="0"/>
                    <a:pt x="30272" y="0"/>
                  </a:cubicBezTo>
                  <a:close/>
                </a:path>
              </a:pathLst>
            </a:custGeom>
            <a:solidFill>
              <a:srgbClr val="FFFFFF"/>
            </a:solidFill>
          </p:spPr>
        </p:sp>
        <p:sp>
          <p:nvSpPr>
            <p:cNvPr id="4" name="TextBox 4"/>
            <p:cNvSpPr txBox="1"/>
            <p:nvPr/>
          </p:nvSpPr>
          <p:spPr>
            <a:xfrm>
              <a:off x="0" y="0"/>
              <a:ext cx="3435160"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TOP TIPS</a:t>
              </a:r>
            </a:p>
          </p:txBody>
        </p:sp>
      </p:grpSp>
      <p:sp>
        <p:nvSpPr>
          <p:cNvPr id="5" name="TextBox 5"/>
          <p:cNvSpPr txBox="1"/>
          <p:nvPr/>
        </p:nvSpPr>
        <p:spPr>
          <a:xfrm>
            <a:off x="1650806" y="1811016"/>
            <a:ext cx="15935999" cy="7416800"/>
          </a:xfrm>
          <a:prstGeom prst="rect">
            <a:avLst/>
          </a:prstGeom>
        </p:spPr>
        <p:txBody>
          <a:bodyPr lIns="0" tIns="0" rIns="0" bIns="0" rtlCol="0" anchor="t">
            <a:spAutoFit/>
          </a:bodyPr>
          <a:lstStyle/>
          <a:p>
            <a:pPr marL="755651" lvl="1" indent="-377825">
              <a:lnSpc>
                <a:spcPts val="4900"/>
              </a:lnSpc>
              <a:buFont typeface="Arial"/>
              <a:buChar char="•"/>
            </a:pPr>
            <a:r>
              <a:rPr lang="en-US" sz="3500">
                <a:solidFill>
                  <a:srgbClr val="000000"/>
                </a:solidFill>
                <a:latin typeface="Montserrat Classic"/>
              </a:rPr>
              <a:t>Move circularly through analysis-NOT linear/unidirectional</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Be a knowing qualitative researcher (make deliberate choices, reason through things, make informed choices)</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Reflexivity! Engage with the process!</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Be aware of power differential and how it might affect a focus group/interview</a:t>
            </a:r>
          </a:p>
          <a:p>
            <a:pPr>
              <a:lnSpc>
                <a:spcPts val="4900"/>
              </a:lnSpc>
            </a:pPr>
            <a:endParaRPr lang="en-US" sz="3500">
              <a:solidFill>
                <a:srgbClr val="000000"/>
              </a:solidFill>
              <a:latin typeface="Montserrat Classic"/>
            </a:endParaRPr>
          </a:p>
          <a:p>
            <a:pPr marL="755651" lvl="1" indent="-377825">
              <a:lnSpc>
                <a:spcPts val="4900"/>
              </a:lnSpc>
              <a:buFont typeface="Arial"/>
              <a:buChar char="•"/>
            </a:pPr>
            <a:r>
              <a:rPr lang="en-US" sz="3500">
                <a:solidFill>
                  <a:srgbClr val="000000"/>
                </a:solidFill>
                <a:latin typeface="Montserrat Classic"/>
              </a:rPr>
              <a:t>Be mindful how you develop an interview/focus group guide (i.e., not just questions you want to ask...frameworks/piloting)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2622564" y="421555"/>
            <a:ext cx="13042873" cy="1214290"/>
            <a:chOff x="0" y="0"/>
            <a:chExt cx="3435160" cy="319813"/>
          </a:xfrm>
        </p:grpSpPr>
        <p:sp>
          <p:nvSpPr>
            <p:cNvPr id="3" name="Freeform 3"/>
            <p:cNvSpPr/>
            <p:nvPr/>
          </p:nvSpPr>
          <p:spPr>
            <a:xfrm>
              <a:off x="0" y="0"/>
              <a:ext cx="3435160" cy="319813"/>
            </a:xfrm>
            <a:custGeom>
              <a:avLst/>
              <a:gdLst/>
              <a:ahLst/>
              <a:cxnLst/>
              <a:rect l="l" t="t" r="r" b="b"/>
              <a:pathLst>
                <a:path w="3435160" h="319813">
                  <a:moveTo>
                    <a:pt x="30272" y="0"/>
                  </a:moveTo>
                  <a:lnTo>
                    <a:pt x="3404888" y="0"/>
                  </a:lnTo>
                  <a:cubicBezTo>
                    <a:pt x="3421606" y="0"/>
                    <a:pt x="3435160" y="13553"/>
                    <a:pt x="3435160" y="30272"/>
                  </a:cubicBezTo>
                  <a:lnTo>
                    <a:pt x="3435160" y="289541"/>
                  </a:lnTo>
                  <a:cubicBezTo>
                    <a:pt x="3435160" y="306260"/>
                    <a:pt x="3421606" y="319813"/>
                    <a:pt x="3404888" y="319813"/>
                  </a:cubicBezTo>
                  <a:lnTo>
                    <a:pt x="30272" y="319813"/>
                  </a:lnTo>
                  <a:cubicBezTo>
                    <a:pt x="13553" y="319813"/>
                    <a:pt x="0" y="306260"/>
                    <a:pt x="0" y="289541"/>
                  </a:cubicBezTo>
                  <a:lnTo>
                    <a:pt x="0" y="30272"/>
                  </a:lnTo>
                  <a:cubicBezTo>
                    <a:pt x="0" y="13553"/>
                    <a:pt x="13553" y="0"/>
                    <a:pt x="30272" y="0"/>
                  </a:cubicBezTo>
                  <a:close/>
                </a:path>
              </a:pathLst>
            </a:custGeom>
            <a:solidFill>
              <a:srgbClr val="FFFFFF"/>
            </a:solidFill>
          </p:spPr>
        </p:sp>
        <p:sp>
          <p:nvSpPr>
            <p:cNvPr id="4" name="TextBox 4"/>
            <p:cNvSpPr txBox="1"/>
            <p:nvPr/>
          </p:nvSpPr>
          <p:spPr>
            <a:xfrm>
              <a:off x="0" y="0"/>
              <a:ext cx="3435160" cy="31981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RESOURCES</a:t>
              </a: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530" y="2774034"/>
            <a:ext cx="968900" cy="9689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1530" y="4006276"/>
            <a:ext cx="968900" cy="968900"/>
          </a:xfrm>
          <a:prstGeom prst="rect">
            <a:avLst/>
          </a:prstGeom>
        </p:spPr>
      </p:pic>
      <p:pic>
        <p:nvPicPr>
          <p:cNvPr id="7" name="Picture 7"/>
          <p:cNvPicPr>
            <a:picLocks noChangeAspect="1"/>
          </p:cNvPicPr>
          <p:nvPr/>
        </p:nvPicPr>
        <p:blipFill>
          <a:blip r:embed="rId5"/>
          <a:srcRect/>
          <a:stretch>
            <a:fillRect/>
          </a:stretch>
        </p:blipFill>
        <p:spPr>
          <a:xfrm>
            <a:off x="826073" y="6476951"/>
            <a:ext cx="2620091" cy="3493455"/>
          </a:xfrm>
          <a:prstGeom prst="rect">
            <a:avLst/>
          </a:prstGeom>
        </p:spPr>
      </p:pic>
      <p:pic>
        <p:nvPicPr>
          <p:cNvPr id="8" name="Picture 8"/>
          <p:cNvPicPr>
            <a:picLocks noChangeAspect="1"/>
          </p:cNvPicPr>
          <p:nvPr/>
        </p:nvPicPr>
        <p:blipFill>
          <a:blip r:embed="rId6"/>
          <a:srcRect/>
          <a:stretch>
            <a:fillRect/>
          </a:stretch>
        </p:blipFill>
        <p:spPr>
          <a:xfrm>
            <a:off x="4296197" y="6476951"/>
            <a:ext cx="2828708" cy="3493455"/>
          </a:xfrm>
          <a:prstGeom prst="rect">
            <a:avLst/>
          </a:prstGeom>
        </p:spPr>
      </p:pic>
      <p:sp>
        <p:nvSpPr>
          <p:cNvPr id="9" name="TextBox 9"/>
          <p:cNvSpPr txBox="1"/>
          <p:nvPr/>
        </p:nvSpPr>
        <p:spPr>
          <a:xfrm>
            <a:off x="1880790" y="2926696"/>
            <a:ext cx="3377010" cy="628377"/>
          </a:xfrm>
          <a:prstGeom prst="rect">
            <a:avLst/>
          </a:prstGeom>
        </p:spPr>
        <p:txBody>
          <a:bodyPr wrap="square" lIns="0" tIns="0" rIns="0" bIns="0" rtlCol="0" anchor="t">
            <a:spAutoFit/>
          </a:bodyPr>
          <a:lstStyle/>
          <a:p>
            <a:pPr algn="ctr">
              <a:lnSpc>
                <a:spcPts val="4899"/>
              </a:lnSpc>
              <a:spcBef>
                <a:spcPct val="0"/>
              </a:spcBef>
            </a:pPr>
            <a:r>
              <a:rPr lang="en-US" sz="3499" dirty="0">
                <a:solidFill>
                  <a:srgbClr val="000000"/>
                </a:solidFill>
                <a:latin typeface="Montserrat Semi-Bold"/>
              </a:rPr>
              <a:t>@</a:t>
            </a:r>
            <a:r>
              <a:rPr lang="en-US" sz="3499" dirty="0" err="1">
                <a:solidFill>
                  <a:srgbClr val="000000"/>
                </a:solidFill>
                <a:latin typeface="Montserrat Semi-Bold"/>
              </a:rPr>
              <a:t>ginnybraun</a:t>
            </a:r>
            <a:endParaRPr lang="en-US" sz="3499" dirty="0">
              <a:solidFill>
                <a:srgbClr val="000000"/>
              </a:solidFill>
              <a:latin typeface="Montserrat Semi-Bold"/>
            </a:endParaRPr>
          </a:p>
        </p:txBody>
      </p:sp>
      <p:sp>
        <p:nvSpPr>
          <p:cNvPr id="10" name="TextBox 10"/>
          <p:cNvSpPr txBox="1"/>
          <p:nvPr/>
        </p:nvSpPr>
        <p:spPr>
          <a:xfrm>
            <a:off x="1880790" y="4149413"/>
            <a:ext cx="3224610" cy="628377"/>
          </a:xfrm>
          <a:prstGeom prst="rect">
            <a:avLst/>
          </a:prstGeom>
        </p:spPr>
        <p:txBody>
          <a:bodyPr wrap="square" lIns="0" tIns="0" rIns="0" bIns="0" rtlCol="0" anchor="t">
            <a:spAutoFit/>
          </a:bodyPr>
          <a:lstStyle/>
          <a:p>
            <a:pPr algn="ctr">
              <a:lnSpc>
                <a:spcPts val="4900"/>
              </a:lnSpc>
              <a:spcBef>
                <a:spcPct val="0"/>
              </a:spcBef>
            </a:pPr>
            <a:r>
              <a:rPr lang="en-US" sz="3500" dirty="0">
                <a:solidFill>
                  <a:srgbClr val="000000"/>
                </a:solidFill>
                <a:latin typeface="Montserrat Semi-Bold"/>
              </a:rPr>
              <a:t>@</a:t>
            </a:r>
            <a:r>
              <a:rPr lang="en-US" sz="3500" dirty="0" err="1">
                <a:solidFill>
                  <a:srgbClr val="000000"/>
                </a:solidFill>
                <a:latin typeface="Montserrat Semi-Bold"/>
              </a:rPr>
              <a:t>drvicclarke</a:t>
            </a:r>
            <a:endParaRPr lang="en-US" sz="3500" dirty="0">
              <a:solidFill>
                <a:srgbClr val="000000"/>
              </a:solidFill>
              <a:latin typeface="Montserrat Semi-Bold"/>
            </a:endParaRPr>
          </a:p>
        </p:txBody>
      </p:sp>
      <p:sp>
        <p:nvSpPr>
          <p:cNvPr id="11" name="TextBox 11"/>
          <p:cNvSpPr txBox="1"/>
          <p:nvPr/>
        </p:nvSpPr>
        <p:spPr>
          <a:xfrm>
            <a:off x="826073" y="5384751"/>
            <a:ext cx="8394127" cy="628377"/>
          </a:xfrm>
          <a:prstGeom prst="rect">
            <a:avLst/>
          </a:prstGeom>
        </p:spPr>
        <p:txBody>
          <a:bodyPr wrap="square" lIns="0" tIns="0" rIns="0" bIns="0" rtlCol="0" anchor="t">
            <a:spAutoFit/>
          </a:bodyPr>
          <a:lstStyle/>
          <a:p>
            <a:pPr algn="ctr">
              <a:lnSpc>
                <a:spcPts val="4900"/>
              </a:lnSpc>
              <a:spcBef>
                <a:spcPct val="0"/>
              </a:spcBef>
            </a:pPr>
            <a:r>
              <a:rPr lang="en-US" sz="3500" dirty="0">
                <a:solidFill>
                  <a:srgbClr val="000000"/>
                </a:solidFill>
                <a:latin typeface="Montserrat Semi-Bold"/>
              </a:rPr>
              <a:t>https://www.thematicanalysis.net/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709496430"/>
              </p:ext>
            </p:extLst>
          </p:nvPr>
        </p:nvGraphicFramePr>
        <p:xfrm>
          <a:off x="2206800" y="695772"/>
          <a:ext cx="13874400" cy="9212128"/>
        </p:xfrm>
        <a:graphic>
          <a:graphicData uri="http://schemas.openxmlformats.org/drawingml/2006/table">
            <a:tbl>
              <a:tblPr/>
              <a:tblGrid>
                <a:gridCol w="4624800">
                  <a:extLst>
                    <a:ext uri="{9D8B030D-6E8A-4147-A177-3AD203B41FA5}">
                      <a16:colId xmlns:a16="http://schemas.microsoft.com/office/drawing/2014/main" val="20000"/>
                    </a:ext>
                  </a:extLst>
                </a:gridCol>
                <a:gridCol w="4624800">
                  <a:extLst>
                    <a:ext uri="{9D8B030D-6E8A-4147-A177-3AD203B41FA5}">
                      <a16:colId xmlns:a16="http://schemas.microsoft.com/office/drawing/2014/main" val="20001"/>
                    </a:ext>
                  </a:extLst>
                </a:gridCol>
                <a:gridCol w="4624800">
                  <a:extLst>
                    <a:ext uri="{9D8B030D-6E8A-4147-A177-3AD203B41FA5}">
                      <a16:colId xmlns:a16="http://schemas.microsoft.com/office/drawing/2014/main" val="20002"/>
                    </a:ext>
                  </a:extLst>
                </a:gridCol>
              </a:tblGrid>
              <a:tr h="1631353">
                <a:tc>
                  <a:txBody>
                    <a:bodyPr/>
                    <a:lstStyle/>
                    <a:p>
                      <a:endParaRPr lang="en-US"/>
                    </a:p>
                  </a:txBody>
                  <a:tcP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DBD0CA"/>
                    </a:solidFill>
                  </a:tcPr>
                </a:tc>
                <a:tc>
                  <a:txBody>
                    <a:bodyPr/>
                    <a:lstStyle/>
                    <a:p>
                      <a:pPr algn="ctr">
                        <a:defRPr/>
                      </a:pPr>
                      <a:r>
                        <a:rPr lang="en-US" sz="3499" dirty="0">
                          <a:solidFill>
                            <a:srgbClr val="000000"/>
                          </a:solidFill>
                          <a:latin typeface="Open Sans Bold"/>
                        </a:rPr>
                        <a:t>QUANTITATIVE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499" dirty="0">
                          <a:solidFill>
                            <a:srgbClr val="000000"/>
                          </a:solidFill>
                          <a:latin typeface="Open Sans Bold"/>
                        </a:rPr>
                        <a:t>QUALITATIVE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extLst>
                  <a:ext uri="{0D108BD9-81ED-4DB2-BD59-A6C34878D82A}">
                    <a16:rowId xmlns:a16="http://schemas.microsoft.com/office/drawing/2014/main" val="10000"/>
                  </a:ext>
                </a:extLst>
              </a:tr>
              <a:tr h="2414386">
                <a:tc>
                  <a:txBody>
                    <a:bodyPr/>
                    <a:lstStyle/>
                    <a:p>
                      <a:pPr algn="ctr">
                        <a:defRPr/>
                      </a:pPr>
                      <a:r>
                        <a:rPr lang="en-US" sz="3499" dirty="0">
                          <a:solidFill>
                            <a:srgbClr val="000000"/>
                          </a:solidFill>
                          <a:latin typeface="Open Sans Bold"/>
                        </a:rPr>
                        <a:t>PURPOSE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Measure, predict, test a hypothesis, generalize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Understand, interpret, describe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extLst>
                  <a:ext uri="{0D108BD9-81ED-4DB2-BD59-A6C34878D82A}">
                    <a16:rowId xmlns:a16="http://schemas.microsoft.com/office/drawing/2014/main" val="10001"/>
                  </a:ext>
                </a:extLst>
              </a:tr>
              <a:tr h="2414386">
                <a:tc>
                  <a:txBody>
                    <a:bodyPr/>
                    <a:lstStyle/>
                    <a:p>
                      <a:pPr algn="ctr">
                        <a:defRPr/>
                      </a:pPr>
                      <a:r>
                        <a:rPr lang="en-US" sz="3499" dirty="0">
                          <a:solidFill>
                            <a:srgbClr val="000000"/>
                          </a:solidFill>
                          <a:latin typeface="Open Sans Bold"/>
                        </a:rPr>
                        <a:t>DATA TYPE</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Numbers</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Words (written &amp; spoken)</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extLst>
                  <a:ext uri="{0D108BD9-81ED-4DB2-BD59-A6C34878D82A}">
                    <a16:rowId xmlns:a16="http://schemas.microsoft.com/office/drawing/2014/main" val="10002"/>
                  </a:ext>
                </a:extLst>
              </a:tr>
              <a:tr h="2752003">
                <a:tc>
                  <a:txBody>
                    <a:bodyPr/>
                    <a:lstStyle/>
                    <a:p>
                      <a:pPr algn="ctr">
                        <a:defRPr/>
                      </a:pPr>
                      <a:r>
                        <a:rPr lang="en-US" sz="3499" dirty="0">
                          <a:solidFill>
                            <a:srgbClr val="000000"/>
                          </a:solidFill>
                          <a:latin typeface="Open Sans Bold"/>
                        </a:rPr>
                        <a:t>ROLE OF RESEARCHER</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Values detachment &amp; impartiality (objectivity)</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tc>
                  <a:txBody>
                    <a:bodyPr/>
                    <a:lstStyle/>
                    <a:p>
                      <a:pPr algn="ctr">
                        <a:defRPr/>
                      </a:pPr>
                      <a:r>
                        <a:rPr lang="en-US" sz="3000" dirty="0">
                          <a:solidFill>
                            <a:srgbClr val="FFFFFF"/>
                          </a:solidFill>
                          <a:latin typeface="Open Sans"/>
                        </a:rPr>
                        <a:t>Values personal involvement &amp; partiality (subjectivity, reflexivity)</a:t>
                      </a:r>
                      <a:endParaRPr lang="en-US" sz="1100" dirty="0"/>
                    </a:p>
                  </a:txBody>
                  <a:tcPr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6497B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2890" y="2071665"/>
            <a:ext cx="1476806" cy="14768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2490" y="5928945"/>
            <a:ext cx="1465313" cy="130596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0997" y="3985700"/>
            <a:ext cx="1420592" cy="14205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8871" y="7865433"/>
            <a:ext cx="1204843" cy="1204843"/>
          </a:xfrm>
          <a:prstGeom prst="rect">
            <a:avLst/>
          </a:prstGeom>
        </p:spPr>
      </p:pic>
      <p:sp>
        <p:nvSpPr>
          <p:cNvPr id="6" name="TextBox 6"/>
          <p:cNvSpPr txBox="1"/>
          <p:nvPr/>
        </p:nvSpPr>
        <p:spPr>
          <a:xfrm>
            <a:off x="514350" y="322240"/>
            <a:ext cx="17259300" cy="1120775"/>
          </a:xfrm>
          <a:prstGeom prst="rect">
            <a:avLst/>
          </a:prstGeom>
        </p:spPr>
        <p:txBody>
          <a:bodyPr lIns="0" tIns="0" rIns="0" bIns="0" rtlCol="0" anchor="t">
            <a:spAutoFit/>
          </a:bodyPr>
          <a:lstStyle/>
          <a:p>
            <a:pPr algn="ctr">
              <a:lnSpc>
                <a:spcPts val="9100"/>
              </a:lnSpc>
            </a:pPr>
            <a:r>
              <a:rPr lang="en-US" sz="6500">
                <a:solidFill>
                  <a:srgbClr val="000000"/>
                </a:solidFill>
                <a:latin typeface="Montserrat Classic Bold"/>
              </a:rPr>
              <a:t>WHEN TO USE QUALITATIVE RESEARCH</a:t>
            </a:r>
          </a:p>
        </p:txBody>
      </p:sp>
      <p:sp>
        <p:nvSpPr>
          <p:cNvPr id="7" name="TextBox 7"/>
          <p:cNvSpPr txBox="1"/>
          <p:nvPr/>
        </p:nvSpPr>
        <p:spPr>
          <a:xfrm>
            <a:off x="2459201" y="2478280"/>
            <a:ext cx="11576405" cy="596901"/>
          </a:xfrm>
          <a:prstGeom prst="rect">
            <a:avLst/>
          </a:prstGeom>
        </p:spPr>
        <p:txBody>
          <a:bodyPr lIns="0" tIns="0" rIns="0" bIns="0" rtlCol="0" anchor="t">
            <a:spAutoFit/>
          </a:bodyPr>
          <a:lstStyle/>
          <a:p>
            <a:pPr>
              <a:lnSpc>
                <a:spcPts val="4899"/>
              </a:lnSpc>
            </a:pPr>
            <a:r>
              <a:rPr lang="en-US" sz="3499">
                <a:solidFill>
                  <a:srgbClr val="000000"/>
                </a:solidFill>
                <a:latin typeface="Montserrat Semi-Bold"/>
              </a:rPr>
              <a:t>Exploring a topic that is not well understood</a:t>
            </a:r>
          </a:p>
        </p:txBody>
      </p:sp>
      <p:sp>
        <p:nvSpPr>
          <p:cNvPr id="8" name="TextBox 8"/>
          <p:cNvSpPr txBox="1"/>
          <p:nvPr/>
        </p:nvSpPr>
        <p:spPr>
          <a:xfrm>
            <a:off x="2459201" y="4364209"/>
            <a:ext cx="13605510" cy="596901"/>
          </a:xfrm>
          <a:prstGeom prst="rect">
            <a:avLst/>
          </a:prstGeom>
        </p:spPr>
        <p:txBody>
          <a:bodyPr lIns="0" tIns="0" rIns="0" bIns="0" rtlCol="0" anchor="t">
            <a:spAutoFit/>
          </a:bodyPr>
          <a:lstStyle/>
          <a:p>
            <a:pPr>
              <a:lnSpc>
                <a:spcPts val="4899"/>
              </a:lnSpc>
            </a:pPr>
            <a:r>
              <a:rPr lang="en-US" sz="3499">
                <a:solidFill>
                  <a:srgbClr val="000000"/>
                </a:solidFill>
                <a:latin typeface="Montserrat Semi-Bold"/>
              </a:rPr>
              <a:t>Understanding lives and lived experiences </a:t>
            </a:r>
          </a:p>
        </p:txBody>
      </p:sp>
      <p:sp>
        <p:nvSpPr>
          <p:cNvPr id="9" name="TextBox 9"/>
          <p:cNvSpPr txBox="1"/>
          <p:nvPr/>
        </p:nvSpPr>
        <p:spPr>
          <a:xfrm>
            <a:off x="2459201" y="6018879"/>
            <a:ext cx="15828799" cy="1216026"/>
          </a:xfrm>
          <a:prstGeom prst="rect">
            <a:avLst/>
          </a:prstGeom>
        </p:spPr>
        <p:txBody>
          <a:bodyPr lIns="0" tIns="0" rIns="0" bIns="0" rtlCol="0" anchor="t">
            <a:spAutoFit/>
          </a:bodyPr>
          <a:lstStyle/>
          <a:p>
            <a:pPr>
              <a:lnSpc>
                <a:spcPts val="4899"/>
              </a:lnSpc>
            </a:pPr>
            <a:r>
              <a:rPr lang="en-US" sz="3499">
                <a:solidFill>
                  <a:srgbClr val="000000"/>
                </a:solidFill>
                <a:latin typeface="Montserrat Semi-Bold"/>
              </a:rPr>
              <a:t>Sharing the voices and experiences of those who have not been heard</a:t>
            </a:r>
          </a:p>
        </p:txBody>
      </p:sp>
      <p:sp>
        <p:nvSpPr>
          <p:cNvPr id="10" name="TextBox 10"/>
          <p:cNvSpPr txBox="1"/>
          <p:nvPr/>
        </p:nvSpPr>
        <p:spPr>
          <a:xfrm>
            <a:off x="2459201" y="8136066"/>
            <a:ext cx="7888039" cy="596901"/>
          </a:xfrm>
          <a:prstGeom prst="rect">
            <a:avLst/>
          </a:prstGeom>
        </p:spPr>
        <p:txBody>
          <a:bodyPr lIns="0" tIns="0" rIns="0" bIns="0" rtlCol="0" anchor="t">
            <a:spAutoFit/>
          </a:bodyPr>
          <a:lstStyle/>
          <a:p>
            <a:pPr>
              <a:lnSpc>
                <a:spcPts val="4899"/>
              </a:lnSpc>
            </a:pPr>
            <a:r>
              <a:rPr lang="en-US" sz="3499">
                <a:solidFill>
                  <a:srgbClr val="000000"/>
                </a:solidFill>
                <a:latin typeface="Montserrat Semi-Bold"/>
              </a:rPr>
              <a:t>Understanding context or process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428299" y="5045420"/>
            <a:ext cx="5351148" cy="2505911"/>
            <a:chOff x="0" y="0"/>
            <a:chExt cx="1409356" cy="659993"/>
          </a:xfrm>
        </p:grpSpPr>
        <p:sp>
          <p:nvSpPr>
            <p:cNvPr id="3" name="Freeform 3"/>
            <p:cNvSpPr/>
            <p:nvPr/>
          </p:nvSpPr>
          <p:spPr>
            <a:xfrm>
              <a:off x="0" y="0"/>
              <a:ext cx="1409356" cy="659993"/>
            </a:xfrm>
            <a:custGeom>
              <a:avLst/>
              <a:gdLst/>
              <a:ahLst/>
              <a:cxnLst/>
              <a:rect l="l" t="t" r="r" b="b"/>
              <a:pathLst>
                <a:path w="1409356" h="659993">
                  <a:moveTo>
                    <a:pt x="73786" y="0"/>
                  </a:moveTo>
                  <a:lnTo>
                    <a:pt x="1335570" y="0"/>
                  </a:lnTo>
                  <a:cubicBezTo>
                    <a:pt x="1355139" y="0"/>
                    <a:pt x="1373907" y="7774"/>
                    <a:pt x="1387745" y="21611"/>
                  </a:cubicBezTo>
                  <a:cubicBezTo>
                    <a:pt x="1401582" y="35449"/>
                    <a:pt x="1409356" y="54216"/>
                    <a:pt x="1409356" y="73786"/>
                  </a:cubicBezTo>
                  <a:lnTo>
                    <a:pt x="1409356" y="586207"/>
                  </a:lnTo>
                  <a:cubicBezTo>
                    <a:pt x="1409356" y="605777"/>
                    <a:pt x="1401582" y="624544"/>
                    <a:pt x="1387745" y="638382"/>
                  </a:cubicBezTo>
                  <a:cubicBezTo>
                    <a:pt x="1373907" y="652219"/>
                    <a:pt x="1355139" y="659993"/>
                    <a:pt x="1335570" y="659993"/>
                  </a:cubicBezTo>
                  <a:lnTo>
                    <a:pt x="73786" y="659993"/>
                  </a:lnTo>
                  <a:cubicBezTo>
                    <a:pt x="54216" y="659993"/>
                    <a:pt x="35449" y="652219"/>
                    <a:pt x="21611" y="638382"/>
                  </a:cubicBezTo>
                  <a:cubicBezTo>
                    <a:pt x="7774" y="624544"/>
                    <a:pt x="0" y="605777"/>
                    <a:pt x="0" y="586207"/>
                  </a:cubicBezTo>
                  <a:lnTo>
                    <a:pt x="0" y="73786"/>
                  </a:lnTo>
                  <a:cubicBezTo>
                    <a:pt x="0" y="54216"/>
                    <a:pt x="7774" y="35449"/>
                    <a:pt x="21611" y="21611"/>
                  </a:cubicBezTo>
                  <a:cubicBezTo>
                    <a:pt x="35449" y="7774"/>
                    <a:pt x="54216" y="0"/>
                    <a:pt x="73786" y="0"/>
                  </a:cubicBezTo>
                  <a:close/>
                </a:path>
              </a:pathLst>
            </a:custGeom>
            <a:solidFill>
              <a:srgbClr val="FFFFFF"/>
            </a:solidFill>
          </p:spPr>
        </p:sp>
        <p:sp>
          <p:nvSpPr>
            <p:cNvPr id="4" name="TextBox 4"/>
            <p:cNvSpPr txBox="1"/>
            <p:nvPr/>
          </p:nvSpPr>
          <p:spPr>
            <a:xfrm>
              <a:off x="0" y="0"/>
              <a:ext cx="1408865" cy="65999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PARADIGMS</a:t>
              </a:r>
            </a:p>
            <a:p>
              <a:pPr algn="ctr">
                <a:lnSpc>
                  <a:spcPts val="4479"/>
                </a:lnSpc>
              </a:pPr>
              <a:r>
                <a:rPr lang="en-US" sz="3199" dirty="0">
                  <a:solidFill>
                    <a:srgbClr val="000000"/>
                  </a:solidFill>
                  <a:latin typeface="Montserrat Semi-Bold Italics"/>
                </a:rPr>
                <a:t>Philosophical &amp; theoretical assumptions</a:t>
              </a:r>
            </a:p>
          </p:txBody>
        </p:sp>
      </p:grpSp>
      <p:grpSp>
        <p:nvGrpSpPr>
          <p:cNvPr id="5" name="Group 5"/>
          <p:cNvGrpSpPr/>
          <p:nvPr/>
        </p:nvGrpSpPr>
        <p:grpSpPr>
          <a:xfrm>
            <a:off x="7359445" y="5045420"/>
            <a:ext cx="4767483" cy="2505911"/>
            <a:chOff x="-9067" y="0"/>
            <a:chExt cx="1255633" cy="659993"/>
          </a:xfrm>
        </p:grpSpPr>
        <p:sp>
          <p:nvSpPr>
            <p:cNvPr id="6" name="Freeform 6"/>
            <p:cNvSpPr/>
            <p:nvPr/>
          </p:nvSpPr>
          <p:spPr>
            <a:xfrm>
              <a:off x="0" y="0"/>
              <a:ext cx="1246566" cy="659993"/>
            </a:xfrm>
            <a:custGeom>
              <a:avLst/>
              <a:gdLst/>
              <a:ahLst/>
              <a:cxnLst/>
              <a:rect l="l" t="t" r="r" b="b"/>
              <a:pathLst>
                <a:path w="1246566" h="659993">
                  <a:moveTo>
                    <a:pt x="83421" y="0"/>
                  </a:moveTo>
                  <a:lnTo>
                    <a:pt x="1163145" y="0"/>
                  </a:lnTo>
                  <a:cubicBezTo>
                    <a:pt x="1185270" y="0"/>
                    <a:pt x="1206488" y="8789"/>
                    <a:pt x="1222133" y="24434"/>
                  </a:cubicBezTo>
                  <a:cubicBezTo>
                    <a:pt x="1237777" y="40078"/>
                    <a:pt x="1246566" y="61297"/>
                    <a:pt x="1246566" y="83421"/>
                  </a:cubicBezTo>
                  <a:lnTo>
                    <a:pt x="1246566" y="576572"/>
                  </a:lnTo>
                  <a:cubicBezTo>
                    <a:pt x="1246566" y="598696"/>
                    <a:pt x="1237777" y="619915"/>
                    <a:pt x="1222133" y="635560"/>
                  </a:cubicBezTo>
                  <a:cubicBezTo>
                    <a:pt x="1206488" y="651204"/>
                    <a:pt x="1185270" y="659993"/>
                    <a:pt x="1163145" y="659993"/>
                  </a:cubicBezTo>
                  <a:lnTo>
                    <a:pt x="83421" y="659993"/>
                  </a:lnTo>
                  <a:cubicBezTo>
                    <a:pt x="61297" y="659993"/>
                    <a:pt x="40078" y="651204"/>
                    <a:pt x="24434" y="635560"/>
                  </a:cubicBezTo>
                  <a:cubicBezTo>
                    <a:pt x="8789" y="619915"/>
                    <a:pt x="0" y="598696"/>
                    <a:pt x="0" y="576572"/>
                  </a:cubicBezTo>
                  <a:lnTo>
                    <a:pt x="0" y="83421"/>
                  </a:lnTo>
                  <a:cubicBezTo>
                    <a:pt x="0" y="61297"/>
                    <a:pt x="8789" y="40078"/>
                    <a:pt x="24434" y="24434"/>
                  </a:cubicBezTo>
                  <a:cubicBezTo>
                    <a:pt x="40078" y="8789"/>
                    <a:pt x="61297" y="0"/>
                    <a:pt x="83421" y="0"/>
                  </a:cubicBezTo>
                  <a:close/>
                </a:path>
              </a:pathLst>
            </a:custGeom>
            <a:solidFill>
              <a:srgbClr val="FFFFFF"/>
            </a:solidFill>
          </p:spPr>
        </p:sp>
        <p:sp>
          <p:nvSpPr>
            <p:cNvPr id="7" name="TextBox 7"/>
            <p:cNvSpPr txBox="1"/>
            <p:nvPr/>
          </p:nvSpPr>
          <p:spPr>
            <a:xfrm>
              <a:off x="-9067" y="0"/>
              <a:ext cx="1255633" cy="65999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METHODOLOGY</a:t>
              </a:r>
            </a:p>
            <a:p>
              <a:pPr algn="ctr">
                <a:lnSpc>
                  <a:spcPts val="4479"/>
                </a:lnSpc>
              </a:pPr>
              <a:r>
                <a:rPr lang="en-US" sz="3199" dirty="0">
                  <a:solidFill>
                    <a:srgbClr val="000000"/>
                  </a:solidFill>
                  <a:latin typeface="Montserrat Semi-Bold Italics"/>
                </a:rPr>
                <a:t>Theory for how the inquiry will proceed</a:t>
              </a:r>
            </a:p>
          </p:txBody>
        </p:sp>
      </p:grpSp>
      <p:grpSp>
        <p:nvGrpSpPr>
          <p:cNvPr id="8" name="Group 8"/>
          <p:cNvGrpSpPr/>
          <p:nvPr/>
        </p:nvGrpSpPr>
        <p:grpSpPr>
          <a:xfrm>
            <a:off x="13741352" y="5045420"/>
            <a:ext cx="4053213" cy="2505911"/>
            <a:chOff x="0" y="0"/>
            <a:chExt cx="1067513" cy="659993"/>
          </a:xfrm>
        </p:grpSpPr>
        <p:sp>
          <p:nvSpPr>
            <p:cNvPr id="9" name="Freeform 9"/>
            <p:cNvSpPr/>
            <p:nvPr/>
          </p:nvSpPr>
          <p:spPr>
            <a:xfrm>
              <a:off x="0" y="0"/>
              <a:ext cx="1067513" cy="659993"/>
            </a:xfrm>
            <a:custGeom>
              <a:avLst/>
              <a:gdLst/>
              <a:ahLst/>
              <a:cxnLst/>
              <a:rect l="l" t="t" r="r" b="b"/>
              <a:pathLst>
                <a:path w="1067513" h="659993">
                  <a:moveTo>
                    <a:pt x="97414" y="0"/>
                  </a:moveTo>
                  <a:lnTo>
                    <a:pt x="970099" y="0"/>
                  </a:lnTo>
                  <a:cubicBezTo>
                    <a:pt x="1023899" y="0"/>
                    <a:pt x="1067513" y="43614"/>
                    <a:pt x="1067513" y="97414"/>
                  </a:cubicBezTo>
                  <a:lnTo>
                    <a:pt x="1067513" y="562580"/>
                  </a:lnTo>
                  <a:cubicBezTo>
                    <a:pt x="1067513" y="616380"/>
                    <a:pt x="1023899" y="659993"/>
                    <a:pt x="970099" y="659993"/>
                  </a:cubicBezTo>
                  <a:lnTo>
                    <a:pt x="97414" y="659993"/>
                  </a:lnTo>
                  <a:cubicBezTo>
                    <a:pt x="43614" y="659993"/>
                    <a:pt x="0" y="616380"/>
                    <a:pt x="0" y="562580"/>
                  </a:cubicBezTo>
                  <a:lnTo>
                    <a:pt x="0" y="97414"/>
                  </a:lnTo>
                  <a:cubicBezTo>
                    <a:pt x="0" y="43614"/>
                    <a:pt x="43614" y="0"/>
                    <a:pt x="97414" y="0"/>
                  </a:cubicBezTo>
                  <a:close/>
                </a:path>
              </a:pathLst>
            </a:custGeom>
            <a:solidFill>
              <a:srgbClr val="FFFFFF"/>
            </a:solidFill>
          </p:spPr>
        </p:sp>
        <p:sp>
          <p:nvSpPr>
            <p:cNvPr id="10" name="TextBox 10"/>
            <p:cNvSpPr txBox="1"/>
            <p:nvPr/>
          </p:nvSpPr>
          <p:spPr>
            <a:xfrm>
              <a:off x="0" y="0"/>
              <a:ext cx="1067513" cy="659993"/>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Bold"/>
                </a:rPr>
                <a:t>METHOD</a:t>
              </a:r>
            </a:p>
            <a:p>
              <a:pPr algn="ctr">
                <a:lnSpc>
                  <a:spcPts val="4479"/>
                </a:lnSpc>
              </a:pPr>
              <a:r>
                <a:rPr lang="en-US" sz="3199" dirty="0">
                  <a:solidFill>
                    <a:srgbClr val="000000"/>
                  </a:solidFill>
                  <a:latin typeface="Montserrat Semi-Bold Italics"/>
                </a:rPr>
                <a:t>Tactics/tools</a:t>
              </a: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0457" y="5955282"/>
            <a:ext cx="1332402" cy="686187"/>
          </a:xfrm>
          <a:prstGeom prst="rect">
            <a:avLst/>
          </a:prstGeom>
        </p:spPr>
      </p:pic>
      <p:sp>
        <p:nvSpPr>
          <p:cNvPr id="12" name="TextBox 12"/>
          <p:cNvSpPr txBox="1"/>
          <p:nvPr/>
        </p:nvSpPr>
        <p:spPr>
          <a:xfrm>
            <a:off x="2340996" y="1386956"/>
            <a:ext cx="13606008" cy="1925320"/>
          </a:xfrm>
          <a:prstGeom prst="rect">
            <a:avLst/>
          </a:prstGeom>
        </p:spPr>
        <p:txBody>
          <a:bodyPr lIns="0" tIns="0" rIns="0" bIns="0" rtlCol="0" anchor="t">
            <a:spAutoFit/>
          </a:bodyPr>
          <a:lstStyle/>
          <a:p>
            <a:pPr algn="ctr">
              <a:lnSpc>
                <a:spcPts val="7670"/>
              </a:lnSpc>
            </a:pPr>
            <a:r>
              <a:rPr lang="en-US" sz="5900">
                <a:solidFill>
                  <a:srgbClr val="000000"/>
                </a:solidFill>
                <a:latin typeface="Montserrat Extra-Bold"/>
              </a:rPr>
              <a:t>COMPONENTS OF A QUALITATIVE RESEARCH STUDY</a:t>
            </a: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269803" y="5955282"/>
            <a:ext cx="1332402" cy="6861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grpSp>
        <p:nvGrpSpPr>
          <p:cNvPr id="2" name="Group 2"/>
          <p:cNvGrpSpPr/>
          <p:nvPr/>
        </p:nvGrpSpPr>
        <p:grpSpPr>
          <a:xfrm>
            <a:off x="4439321" y="734838"/>
            <a:ext cx="9409358" cy="1167102"/>
            <a:chOff x="0" y="0"/>
            <a:chExt cx="2478185" cy="307385"/>
          </a:xfrm>
        </p:grpSpPr>
        <p:sp>
          <p:nvSpPr>
            <p:cNvPr id="3" name="Freeform 3"/>
            <p:cNvSpPr/>
            <p:nvPr/>
          </p:nvSpPr>
          <p:spPr>
            <a:xfrm>
              <a:off x="0" y="0"/>
              <a:ext cx="2478185" cy="307385"/>
            </a:xfrm>
            <a:custGeom>
              <a:avLst/>
              <a:gdLst/>
              <a:ahLst/>
              <a:cxnLst/>
              <a:rect l="l" t="t" r="r" b="b"/>
              <a:pathLst>
                <a:path w="2478185" h="307385">
                  <a:moveTo>
                    <a:pt x="41962" y="0"/>
                  </a:moveTo>
                  <a:lnTo>
                    <a:pt x="2436223" y="0"/>
                  </a:lnTo>
                  <a:cubicBezTo>
                    <a:pt x="2447352" y="0"/>
                    <a:pt x="2458025" y="4421"/>
                    <a:pt x="2465894" y="12290"/>
                  </a:cubicBezTo>
                  <a:cubicBezTo>
                    <a:pt x="2473764" y="20160"/>
                    <a:pt x="2478185" y="30833"/>
                    <a:pt x="2478185" y="41962"/>
                  </a:cubicBezTo>
                  <a:lnTo>
                    <a:pt x="2478185" y="265422"/>
                  </a:lnTo>
                  <a:cubicBezTo>
                    <a:pt x="2478185" y="288598"/>
                    <a:pt x="2459398" y="307385"/>
                    <a:pt x="2436223" y="307385"/>
                  </a:cubicBezTo>
                  <a:lnTo>
                    <a:pt x="41962" y="307385"/>
                  </a:lnTo>
                  <a:cubicBezTo>
                    <a:pt x="30833" y="307385"/>
                    <a:pt x="20160" y="302964"/>
                    <a:pt x="12290" y="295094"/>
                  </a:cubicBezTo>
                  <a:cubicBezTo>
                    <a:pt x="4421" y="287225"/>
                    <a:pt x="0" y="276552"/>
                    <a:pt x="0" y="265422"/>
                  </a:cubicBezTo>
                  <a:lnTo>
                    <a:pt x="0" y="41962"/>
                  </a:lnTo>
                  <a:cubicBezTo>
                    <a:pt x="0" y="30833"/>
                    <a:pt x="4421" y="20160"/>
                    <a:pt x="12290" y="12290"/>
                  </a:cubicBezTo>
                  <a:cubicBezTo>
                    <a:pt x="20160" y="4421"/>
                    <a:pt x="30833" y="0"/>
                    <a:pt x="41962" y="0"/>
                  </a:cubicBezTo>
                  <a:close/>
                </a:path>
              </a:pathLst>
            </a:custGeom>
            <a:solidFill>
              <a:srgbClr val="FFFFFF"/>
            </a:solidFill>
          </p:spPr>
        </p:sp>
        <p:sp>
          <p:nvSpPr>
            <p:cNvPr id="4" name="TextBox 4"/>
            <p:cNvSpPr txBox="1"/>
            <p:nvPr/>
          </p:nvSpPr>
          <p:spPr>
            <a:xfrm>
              <a:off x="0" y="0"/>
              <a:ext cx="2478185" cy="307385"/>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PARADIGMS</a:t>
              </a:r>
            </a:p>
          </p:txBody>
        </p:sp>
      </p:grpSp>
      <p:graphicFrame>
        <p:nvGraphicFramePr>
          <p:cNvPr id="5" name="Table 5"/>
          <p:cNvGraphicFramePr>
            <a:graphicFrameLocks noGrp="1"/>
          </p:cNvGraphicFramePr>
          <p:nvPr>
            <p:extLst>
              <p:ext uri="{D42A27DB-BD31-4B8C-83A1-F6EECF244321}">
                <p14:modId xmlns:p14="http://schemas.microsoft.com/office/powerpoint/2010/main" val="878182935"/>
              </p:ext>
            </p:extLst>
          </p:nvPr>
        </p:nvGraphicFramePr>
        <p:xfrm>
          <a:off x="1009745" y="4531715"/>
          <a:ext cx="16249555" cy="5324475"/>
        </p:xfrm>
        <a:graphic>
          <a:graphicData uri="http://schemas.openxmlformats.org/drawingml/2006/table">
            <a:tbl>
              <a:tblPr/>
              <a:tblGrid>
                <a:gridCol w="4972396">
                  <a:extLst>
                    <a:ext uri="{9D8B030D-6E8A-4147-A177-3AD203B41FA5}">
                      <a16:colId xmlns:a16="http://schemas.microsoft.com/office/drawing/2014/main" val="20000"/>
                    </a:ext>
                  </a:extLst>
                </a:gridCol>
                <a:gridCol w="5104501">
                  <a:extLst>
                    <a:ext uri="{9D8B030D-6E8A-4147-A177-3AD203B41FA5}">
                      <a16:colId xmlns:a16="http://schemas.microsoft.com/office/drawing/2014/main" val="20001"/>
                    </a:ext>
                  </a:extLst>
                </a:gridCol>
                <a:gridCol w="6172658">
                  <a:extLst>
                    <a:ext uri="{9D8B030D-6E8A-4147-A177-3AD203B41FA5}">
                      <a16:colId xmlns:a16="http://schemas.microsoft.com/office/drawing/2014/main" val="20002"/>
                    </a:ext>
                  </a:extLst>
                </a:gridCol>
              </a:tblGrid>
              <a:tr h="1132051">
                <a:tc>
                  <a:txBody>
                    <a:bodyPr/>
                    <a:lstStyle/>
                    <a:p>
                      <a:pPr algn="ctr">
                        <a:defRPr/>
                      </a:pPr>
                      <a:r>
                        <a:rPr lang="en-US" sz="3499" dirty="0">
                          <a:solidFill>
                            <a:srgbClr val="FFFFFF"/>
                          </a:solidFill>
                          <a:latin typeface="Montserrat Semi-Bold Bold"/>
                        </a:rPr>
                        <a:t>(POST) POSITIVISM</a:t>
                      </a:r>
                      <a:endParaRPr lang="en-US" sz="1100" dirty="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tc>
                  <a:txBody>
                    <a:bodyPr/>
                    <a:lstStyle/>
                    <a:p>
                      <a:pPr algn="ctr">
                        <a:defRPr/>
                      </a:pPr>
                      <a:r>
                        <a:rPr lang="en-US" sz="3499">
                          <a:solidFill>
                            <a:srgbClr val="FFFFFF"/>
                          </a:solidFill>
                          <a:latin typeface="Montserrat Semi-Bold Bold"/>
                        </a:rPr>
                        <a:t>CONSTRUCTIVISM</a:t>
                      </a:r>
                      <a:endParaRPr lang="en-US" sz="110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tc>
                  <a:txBody>
                    <a:bodyPr/>
                    <a:lstStyle/>
                    <a:p>
                      <a:pPr algn="ctr">
                        <a:defRPr/>
                      </a:pPr>
                      <a:r>
                        <a:rPr lang="en-US" sz="3499">
                          <a:solidFill>
                            <a:srgbClr val="FFFFFF"/>
                          </a:solidFill>
                          <a:latin typeface="Montserrat Semi-Bold Bold"/>
                        </a:rPr>
                        <a:t>CONTEXTUALISM</a:t>
                      </a:r>
                      <a:endParaRPr lang="en-US" sz="110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extLst>
                  <a:ext uri="{0D108BD9-81ED-4DB2-BD59-A6C34878D82A}">
                    <a16:rowId xmlns:a16="http://schemas.microsoft.com/office/drawing/2014/main" val="10000"/>
                  </a:ext>
                </a:extLst>
              </a:tr>
              <a:tr h="4192424">
                <a:tc>
                  <a:txBody>
                    <a:bodyPr/>
                    <a:lstStyle/>
                    <a:p>
                      <a:pPr algn="ctr">
                        <a:defRPr/>
                      </a:pPr>
                      <a:r>
                        <a:rPr lang="en-US" sz="2999" dirty="0">
                          <a:solidFill>
                            <a:srgbClr val="000000"/>
                          </a:solidFill>
                          <a:latin typeface="Montserrat Semi-Bold"/>
                        </a:rPr>
                        <a:t>Researchers are influenced by their contexts, but still seek (uncontaminated) knowledge about the true nature of the world</a:t>
                      </a:r>
                      <a:endParaRPr lang="en-US" sz="1100" dirty="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tc>
                  <a:txBody>
                    <a:bodyPr/>
                    <a:lstStyle/>
                    <a:p>
                      <a:pPr algn="ctr">
                        <a:defRPr/>
                      </a:pPr>
                      <a:r>
                        <a:rPr lang="en-US" sz="2999" dirty="0">
                          <a:solidFill>
                            <a:srgbClr val="000000"/>
                          </a:solidFill>
                          <a:latin typeface="Montserrat Semi-Bold"/>
                        </a:rPr>
                        <a:t>Production of meaning (by people). </a:t>
                      </a:r>
                      <a:r>
                        <a:rPr lang="en-US" sz="2999" dirty="0" err="1">
                          <a:solidFill>
                            <a:srgbClr val="000000"/>
                          </a:solidFill>
                          <a:latin typeface="Montserrat Semi-Bold"/>
                        </a:rPr>
                        <a:t>Knowledges</a:t>
                      </a:r>
                      <a:r>
                        <a:rPr lang="en-US" sz="2999" dirty="0">
                          <a:solidFill>
                            <a:srgbClr val="000000"/>
                          </a:solidFill>
                          <a:latin typeface="Montserrat Semi-Bold"/>
                        </a:rPr>
                        <a:t> are social artifacts (social, cultural, moral, ideological, &amp; political). Does not assume a single reality.</a:t>
                      </a:r>
                      <a:endParaRPr lang="en-US" sz="1100" dirty="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tc>
                  <a:txBody>
                    <a:bodyPr/>
                    <a:lstStyle/>
                    <a:p>
                      <a:pPr algn="ctr">
                        <a:defRPr/>
                      </a:pPr>
                      <a:r>
                        <a:rPr lang="en-US" sz="2999" dirty="0">
                          <a:solidFill>
                            <a:srgbClr val="000000"/>
                          </a:solidFill>
                          <a:latin typeface="Montserrat Semi-Bold"/>
                        </a:rPr>
                        <a:t>Meaning is related to the context in which it is produced, reflecting the researcher's position. Knowledge will be true in certain contexts.</a:t>
                      </a:r>
                      <a:endParaRPr lang="en-US" sz="1100" dirty="0"/>
                    </a:p>
                  </a:txBody>
                  <a:tcPr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497B1"/>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3487566" y="2274262"/>
            <a:ext cx="11312867" cy="1885131"/>
          </a:xfrm>
          <a:prstGeom prst="rect">
            <a:avLst/>
          </a:prstGeom>
        </p:spPr>
        <p:txBody>
          <a:bodyPr lIns="0" tIns="0" rIns="0" bIns="0" rtlCol="0" anchor="t">
            <a:spAutoFit/>
          </a:bodyPr>
          <a:lstStyle/>
          <a:p>
            <a:pPr algn="ctr">
              <a:lnSpc>
                <a:spcPts val="4900"/>
              </a:lnSpc>
            </a:pPr>
            <a:r>
              <a:rPr lang="en-US" sz="3500" dirty="0">
                <a:solidFill>
                  <a:srgbClr val="000000"/>
                </a:solidFill>
                <a:latin typeface="Montserrat Classic"/>
              </a:rPr>
              <a:t>Framework/philosophy of science that makes assumptions about the nature of reality (ontology) and the nature of knowledge (epistemology)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37209" y="2535160"/>
            <a:ext cx="2629271" cy="175175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2347" y="6477584"/>
            <a:ext cx="2038997" cy="2317042"/>
          </a:xfrm>
          <a:prstGeom prst="rect">
            <a:avLst/>
          </a:prstGeom>
        </p:spPr>
      </p:pic>
      <p:sp>
        <p:nvSpPr>
          <p:cNvPr id="4" name="TextBox 4"/>
          <p:cNvSpPr txBox="1"/>
          <p:nvPr/>
        </p:nvSpPr>
        <p:spPr>
          <a:xfrm>
            <a:off x="4246658" y="2689224"/>
            <a:ext cx="12515581" cy="2454276"/>
          </a:xfrm>
          <a:prstGeom prst="rect">
            <a:avLst/>
          </a:prstGeom>
        </p:spPr>
        <p:txBody>
          <a:bodyPr lIns="0" tIns="0" rIns="0" bIns="0" rtlCol="0" anchor="t">
            <a:spAutoFit/>
          </a:bodyPr>
          <a:lstStyle/>
          <a:p>
            <a:pPr algn="just">
              <a:lnSpc>
                <a:spcPts val="4899"/>
              </a:lnSpc>
            </a:pPr>
            <a:r>
              <a:rPr lang="en-US" sz="3499">
                <a:solidFill>
                  <a:srgbClr val="000000"/>
                </a:solidFill>
                <a:latin typeface="Montserrat Classic Bold"/>
              </a:rPr>
              <a:t>Aims:</a:t>
            </a:r>
            <a:r>
              <a:rPr lang="en-US" sz="3499">
                <a:solidFill>
                  <a:srgbClr val="000000"/>
                </a:solidFill>
                <a:latin typeface="Montserrat Classic"/>
              </a:rPr>
              <a:t> Construction and generation of new theories based on qualitative data</a:t>
            </a:r>
          </a:p>
          <a:p>
            <a:pPr algn="just">
              <a:lnSpc>
                <a:spcPts val="4899"/>
              </a:lnSpc>
            </a:pPr>
            <a:r>
              <a:rPr lang="en-US" sz="3499">
                <a:solidFill>
                  <a:srgbClr val="000000"/>
                </a:solidFill>
                <a:latin typeface="Montserrat Classic Bold"/>
              </a:rPr>
              <a:t>Terms used:</a:t>
            </a:r>
            <a:r>
              <a:rPr lang="en-US" sz="3499">
                <a:solidFill>
                  <a:srgbClr val="000000"/>
                </a:solidFill>
                <a:latin typeface="Montserrat Classic"/>
              </a:rPr>
              <a:t> Generate, develop, proposition, process, substantive theory</a:t>
            </a:r>
          </a:p>
        </p:txBody>
      </p:sp>
      <p:sp>
        <p:nvSpPr>
          <p:cNvPr id="5" name="TextBox 5"/>
          <p:cNvSpPr txBox="1"/>
          <p:nvPr/>
        </p:nvSpPr>
        <p:spPr>
          <a:xfrm>
            <a:off x="4246658" y="6949950"/>
            <a:ext cx="12515581" cy="1844675"/>
          </a:xfrm>
          <a:prstGeom prst="rect">
            <a:avLst/>
          </a:prstGeom>
        </p:spPr>
        <p:txBody>
          <a:bodyPr lIns="0" tIns="0" rIns="0" bIns="0" rtlCol="0" anchor="t">
            <a:spAutoFit/>
          </a:bodyPr>
          <a:lstStyle/>
          <a:p>
            <a:pPr algn="just">
              <a:lnSpc>
                <a:spcPts val="4900"/>
              </a:lnSpc>
            </a:pPr>
            <a:r>
              <a:rPr lang="en-US" sz="3500">
                <a:solidFill>
                  <a:srgbClr val="000000"/>
                </a:solidFill>
                <a:latin typeface="Montserrat Classic Bold"/>
              </a:rPr>
              <a:t>Aims:</a:t>
            </a:r>
            <a:r>
              <a:rPr lang="en-US" sz="3500">
                <a:solidFill>
                  <a:srgbClr val="000000"/>
                </a:solidFill>
                <a:latin typeface="Montserrat Classic"/>
              </a:rPr>
              <a:t> To understand lived experiences of participants</a:t>
            </a:r>
          </a:p>
          <a:p>
            <a:pPr algn="just">
              <a:lnSpc>
                <a:spcPts val="4900"/>
              </a:lnSpc>
            </a:pPr>
            <a:r>
              <a:rPr lang="en-US" sz="3500">
                <a:solidFill>
                  <a:srgbClr val="000000"/>
                </a:solidFill>
                <a:latin typeface="Montserrat Classic Bold"/>
              </a:rPr>
              <a:t>Terms used:</a:t>
            </a:r>
            <a:r>
              <a:rPr lang="en-US" sz="3500">
                <a:solidFill>
                  <a:srgbClr val="000000"/>
                </a:solidFill>
                <a:latin typeface="Montserrat Classic"/>
              </a:rPr>
              <a:t> Describe, experiences, meaning-making, essence of experience</a:t>
            </a:r>
          </a:p>
        </p:txBody>
      </p:sp>
      <p:grpSp>
        <p:nvGrpSpPr>
          <p:cNvPr id="6" name="Group 6"/>
          <p:cNvGrpSpPr/>
          <p:nvPr/>
        </p:nvGrpSpPr>
        <p:grpSpPr>
          <a:xfrm>
            <a:off x="5221746" y="445149"/>
            <a:ext cx="7844508" cy="1167102"/>
            <a:chOff x="0" y="0"/>
            <a:chExt cx="2066043" cy="307385"/>
          </a:xfrm>
        </p:grpSpPr>
        <p:sp>
          <p:nvSpPr>
            <p:cNvPr id="7" name="Freeform 7"/>
            <p:cNvSpPr/>
            <p:nvPr/>
          </p:nvSpPr>
          <p:spPr>
            <a:xfrm>
              <a:off x="0" y="0"/>
              <a:ext cx="2066043" cy="307385"/>
            </a:xfrm>
            <a:custGeom>
              <a:avLst/>
              <a:gdLst/>
              <a:ahLst/>
              <a:cxnLst/>
              <a:rect l="l" t="t" r="r" b="b"/>
              <a:pathLst>
                <a:path w="2066043" h="307385">
                  <a:moveTo>
                    <a:pt x="50333" y="0"/>
                  </a:moveTo>
                  <a:lnTo>
                    <a:pt x="2015710" y="0"/>
                  </a:lnTo>
                  <a:cubicBezTo>
                    <a:pt x="2043508" y="0"/>
                    <a:pt x="2066043" y="22535"/>
                    <a:pt x="2066043" y="50333"/>
                  </a:cubicBezTo>
                  <a:lnTo>
                    <a:pt x="2066043" y="257052"/>
                  </a:lnTo>
                  <a:cubicBezTo>
                    <a:pt x="2066043" y="284850"/>
                    <a:pt x="2043508" y="307385"/>
                    <a:pt x="2015710" y="307385"/>
                  </a:cubicBezTo>
                  <a:lnTo>
                    <a:pt x="50333" y="307385"/>
                  </a:lnTo>
                  <a:cubicBezTo>
                    <a:pt x="22535" y="307385"/>
                    <a:pt x="0" y="284850"/>
                    <a:pt x="0" y="257052"/>
                  </a:cubicBezTo>
                  <a:lnTo>
                    <a:pt x="0" y="50333"/>
                  </a:lnTo>
                  <a:cubicBezTo>
                    <a:pt x="0" y="22535"/>
                    <a:pt x="22535" y="0"/>
                    <a:pt x="50333" y="0"/>
                  </a:cubicBezTo>
                  <a:close/>
                </a:path>
              </a:pathLst>
            </a:custGeom>
            <a:solidFill>
              <a:srgbClr val="FFFFFF"/>
            </a:solidFill>
          </p:spPr>
        </p:sp>
        <p:sp>
          <p:nvSpPr>
            <p:cNvPr id="8" name="TextBox 8"/>
            <p:cNvSpPr txBox="1"/>
            <p:nvPr/>
          </p:nvSpPr>
          <p:spPr>
            <a:xfrm>
              <a:off x="0" y="0"/>
              <a:ext cx="2066043" cy="307385"/>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METHODOLOGY</a:t>
              </a:r>
            </a:p>
          </p:txBody>
        </p:sp>
      </p:grpSp>
      <p:sp>
        <p:nvSpPr>
          <p:cNvPr id="9" name="TextBox 9"/>
          <p:cNvSpPr txBox="1"/>
          <p:nvPr/>
        </p:nvSpPr>
        <p:spPr>
          <a:xfrm>
            <a:off x="15468600" y="9639300"/>
            <a:ext cx="2568352" cy="320601"/>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Montserrat Semi-Bold"/>
              </a:rPr>
              <a:t>(Creswell, 2013, p. 136)</a:t>
            </a:r>
          </a:p>
        </p:txBody>
      </p:sp>
      <p:sp>
        <p:nvSpPr>
          <p:cNvPr id="10" name="TextBox 10"/>
          <p:cNvSpPr txBox="1"/>
          <p:nvPr/>
        </p:nvSpPr>
        <p:spPr>
          <a:xfrm>
            <a:off x="852228" y="4210712"/>
            <a:ext cx="2999234" cy="1384301"/>
          </a:xfrm>
          <a:prstGeom prst="rect">
            <a:avLst/>
          </a:prstGeom>
        </p:spPr>
        <p:txBody>
          <a:bodyPr lIns="0" tIns="0" rIns="0" bIns="0" rtlCol="0" anchor="t">
            <a:spAutoFit/>
          </a:bodyPr>
          <a:lstStyle/>
          <a:p>
            <a:pPr algn="ctr">
              <a:lnSpc>
                <a:spcPts val="5599"/>
              </a:lnSpc>
            </a:pPr>
            <a:r>
              <a:rPr lang="en-US" sz="3999">
                <a:solidFill>
                  <a:srgbClr val="000000"/>
                </a:solidFill>
                <a:latin typeface="Montserrat Classic"/>
              </a:rPr>
              <a:t>Grounded theory</a:t>
            </a:r>
          </a:p>
        </p:txBody>
      </p:sp>
      <p:sp>
        <p:nvSpPr>
          <p:cNvPr id="11" name="TextBox 11"/>
          <p:cNvSpPr txBox="1"/>
          <p:nvPr/>
        </p:nvSpPr>
        <p:spPr>
          <a:xfrm>
            <a:off x="446472" y="8851817"/>
            <a:ext cx="3973127" cy="628377"/>
          </a:xfrm>
          <a:prstGeom prst="rect">
            <a:avLst/>
          </a:prstGeom>
        </p:spPr>
        <p:txBody>
          <a:bodyPr wrap="square" lIns="0" tIns="0" rIns="0" bIns="0" rtlCol="0" anchor="t">
            <a:spAutoFit/>
          </a:bodyPr>
          <a:lstStyle/>
          <a:p>
            <a:pPr algn="ctr">
              <a:lnSpc>
                <a:spcPts val="4899"/>
              </a:lnSpc>
              <a:spcBef>
                <a:spcPct val="0"/>
              </a:spcBef>
            </a:pPr>
            <a:r>
              <a:rPr lang="en-US" sz="3499" dirty="0">
                <a:solidFill>
                  <a:srgbClr val="000000"/>
                </a:solidFill>
                <a:latin typeface="Montserrat Semi-Bold"/>
              </a:rPr>
              <a:t>Phenomenology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0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1426" y="2213650"/>
            <a:ext cx="3059327" cy="2091467"/>
          </a:xfrm>
          <a:prstGeom prst="rect">
            <a:avLst/>
          </a:prstGeom>
        </p:spPr>
      </p:pic>
      <p:sp>
        <p:nvSpPr>
          <p:cNvPr id="3" name="TextBox 3"/>
          <p:cNvSpPr txBox="1"/>
          <p:nvPr/>
        </p:nvSpPr>
        <p:spPr>
          <a:xfrm>
            <a:off x="5468076" y="2671205"/>
            <a:ext cx="11548539" cy="3082925"/>
          </a:xfrm>
          <a:prstGeom prst="rect">
            <a:avLst/>
          </a:prstGeom>
        </p:spPr>
        <p:txBody>
          <a:bodyPr lIns="0" tIns="0" rIns="0" bIns="0" rtlCol="0" anchor="t">
            <a:spAutoFit/>
          </a:bodyPr>
          <a:lstStyle/>
          <a:p>
            <a:pPr>
              <a:lnSpc>
                <a:spcPts val="4900"/>
              </a:lnSpc>
            </a:pPr>
            <a:r>
              <a:rPr lang="en-US" sz="3500">
                <a:solidFill>
                  <a:srgbClr val="000000"/>
                </a:solidFill>
                <a:latin typeface="Montserrat Classic Bold"/>
              </a:rPr>
              <a:t>Aims: </a:t>
            </a:r>
            <a:r>
              <a:rPr lang="en-US" sz="3500">
                <a:solidFill>
                  <a:srgbClr val="000000"/>
                </a:solidFill>
                <a:latin typeface="Montserrat Classic"/>
              </a:rPr>
              <a:t>Studies cultural phenomena, cultural contexts or cultural interpretations of a group of people</a:t>
            </a:r>
          </a:p>
          <a:p>
            <a:pPr>
              <a:lnSpc>
                <a:spcPts val="4900"/>
              </a:lnSpc>
            </a:pPr>
            <a:r>
              <a:rPr lang="en-US" sz="3500">
                <a:solidFill>
                  <a:srgbClr val="000000"/>
                </a:solidFill>
                <a:latin typeface="Montserrat Classic Bold"/>
              </a:rPr>
              <a:t>Terms used:</a:t>
            </a:r>
            <a:r>
              <a:rPr lang="en-US" sz="3500">
                <a:solidFill>
                  <a:srgbClr val="000000"/>
                </a:solidFill>
                <a:latin typeface="Montserrat Classic"/>
              </a:rPr>
              <a:t> Cultural behaviour and language, cultural portait, cultural themes, cultural meaning</a:t>
            </a:r>
          </a:p>
        </p:txBody>
      </p:sp>
      <p:pic>
        <p:nvPicPr>
          <p:cNvPr id="4" name="Picture 4"/>
          <p:cNvPicPr>
            <a:picLocks noChangeAspect="1"/>
          </p:cNvPicPr>
          <p:nvPr/>
        </p:nvPicPr>
        <p:blipFill>
          <a:blip r:embed="rId5"/>
          <a:srcRect/>
          <a:stretch>
            <a:fillRect/>
          </a:stretch>
        </p:blipFill>
        <p:spPr>
          <a:xfrm>
            <a:off x="1595250" y="6561573"/>
            <a:ext cx="2811679" cy="1876796"/>
          </a:xfrm>
          <a:prstGeom prst="rect">
            <a:avLst/>
          </a:prstGeom>
        </p:spPr>
      </p:pic>
      <p:sp>
        <p:nvSpPr>
          <p:cNvPr id="5" name="TextBox 5"/>
          <p:cNvSpPr txBox="1"/>
          <p:nvPr/>
        </p:nvSpPr>
        <p:spPr>
          <a:xfrm>
            <a:off x="5468076" y="6485373"/>
            <a:ext cx="11548539" cy="2463800"/>
          </a:xfrm>
          <a:prstGeom prst="rect">
            <a:avLst/>
          </a:prstGeom>
        </p:spPr>
        <p:txBody>
          <a:bodyPr lIns="0" tIns="0" rIns="0" bIns="0" rtlCol="0" anchor="t">
            <a:spAutoFit/>
          </a:bodyPr>
          <a:lstStyle/>
          <a:p>
            <a:pPr>
              <a:lnSpc>
                <a:spcPts val="4900"/>
              </a:lnSpc>
            </a:pPr>
            <a:r>
              <a:rPr lang="en-US" sz="3500" dirty="0">
                <a:solidFill>
                  <a:srgbClr val="000000"/>
                </a:solidFill>
                <a:latin typeface="Montserrat Classic Bold"/>
              </a:rPr>
              <a:t>Aims: </a:t>
            </a:r>
            <a:r>
              <a:rPr lang="en-US" sz="3500" dirty="0">
                <a:solidFill>
                  <a:srgbClr val="000000"/>
                </a:solidFill>
                <a:latin typeface="Montserrat Classic"/>
              </a:rPr>
              <a:t>Experiences of individuals expressed as stories</a:t>
            </a:r>
          </a:p>
          <a:p>
            <a:pPr>
              <a:lnSpc>
                <a:spcPts val="4900"/>
              </a:lnSpc>
            </a:pPr>
            <a:r>
              <a:rPr lang="en-US" sz="3500" dirty="0">
                <a:solidFill>
                  <a:srgbClr val="000000"/>
                </a:solidFill>
                <a:latin typeface="Montserrat Classic Bold"/>
              </a:rPr>
              <a:t>Terms used:</a:t>
            </a:r>
            <a:r>
              <a:rPr lang="en-US" sz="3500" dirty="0">
                <a:solidFill>
                  <a:srgbClr val="000000"/>
                </a:solidFill>
                <a:latin typeface="Montserrat Classic"/>
              </a:rPr>
              <a:t> Narrative studies, stories, lived experiences, life's history, chronology</a:t>
            </a:r>
          </a:p>
        </p:txBody>
      </p:sp>
      <p:sp>
        <p:nvSpPr>
          <p:cNvPr id="6" name="TextBox 6"/>
          <p:cNvSpPr txBox="1"/>
          <p:nvPr/>
        </p:nvSpPr>
        <p:spPr>
          <a:xfrm>
            <a:off x="1494651" y="4360305"/>
            <a:ext cx="3036102" cy="628377"/>
          </a:xfrm>
          <a:prstGeom prst="rect">
            <a:avLst/>
          </a:prstGeom>
        </p:spPr>
        <p:txBody>
          <a:bodyPr wrap="square" lIns="0" tIns="0" rIns="0" bIns="0" rtlCol="0" anchor="t">
            <a:spAutoFit/>
          </a:bodyPr>
          <a:lstStyle/>
          <a:p>
            <a:pPr algn="ctr">
              <a:lnSpc>
                <a:spcPts val="4900"/>
              </a:lnSpc>
              <a:spcBef>
                <a:spcPct val="0"/>
              </a:spcBef>
            </a:pPr>
            <a:r>
              <a:rPr lang="en-US" sz="3500" dirty="0">
                <a:solidFill>
                  <a:srgbClr val="000000"/>
                </a:solidFill>
                <a:latin typeface="Montserrat Semi-Bold"/>
              </a:rPr>
              <a:t>Ethnography</a:t>
            </a:r>
          </a:p>
        </p:txBody>
      </p:sp>
      <p:sp>
        <p:nvSpPr>
          <p:cNvPr id="7" name="TextBox 7"/>
          <p:cNvSpPr txBox="1"/>
          <p:nvPr/>
        </p:nvSpPr>
        <p:spPr>
          <a:xfrm>
            <a:off x="1071979" y="8495519"/>
            <a:ext cx="3858220" cy="60642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Montserrat Semi-Bold"/>
              </a:rPr>
              <a:t>Narrative inquiry</a:t>
            </a:r>
          </a:p>
        </p:txBody>
      </p:sp>
      <p:grpSp>
        <p:nvGrpSpPr>
          <p:cNvPr id="8" name="Group 8"/>
          <p:cNvGrpSpPr/>
          <p:nvPr/>
        </p:nvGrpSpPr>
        <p:grpSpPr>
          <a:xfrm>
            <a:off x="4749649" y="770679"/>
            <a:ext cx="8788702" cy="1167102"/>
            <a:chOff x="0" y="0"/>
            <a:chExt cx="2314720" cy="307385"/>
          </a:xfrm>
        </p:grpSpPr>
        <p:sp>
          <p:nvSpPr>
            <p:cNvPr id="9" name="Freeform 9"/>
            <p:cNvSpPr/>
            <p:nvPr/>
          </p:nvSpPr>
          <p:spPr>
            <a:xfrm>
              <a:off x="0" y="0"/>
              <a:ext cx="2314720" cy="307385"/>
            </a:xfrm>
            <a:custGeom>
              <a:avLst/>
              <a:gdLst/>
              <a:ahLst/>
              <a:cxnLst/>
              <a:rect l="l" t="t" r="r" b="b"/>
              <a:pathLst>
                <a:path w="2314720" h="307385">
                  <a:moveTo>
                    <a:pt x="44926" y="0"/>
                  </a:moveTo>
                  <a:lnTo>
                    <a:pt x="2269794" y="0"/>
                  </a:lnTo>
                  <a:cubicBezTo>
                    <a:pt x="2281709" y="0"/>
                    <a:pt x="2293136" y="4733"/>
                    <a:pt x="2301561" y="13158"/>
                  </a:cubicBezTo>
                  <a:cubicBezTo>
                    <a:pt x="2309987" y="21584"/>
                    <a:pt x="2314720" y="33011"/>
                    <a:pt x="2314720" y="44926"/>
                  </a:cubicBezTo>
                  <a:lnTo>
                    <a:pt x="2314720" y="262459"/>
                  </a:lnTo>
                  <a:cubicBezTo>
                    <a:pt x="2314720" y="287271"/>
                    <a:pt x="2294606" y="307385"/>
                    <a:pt x="2269794" y="307385"/>
                  </a:cubicBezTo>
                  <a:lnTo>
                    <a:pt x="44926" y="307385"/>
                  </a:lnTo>
                  <a:cubicBezTo>
                    <a:pt x="20114" y="307385"/>
                    <a:pt x="0" y="287271"/>
                    <a:pt x="0" y="262459"/>
                  </a:cubicBezTo>
                  <a:lnTo>
                    <a:pt x="0" y="44926"/>
                  </a:lnTo>
                  <a:cubicBezTo>
                    <a:pt x="0" y="20114"/>
                    <a:pt x="20114" y="0"/>
                    <a:pt x="44926" y="0"/>
                  </a:cubicBezTo>
                  <a:close/>
                </a:path>
              </a:pathLst>
            </a:custGeom>
            <a:solidFill>
              <a:srgbClr val="FFFFFF"/>
            </a:solidFill>
          </p:spPr>
        </p:sp>
        <p:sp>
          <p:nvSpPr>
            <p:cNvPr id="10" name="TextBox 10"/>
            <p:cNvSpPr txBox="1"/>
            <p:nvPr/>
          </p:nvSpPr>
          <p:spPr>
            <a:xfrm>
              <a:off x="0" y="0"/>
              <a:ext cx="2314720" cy="307385"/>
            </a:xfrm>
            <a:prstGeom prst="rect">
              <a:avLst/>
            </a:prstGeom>
          </p:spPr>
          <p:txBody>
            <a:bodyPr lIns="50800" tIns="50800" rIns="50800" bIns="50800" rtlCol="0" anchor="ctr"/>
            <a:lstStyle/>
            <a:p>
              <a:pPr algn="ctr">
                <a:lnSpc>
                  <a:spcPts val="5599"/>
                </a:lnSpc>
              </a:pPr>
              <a:r>
                <a:rPr lang="en-US" sz="3999" dirty="0">
                  <a:solidFill>
                    <a:srgbClr val="000000"/>
                  </a:solidFill>
                  <a:latin typeface="Montserrat Semi-Bold"/>
                </a:rPr>
                <a:t>METHODOLOGY CONTD.</a:t>
              </a:r>
            </a:p>
          </p:txBody>
        </p:sp>
      </p:grpSp>
      <p:sp>
        <p:nvSpPr>
          <p:cNvPr id="11" name="TextBox 11"/>
          <p:cNvSpPr txBox="1"/>
          <p:nvPr/>
        </p:nvSpPr>
        <p:spPr>
          <a:xfrm>
            <a:off x="15468600" y="9680416"/>
            <a:ext cx="2568352" cy="331723"/>
          </a:xfrm>
          <a:prstGeom prst="rect">
            <a:avLst/>
          </a:prstGeom>
        </p:spPr>
        <p:txBody>
          <a:bodyPr wrap="square" lIns="0" tIns="0" rIns="0" bIns="0" rtlCol="0" anchor="t">
            <a:spAutoFit/>
          </a:bodyPr>
          <a:lstStyle/>
          <a:p>
            <a:pPr algn="ctr">
              <a:lnSpc>
                <a:spcPts val="2520"/>
              </a:lnSpc>
            </a:pPr>
            <a:r>
              <a:rPr lang="en-US" sz="1800">
                <a:solidFill>
                  <a:srgbClr val="000000"/>
                </a:solidFill>
                <a:latin typeface="Montserrat Semi-Bold"/>
              </a:rPr>
              <a:t>(Creswell, 2013, p. 136)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4653</Words>
  <Application>Microsoft Office PowerPoint</Application>
  <PresentationFormat>Custom</PresentationFormat>
  <Paragraphs>485</Paragraphs>
  <Slides>35</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Montserrat Extra-Bold</vt:lpstr>
      <vt:lpstr>Open Sans Bold</vt:lpstr>
      <vt:lpstr>Calibri</vt:lpstr>
      <vt:lpstr>Montserrat Semi-Bold</vt:lpstr>
      <vt:lpstr>Montserrat Classic</vt:lpstr>
      <vt:lpstr>Open Sans</vt:lpstr>
      <vt:lpstr>Montserrat Semi-Bold Bold</vt:lpstr>
      <vt:lpstr>Open Sans Light Bold</vt:lpstr>
      <vt:lpstr>Montserrat Semi-Bold Italics</vt:lpstr>
      <vt:lpstr>Arial</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Kirsten Fiest, PhD</dc:title>
  <dc:creator>Ruck, Kristen Marie</dc:creator>
  <cp:lastModifiedBy>Ruck, Kristen Marie</cp:lastModifiedBy>
  <cp:revision>43</cp:revision>
  <cp:lastPrinted>2022-11-04T17:13:59Z</cp:lastPrinted>
  <dcterms:created xsi:type="dcterms:W3CDTF">2006-08-16T00:00:00Z</dcterms:created>
  <dcterms:modified xsi:type="dcterms:W3CDTF">2022-11-04T17:15:07Z</dcterms:modified>
  <dc:identifier>DAFOBVfIZpA</dc:identifier>
</cp:coreProperties>
</file>