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&amp;ehk=ybE5nsOT1Z9nk0PchLtmQw&amp;r=0&amp;pid=OfficeInsert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58" r:id="rId6"/>
    <p:sldId id="259" r:id="rId7"/>
    <p:sldId id="529" r:id="rId8"/>
    <p:sldId id="3440" r:id="rId9"/>
    <p:sldId id="3441" r:id="rId10"/>
    <p:sldId id="3428" r:id="rId11"/>
    <p:sldId id="3429" r:id="rId12"/>
    <p:sldId id="3433" r:id="rId13"/>
    <p:sldId id="3434" r:id="rId14"/>
    <p:sldId id="3439" r:id="rId15"/>
    <p:sldId id="3435" r:id="rId16"/>
    <p:sldId id="267" r:id="rId17"/>
    <p:sldId id="265" r:id="rId18"/>
    <p:sldId id="266" r:id="rId19"/>
    <p:sldId id="3436" r:id="rId20"/>
    <p:sldId id="269" r:id="rId21"/>
    <p:sldId id="275" r:id="rId22"/>
    <p:sldId id="3437" r:id="rId23"/>
    <p:sldId id="583" r:id="rId24"/>
    <p:sldId id="3438" r:id="rId25"/>
    <p:sldId id="3443" r:id="rId26"/>
    <p:sldId id="3444" r:id="rId27"/>
    <p:sldId id="3442" r:id="rId28"/>
    <p:sldId id="268" r:id="rId29"/>
    <p:sldId id="584" r:id="rId30"/>
    <p:sldId id="3431" r:id="rId31"/>
    <p:sldId id="3423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517AC-8C9B-4166-B9D9-DE67493EFA8A}" v="101" dt="2022-10-31T21:58:19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/>
    <p:restoredTop sz="63572" autoAdjust="0"/>
  </p:normalViewPr>
  <p:slideViewPr>
    <p:cSldViewPr snapToGrid="0" snapToObjects="1">
      <p:cViewPr varScale="1">
        <p:scale>
          <a:sx n="51" d="100"/>
          <a:sy n="51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NIA Appropriations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cap="none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pPr>
            <a:r>
              <a:rPr kumimoji="0" lang="en-US" sz="24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Fiscal Year 2013-2022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'FY11-22 Appropriation'!$B$7</c:f>
              <c:strCache>
                <c:ptCount val="1"/>
                <c:pt idx="0">
                  <c:v>Actual Dollars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'FY11-22 Appropriation'!$A$10:$A$19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  <c:extLst/>
            </c:numRef>
          </c:cat>
          <c:val>
            <c:numRef>
              <c:f>'FY11-22 Appropriation'!$B$10:$B$19</c:f>
              <c:numCache>
                <c:formatCode>_("$"* #,##0_);_("$"* \(#,##0\);_("$"* "-"??_);_(@_)</c:formatCode>
                <c:ptCount val="10"/>
                <c:pt idx="0">
                  <c:v>1046</c:v>
                </c:pt>
                <c:pt idx="1">
                  <c:v>1171</c:v>
                </c:pt>
                <c:pt idx="2">
                  <c:v>1199</c:v>
                </c:pt>
                <c:pt idx="3">
                  <c:v>1600</c:v>
                </c:pt>
                <c:pt idx="4">
                  <c:v>2048.6</c:v>
                </c:pt>
                <c:pt idx="5">
                  <c:v>2574</c:v>
                </c:pt>
                <c:pt idx="6">
                  <c:v>3083.4</c:v>
                </c:pt>
                <c:pt idx="7">
                  <c:v>3543.6</c:v>
                </c:pt>
                <c:pt idx="8">
                  <c:v>3899</c:v>
                </c:pt>
                <c:pt idx="9">
                  <c:v>4219.9359999999997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148-405F-B9C2-64534C81F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02539215"/>
        <c:axId val="1302545039"/>
      </c:barChart>
      <c:catAx>
        <c:axId val="1302539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545039"/>
        <c:crosses val="autoZero"/>
        <c:auto val="1"/>
        <c:lblAlgn val="ctr"/>
        <c:lblOffset val="100"/>
        <c:noMultiLvlLbl val="0"/>
      </c:catAx>
      <c:valAx>
        <c:axId val="1302545039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Dollars ,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53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EDF7FD-A30D-4B92-B047-FDA3B66B9A1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53872F-9C44-4EE0-8FC4-460CD92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3872F-9C44-4EE0-8FC4-460CD92714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3872F-9C44-4EE0-8FC4-460CD92714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9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AC405B3-2043-4A2F-958E-284CE5248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C1A98FA-14B2-401A-B754-F7949BB0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65BA109B-090B-4392-BC9A-77DA2F5DA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846" indent="-310325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1302" indent="-248261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7822" indent="-248261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4342" indent="-248261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0862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27382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23903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20423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1DC37-A815-497E-B9A9-D0E61B8784B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2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DD7D4C7C-53C8-4117-94BB-DCDCC3E42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4D1D810C-5D2B-48BE-8C35-EFD01EB9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0D540A02-C663-49A4-A51F-0C0559769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6846" indent="-310325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1302" indent="-248261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7822" indent="-248261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4342" indent="-248261" defTabSz="9964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0862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27382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23903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20423" indent="-248261" defTabSz="9964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635066-9062-4911-AC1A-88E07B5F470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4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8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3872F-9C44-4EE0-8FC4-460CD92714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7CAEA-DB46-4F15-91E3-AD372D1D98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528B-5A86-4AF2-837F-3088FA26F8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6E92D-31C5-435C-912D-BD3840BD71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41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76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7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7CAEA-DB46-4F15-91E3-AD372D1D98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0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7CAEA-DB46-4F15-91E3-AD372D1D98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788C986B-6625-4B09-9DFA-7C5C587C7F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427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6E92D-31C5-435C-912D-BD3840BD71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3872F-9C44-4EE0-8FC4-460CD92714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3872F-9C44-4EE0-8FC4-460CD92714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C1E6-C266-40E2-A49A-0527C5BD68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310E-DA35-7848-84D5-1A2A9226C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3F4F1-06B4-6C4A-9510-0AAA57B43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3BEB-C7E6-DD49-8046-69B28150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4FE4-67D6-2E45-A8D0-5CBC756F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9729-D797-0248-BEA1-DD230D4A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DB27-2147-6248-80A9-83DFCEBA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2C1CE-CD70-4A4F-A412-78CD03B7F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F9E9D-FEBF-F642-B411-9C2C4375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E3FB-37E2-454F-9A87-B400E6D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A3DB-58CF-D64C-A33E-38E63295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2DB34-8F99-5E4E-B770-6B7E93B54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7A77-8AE8-164B-AA39-B0EB4F116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A8796-6C80-564D-86DD-511DE143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4632-96A3-0B43-95F3-73067EB1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F538B-BB89-6D42-A838-2E6B0EF1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C223-74C5-6240-B7CE-0AD40DA3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7344-491C-C84C-9135-9F32F1A5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43E13-6C89-144E-8A7A-3E617EE4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54B4-6125-AD49-AB0D-9F7B1411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5F81-821E-7D49-B4CD-C609F567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F172-6F15-9D4D-8D68-A433F54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46C80-0D4D-1741-B71B-C127B82D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F39AA-B34B-104C-8D96-557ABD0C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60A9-3FFB-B942-B778-03FADA39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2DDF-E0E2-F848-9006-3F29FD11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5E1B-F4B2-E34E-974D-6131A22D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BA6B-ED59-CD4C-8DFD-A0A27041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BBE27-C1B6-F34A-902B-3CA2795D0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C1C31-8A82-354B-B524-8AE47667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1DB21-032A-304E-ABF4-F6459E99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3C30-2E69-7949-9B99-9581EB9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04E9-FF88-5E4D-BE89-5A988194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B995-4301-EC4E-ADB4-E405C0C0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4D8DA-23C5-2645-8324-2B8C4146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7A68C-CD12-1B4A-B1CE-D61BEEF5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EDC89-009F-0349-BDBB-40A3580F9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405B0-5B41-3B4B-A8AD-266F81D4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11613-9DCC-FB47-BC4C-5D8C9461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6782-934F-2340-8CEF-1BEE8545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2B8-1751-2747-A92D-972EA736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FF505-2C3B-6A4A-9F25-F1A20FA5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37DAB-B7BC-BC41-9901-C707A83F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E4BF6-BE80-3D4D-A894-B7DFE11A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1C0E7-77E0-6A4F-8849-79746A58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80A11-2175-5249-8481-05D85016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96BE-0453-F44E-BDC2-43A29858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2996-3F78-354A-99AB-34AA8AB5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4840D-3C0F-9B4C-9DE6-46A1B4161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776D6-D324-7E4A-B117-C0ED39C65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9E2FA-5C85-1045-AD5B-F341B01A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4299C-AD45-1B47-802E-0865CD2C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4655A-3DF7-674D-998D-49C48660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A8D-2ACC-FB4E-B438-E9FA6A0D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A49FE-D4F4-7C4C-AEA3-47A231817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88F8E-0754-6046-9D22-7B80A2F4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ED970-5868-9B46-89FC-DCE3EE27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17C14-9321-C84A-83F4-EE2E03C9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608A-3A53-FF46-8273-E57095FD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D0A4C-E246-9145-A7C7-72C9D2CA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49A0-7618-9A48-BF2D-2981A805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C4A35-5BEB-DA48-B0B1-6EA35FECF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612B-2037-CB4C-A0CF-52CE4556B70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1EDCD-0B31-5149-8FF0-5FF37B99C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B691-9870-FF42-B40B-183F434AD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836A-165C-BD45-93C9-301B0E1C1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-20-195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stanford.edu/class/cs224w-readings/granovetter73weaktie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lverpaper.wikispaces.com/cooking+with+natalie" TargetMode="External"/><Relationship Id="rId5" Type="http://schemas.openxmlformats.org/officeDocument/2006/relationships/image" Target="../media/image19.png&amp;ehk=ybE5nsOT1Z9nk0PchLtmQw&amp;r=0&amp;pid=OfficeInsert"/><Relationship Id="rId4" Type="http://schemas.openxmlformats.org/officeDocument/2006/relationships/hyperlink" Target="https://pubmed.ncbi.nlm.nih.gov/35332225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stanford.edu/class/cs224w-readings/granovetter73weakties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lverpaper.wikispaces.com/cooking+with+natalie" TargetMode="External"/><Relationship Id="rId5" Type="http://schemas.openxmlformats.org/officeDocument/2006/relationships/image" Target="../media/image19.png&amp;ehk=ybE5nsOT1Z9nk0PchLtmQw&amp;r=0&amp;pid=OfficeInsert"/><Relationship Id="rId4" Type="http://schemas.openxmlformats.org/officeDocument/2006/relationships/hyperlink" Target="https://pubmed.ncbi.nlm.nih.gov/35332225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lu@mail.nih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usan.zieman@nih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a.nih.gov/sites/default/files/2020-07/bypass-budget-executive-summary-FY-2022.pdf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nia.nih.gov/sites/default/files/2020-07/bypass-budget-report-FY-2022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hyperlink" Target="https://www.nia.nih.gov/report-2019-2020-scientific-advances-prevention-treatment-and-care-dementia" TargetMode="External"/><Relationship Id="rId4" Type="http://schemas.openxmlformats.org/officeDocument/2006/relationships/hyperlink" Target="https://www.nia.nih.gov/about/aging-strategic-directions-research" TargetMode="External"/><Relationship Id="rId9" Type="http://schemas.openxmlformats.org/officeDocument/2006/relationships/hyperlink" Target="https://www.nia.nih.gov/research/mileston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BE84ED-7950-4847-9465-14DFD47B7EF8}"/>
              </a:ext>
            </a:extLst>
          </p:cNvPr>
          <p:cNvSpPr txBox="1"/>
          <p:nvPr/>
        </p:nvSpPr>
        <p:spPr>
          <a:xfrm>
            <a:off x="-93584" y="1835729"/>
            <a:ext cx="12191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Advice for Early Stage Investigators</a:t>
            </a:r>
          </a:p>
          <a:p>
            <a:pPr algn="ctr"/>
            <a:endParaRPr lang="en-US" sz="44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i="1" dirty="0"/>
              <a:t>Luci Roberts, Ph.D. </a:t>
            </a:r>
          </a:p>
          <a:p>
            <a:pPr algn="ctr"/>
            <a:r>
              <a:rPr lang="en-US" sz="3200" b="1" i="1" dirty="0"/>
              <a:t>Program Director, National Institute on Aging, </a:t>
            </a:r>
          </a:p>
          <a:p>
            <a:pPr algn="ctr"/>
            <a:r>
              <a:rPr lang="en-US" sz="3200" b="1" i="1" dirty="0"/>
              <a:t>National Institutes of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A7C0B-FF6A-42F3-B32A-C57B1847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30" y="5793915"/>
            <a:ext cx="3523867" cy="1004797"/>
          </a:xfrm>
          <a:prstGeom prst="rect">
            <a:avLst/>
          </a:prstGeom>
        </p:spPr>
      </p:pic>
      <p:pic>
        <p:nvPicPr>
          <p:cNvPr id="5" name="Shape 61" descr="Nidus long logo_for slide2.jpg">
            <a:extLst>
              <a:ext uri="{FF2B5EF4-FFF2-40B4-BE49-F238E27FC236}">
                <a16:creationId xmlns:a16="http://schemas.microsoft.com/office/drawing/2014/main" id="{A1942183-F834-4B02-AF8D-23C3E38A0E63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 cstate="print"/>
          <a:srcRect r="75708"/>
          <a:stretch/>
        </p:blipFill>
        <p:spPr bwMode="auto">
          <a:xfrm>
            <a:off x="138546" y="5832764"/>
            <a:ext cx="249381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27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76B7-81A4-498A-B746-9724DA17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txBody>
          <a:bodyPr/>
          <a:lstStyle/>
          <a:p>
            <a:r>
              <a:rPr lang="en-US" b="1" dirty="0"/>
              <a:t>Review Criteria – R01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0C04-90E3-460A-8ADC-00F6A7E9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40"/>
            <a:ext cx="10515600" cy="478403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Significance</a:t>
            </a:r>
          </a:p>
          <a:p>
            <a:r>
              <a:rPr lang="en-US" b="1" dirty="0"/>
              <a:t>Investigator(s)</a:t>
            </a:r>
          </a:p>
          <a:p>
            <a:r>
              <a:rPr lang="en-US" b="1" dirty="0"/>
              <a:t>Innovation</a:t>
            </a:r>
            <a:endParaRPr lang="en-US" dirty="0"/>
          </a:p>
          <a:p>
            <a:r>
              <a:rPr lang="en-US" b="1" dirty="0"/>
              <a:t>Approach</a:t>
            </a:r>
          </a:p>
          <a:p>
            <a:r>
              <a:rPr lang="en-US" b="1" dirty="0"/>
              <a:t>Environment</a:t>
            </a:r>
          </a:p>
          <a:p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Focus of review criteria is the research project</a:t>
            </a:r>
          </a:p>
          <a:p>
            <a:pPr lvl="2"/>
            <a:r>
              <a:rPr lang="en-US" sz="2400" b="1" dirty="0"/>
              <a:t>Approach, Significance, Innovation</a:t>
            </a:r>
          </a:p>
          <a:p>
            <a:pPr lvl="2"/>
            <a:r>
              <a:rPr lang="en-US" sz="2400" b="1" dirty="0"/>
              <a:t>These three criteria are weighted most heavily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Other criteria assess how the research objectives are advanced.</a:t>
            </a:r>
          </a:p>
          <a:p>
            <a:pPr lvl="2"/>
            <a:r>
              <a:rPr lang="en-US" sz="2400" b="1" dirty="0"/>
              <a:t>Investigator(s),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4EBC03-798D-4A22-9E6A-142BC1D0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1" y="178353"/>
            <a:ext cx="7805597" cy="6439618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2572DA4-82AB-4859-B256-75E3B3E18DDA}"/>
              </a:ext>
            </a:extLst>
          </p:cNvPr>
          <p:cNvSpPr/>
          <p:nvPr/>
        </p:nvSpPr>
        <p:spPr>
          <a:xfrm>
            <a:off x="8282609" y="1049214"/>
            <a:ext cx="3909392" cy="2600739"/>
          </a:xfrm>
          <a:prstGeom prst="cloudCallout">
            <a:avLst>
              <a:gd name="adj1" fmla="val -62781"/>
              <a:gd name="adj2" fmla="val 7269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https://researchtraining.nih.gov/</a:t>
            </a:r>
          </a:p>
        </p:txBody>
      </p:sp>
    </p:spTree>
    <p:extLst>
      <p:ext uri="{BB962C8B-B14F-4D97-AF65-F5344CB8AC3E}">
        <p14:creationId xmlns:p14="http://schemas.microsoft.com/office/powerpoint/2010/main" val="397996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A1FF-CD6D-4830-9236-F4B614F1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6" y="314532"/>
            <a:ext cx="10714383" cy="1325563"/>
          </a:xfrm>
        </p:spPr>
        <p:txBody>
          <a:bodyPr>
            <a:normAutofit/>
          </a:bodyPr>
          <a:lstStyle/>
          <a:p>
            <a:r>
              <a:rPr lang="en-US" b="1" dirty="0"/>
              <a:t>Tell Reviewers what they need to know to favorably evaluate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833DF-10A9-4BD9-8458-A0A14D6A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094"/>
            <a:ext cx="10714382" cy="4894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Explain in the application: </a:t>
            </a:r>
          </a:p>
          <a:p>
            <a:pPr lvl="1"/>
            <a:r>
              <a:rPr lang="en-US" dirty="0"/>
              <a:t>How the project is significant and innovative</a:t>
            </a:r>
          </a:p>
          <a:p>
            <a:pPr lvl="1"/>
            <a:r>
              <a:rPr lang="en-US" dirty="0"/>
              <a:t>How the project fulfills the objectives of the program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there are controversies or conflicting literature in the field, it must be discussed in the application (conceptual framework; background and significance) – explain how research informs the discussion. </a:t>
            </a:r>
          </a:p>
          <a:p>
            <a:endParaRPr lang="en-US" dirty="0"/>
          </a:p>
          <a:p>
            <a:r>
              <a:rPr lang="en-US" dirty="0"/>
              <a:t>Don’t ignore limitations in the application in hopes that reviewers don’t notice them.  </a:t>
            </a:r>
          </a:p>
          <a:p>
            <a:pPr lvl="1"/>
            <a:r>
              <a:rPr lang="en-US" dirty="0"/>
              <a:t>It is better to make the argument for your chosen solution </a:t>
            </a:r>
          </a:p>
          <a:p>
            <a:pPr lvl="1"/>
            <a:r>
              <a:rPr lang="en-US" dirty="0"/>
              <a:t>Assures reviewers you have thought of (almost) everything</a:t>
            </a:r>
          </a:p>
        </p:txBody>
      </p:sp>
    </p:spTree>
    <p:extLst>
      <p:ext uri="{BB962C8B-B14F-4D97-AF65-F5344CB8AC3E}">
        <p14:creationId xmlns:p14="http://schemas.microsoft.com/office/powerpoint/2010/main" val="31747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C5B7-95D9-414B-A4DC-2F10A29A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52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Use the NIH data to better understand the scientific landscape around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2C72-60C7-4617-9DF7-BF74B0AF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Look for funded grants similar to your own</a:t>
            </a:r>
          </a:p>
          <a:p>
            <a:r>
              <a:rPr lang="en-US" sz="3600" dirty="0"/>
              <a:t>“</a:t>
            </a:r>
            <a:r>
              <a:rPr lang="en-US" sz="3600" dirty="0" err="1"/>
              <a:t>Futurecasting</a:t>
            </a:r>
            <a:r>
              <a:rPr lang="en-US" sz="3600" dirty="0"/>
              <a:t>” </a:t>
            </a:r>
          </a:p>
          <a:p>
            <a:r>
              <a:rPr lang="en-US" sz="3600" dirty="0"/>
              <a:t>Talk to other successful applicants about their experiences and strategies</a:t>
            </a:r>
          </a:p>
          <a:p>
            <a:r>
              <a:rPr lang="en-US" sz="3600" dirty="0"/>
              <a:t>Use NIH tools to find study sections and information about the review loci for RFAs</a:t>
            </a:r>
          </a:p>
        </p:txBody>
      </p:sp>
    </p:spTree>
    <p:extLst>
      <p:ext uri="{BB962C8B-B14F-4D97-AF65-F5344CB8AC3E}">
        <p14:creationId xmlns:p14="http://schemas.microsoft.com/office/powerpoint/2010/main" val="169555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EE2B52-B701-4A53-87F7-469A8748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39" y="615821"/>
            <a:ext cx="9613322" cy="61659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7A500-CA8F-4BE8-B526-C61A84937439}"/>
              </a:ext>
            </a:extLst>
          </p:cNvPr>
          <p:cNvSpPr/>
          <p:nvPr/>
        </p:nvSpPr>
        <p:spPr>
          <a:xfrm>
            <a:off x="3664699" y="3278256"/>
            <a:ext cx="1291614" cy="4572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18" name="Title 2">
            <a:extLst>
              <a:ext uri="{FF2B5EF4-FFF2-40B4-BE49-F238E27FC236}">
                <a16:creationId xmlns:a16="http://schemas.microsoft.com/office/drawing/2014/main" id="{C0D2398E-EA2D-456A-A3C3-4F592DC6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39" y="23191"/>
            <a:ext cx="8229600" cy="6659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Finding Funded Grants…</a:t>
            </a:r>
          </a:p>
        </p:txBody>
      </p:sp>
    </p:spTree>
    <p:extLst>
      <p:ext uri="{BB962C8B-B14F-4D97-AF65-F5344CB8AC3E}">
        <p14:creationId xmlns:p14="http://schemas.microsoft.com/office/powerpoint/2010/main" val="28333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D9B0CA-1C88-40E2-B9FA-A814BCF2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2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B55CE-EA71-44EC-8F77-A84A6FD57A7A}"/>
              </a:ext>
            </a:extLst>
          </p:cNvPr>
          <p:cNvSpPr/>
          <p:nvPr/>
        </p:nvSpPr>
        <p:spPr>
          <a:xfrm>
            <a:off x="497429" y="720587"/>
            <a:ext cx="1291614" cy="4572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FB9E3-23EE-4235-BAA1-71839EB5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5"/>
            <a:ext cx="10515600" cy="733425"/>
          </a:xfrm>
        </p:spPr>
        <p:txBody>
          <a:bodyPr>
            <a:noAutofit/>
          </a:bodyPr>
          <a:lstStyle/>
          <a:p>
            <a:r>
              <a:rPr lang="en-US" sz="3200" b="1" dirty="0"/>
              <a:t>Avoid applying for the R21; </a:t>
            </a:r>
            <a:br>
              <a:rPr lang="en-US" sz="3200" b="1" dirty="0"/>
            </a:br>
            <a:r>
              <a:rPr lang="en-US" sz="3200" b="1" dirty="0"/>
              <a:t>	Look for ESI/NI targeted opportunities instead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92E01-BD55-4A23-A549-B9CCC73C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302326"/>
            <a:ext cx="11517024" cy="5336599"/>
          </a:xfrm>
        </p:spPr>
        <p:txBody>
          <a:bodyPr>
            <a:noAutofit/>
          </a:bodyPr>
          <a:lstStyle/>
          <a:p>
            <a:r>
              <a:rPr lang="en-US" sz="2000" b="1" dirty="0"/>
              <a:t>Why? Reviewers look for fit with purpose, e.g. the “high risk – high reward” aspects of the application </a:t>
            </a:r>
          </a:p>
          <a:p>
            <a:r>
              <a:rPr lang="en-US" sz="2000" b="1" dirty="0"/>
              <a:t>Look for the stated purpose from the parent announcement:  </a:t>
            </a:r>
          </a:p>
          <a:p>
            <a:pPr marL="457200" lvl="1" indent="0">
              <a:buNone/>
            </a:pPr>
            <a:r>
              <a:rPr lang="en-US" sz="1800" b="1" dirty="0">
                <a:hlinkClick r:id="rId3"/>
              </a:rPr>
              <a:t>https://grants.nih.gov/grants/guide/pa-files/PA-20-195.html</a:t>
            </a:r>
            <a:endParaRPr lang="en-US" sz="1800" b="1" dirty="0"/>
          </a:p>
          <a:p>
            <a:pPr marL="457200" lvl="1" indent="0">
              <a:buNone/>
            </a:pPr>
            <a:r>
              <a:rPr lang="en-US" sz="1800" dirty="0"/>
              <a:t>“…</a:t>
            </a:r>
            <a:r>
              <a:rPr lang="en-US" sz="1800" i="1" dirty="0"/>
              <a:t>providing support for the early and conceptual stages of these projects. These studies may involve considerable risk but may lead to a breakthrough in a particular area, ”</a:t>
            </a:r>
          </a:p>
          <a:p>
            <a:r>
              <a:rPr lang="en-US" sz="2000" b="1" dirty="0"/>
              <a:t>Reviewers look for evidence that approach is “feasible”; risk is “mitigated” in the hands of this investigator  </a:t>
            </a:r>
          </a:p>
          <a:p>
            <a:pPr lvl="1"/>
            <a:r>
              <a:rPr lang="en-US" sz="1800" dirty="0"/>
              <a:t>Read:  Preliminary data – not required but established investigators often provide it</a:t>
            </a:r>
          </a:p>
          <a:p>
            <a:pPr lvl="1"/>
            <a:r>
              <a:rPr lang="en-US" sz="1800" dirty="0"/>
              <a:t>Limited funds and time make challenges for inexperienced managers, reviewers know this</a:t>
            </a:r>
          </a:p>
          <a:p>
            <a:pPr lvl="1"/>
            <a:r>
              <a:rPr lang="en-US" sz="1800" dirty="0"/>
              <a:t>No benefit to Early Stage Investigators applying for the R21, so enlist established investigator to collaborate as a MPI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Instead, look for Signature Programs targeted to Early Stage (ESI) and New Investigators (NI)</a:t>
            </a:r>
          </a:p>
          <a:p>
            <a:pPr lvl="1"/>
            <a:r>
              <a:rPr lang="en-US" sz="1800" dirty="0"/>
              <a:t>Trans-NIH programs like the Katz award, New Innovator, and Diversity Supplements; </a:t>
            </a:r>
          </a:p>
          <a:p>
            <a:pPr lvl="1"/>
            <a:r>
              <a:rPr lang="en-US" sz="1800" dirty="0"/>
              <a:t>Most Institutes and Centers have targeted opportunities that address scientific priorities or workforce goals.  </a:t>
            </a:r>
          </a:p>
        </p:txBody>
      </p:sp>
    </p:spTree>
    <p:extLst>
      <p:ext uri="{BB962C8B-B14F-4D97-AF65-F5344CB8AC3E}">
        <p14:creationId xmlns:p14="http://schemas.microsoft.com/office/powerpoint/2010/main" val="33757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D9630-A125-492F-802A-9B32F31D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790" y="6368638"/>
            <a:ext cx="1716210" cy="4893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3FECBC-3ECF-4724-BD13-6A0D064270EB}"/>
              </a:ext>
            </a:extLst>
          </p:cNvPr>
          <p:cNvGrpSpPr/>
          <p:nvPr/>
        </p:nvGrpSpPr>
        <p:grpSpPr>
          <a:xfrm>
            <a:off x="336617" y="74428"/>
            <a:ext cx="10349104" cy="6284221"/>
            <a:chOff x="336617" y="74428"/>
            <a:chExt cx="10349104" cy="62842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C4B5E7-7FE6-4DA8-949A-C81DE6B2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172"/>
            <a:stretch/>
          </p:blipFill>
          <p:spPr>
            <a:xfrm>
              <a:off x="336617" y="74428"/>
              <a:ext cx="10349104" cy="38462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419EF8-42B6-479C-8386-C6E2B7A5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855" y="2357943"/>
              <a:ext cx="10196866" cy="4000706"/>
            </a:xfrm>
            <a:prstGeom prst="rect">
              <a:avLst/>
            </a:prstGeom>
          </p:spPr>
        </p:pic>
      </p:grp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573DB76D-CA66-4675-89CF-B7FCDAB7B955}"/>
              </a:ext>
            </a:extLst>
          </p:cNvPr>
          <p:cNvSpPr/>
          <p:nvPr/>
        </p:nvSpPr>
        <p:spPr>
          <a:xfrm rot="176267">
            <a:off x="4911385" y="455003"/>
            <a:ext cx="9489393" cy="5629049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Also see PAS-19-391;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PAS-19-392; PAS-19-393;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Next Generation of Researchers in AD/ADRD Research: Existing Data Sets; Basic Science; Systems Biology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$100K/year for two years;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Standard Receipt Dates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EF46A80C-7EAE-47DA-A702-ECF8B5796C11}"/>
              </a:ext>
            </a:extLst>
          </p:cNvPr>
          <p:cNvSpPr/>
          <p:nvPr/>
        </p:nvSpPr>
        <p:spPr>
          <a:xfrm rot="21008782">
            <a:off x="-478048" y="647200"/>
            <a:ext cx="7371300" cy="4380194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$100K/year for two years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Targeted to clinicians;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Receipt Dates in October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Award rate in FY ‘21:  35% !!!</a:t>
            </a:r>
          </a:p>
        </p:txBody>
      </p:sp>
    </p:spTree>
    <p:extLst>
      <p:ext uri="{BB962C8B-B14F-4D97-AF65-F5344CB8AC3E}">
        <p14:creationId xmlns:p14="http://schemas.microsoft.com/office/powerpoint/2010/main" val="28716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F621C-4FF2-4A90-85CE-F6555E22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6" y="766737"/>
            <a:ext cx="8571054" cy="561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B85128-49CB-43A7-A054-102C4B62C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256" y="6093035"/>
            <a:ext cx="2033549" cy="579847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B0D1D9A7-B250-4966-A424-181A59869166}"/>
              </a:ext>
            </a:extLst>
          </p:cNvPr>
          <p:cNvSpPr/>
          <p:nvPr/>
        </p:nvSpPr>
        <p:spPr>
          <a:xfrm rot="178369">
            <a:off x="1144762" y="209221"/>
            <a:ext cx="9306263" cy="5509559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RFA-AG-21-020; RFA-AG-21-021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Receipt Dates: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October 22, 2021;  October 21, 2022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7-10 Awards per year;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Budgets limited to $225,000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Per year direct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A29FE-31A1-41FB-BE10-45EBE914DD90}"/>
              </a:ext>
            </a:extLst>
          </p:cNvPr>
          <p:cNvSpPr txBox="1"/>
          <p:nvPr/>
        </p:nvSpPr>
        <p:spPr>
          <a:xfrm>
            <a:off x="8574156" y="1443841"/>
            <a:ext cx="3448429" cy="3970318"/>
          </a:xfrm>
          <a:prstGeom prst="rect">
            <a:avLst/>
          </a:prstGeom>
          <a:solidFill>
            <a:schemeClr val="bg1">
              <a:alpha val="74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ESIs who have successfully competed for a research grant, i.e., R03 or other non-R01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Candidates must have a research or clinical doctoral degree, including, but not limited to PhD, MD, DO, DDS, DMD, OD, DC, PharmD, ND, and DVM.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criteria include evaluation of the candidate's background as an emerging leader</a:t>
            </a:r>
          </a:p>
        </p:txBody>
      </p:sp>
    </p:spTree>
    <p:extLst>
      <p:ext uri="{BB962C8B-B14F-4D97-AF65-F5344CB8AC3E}">
        <p14:creationId xmlns:p14="http://schemas.microsoft.com/office/powerpoint/2010/main" val="36695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C2CB-99C2-48FC-A5C9-C9694A71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365126"/>
            <a:ext cx="11335109" cy="816694"/>
          </a:xfrm>
        </p:spPr>
        <p:txBody>
          <a:bodyPr>
            <a:normAutofit/>
          </a:bodyPr>
          <a:lstStyle/>
          <a:p>
            <a:r>
              <a:rPr lang="en-US" sz="3200" b="1" dirty="0"/>
              <a:t>Stephen I. Katz Early Stage Investigator Research Project Grant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C8C66-64C3-45E0-9A7C-BD61F9B5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9" y="1181820"/>
            <a:ext cx="11785045" cy="5025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35BA56-12F0-407D-9AD5-090F73089FD1}"/>
              </a:ext>
            </a:extLst>
          </p:cNvPr>
          <p:cNvSpPr txBox="1"/>
          <p:nvPr/>
        </p:nvSpPr>
        <p:spPr>
          <a:xfrm>
            <a:off x="483079" y="6308208"/>
            <a:ext cx="7699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https://grants.nih.gov/sites/default/files/katz-esi-r01-award-program.pptx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00AF9F-CA82-4C29-965B-6DF7C3EAC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32473" y="5318422"/>
            <a:ext cx="1482697" cy="1539578"/>
          </a:xfrm>
        </p:spPr>
      </p:pic>
    </p:spTree>
    <p:extLst>
      <p:ext uri="{BB962C8B-B14F-4D97-AF65-F5344CB8AC3E}">
        <p14:creationId xmlns:p14="http://schemas.microsoft.com/office/powerpoint/2010/main" val="266361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53FD20-7CAA-784D-9C5F-5955B95EA738}"/>
              </a:ext>
            </a:extLst>
          </p:cNvPr>
          <p:cNvSpPr txBox="1"/>
          <p:nvPr/>
        </p:nvSpPr>
        <p:spPr>
          <a:xfrm>
            <a:off x="527155" y="1765433"/>
            <a:ext cx="1129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Nothing to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1DC88-75AB-FD44-9AD0-0F6D23EFAA0A}"/>
              </a:ext>
            </a:extLst>
          </p:cNvPr>
          <p:cNvSpPr txBox="1"/>
          <p:nvPr/>
        </p:nvSpPr>
        <p:spPr>
          <a:xfrm>
            <a:off x="0" y="53361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82411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00" t="13961" r="36666" b="19505"/>
          <a:stretch/>
        </p:blipFill>
        <p:spPr>
          <a:xfrm>
            <a:off x="340660" y="273041"/>
            <a:ext cx="11564470" cy="6356359"/>
          </a:xfrm>
          <a:prstGeom prst="rect">
            <a:avLst/>
          </a:prstGeom>
        </p:spPr>
      </p:pic>
      <p:sp>
        <p:nvSpPr>
          <p:cNvPr id="3" name="Explosion: 14 Points 2"/>
          <p:cNvSpPr/>
          <p:nvPr/>
        </p:nvSpPr>
        <p:spPr>
          <a:xfrm>
            <a:off x="5908976" y="1801906"/>
            <a:ext cx="6118225" cy="3505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Subscribe to NIA’s listserv to be notified about next year’s program at:  https://www.nia.nih.gov/research/blog/abou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478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F64530-30D9-4938-94AD-86F37DE6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873125"/>
          </a:xfrm>
        </p:spPr>
        <p:txBody>
          <a:bodyPr/>
          <a:lstStyle/>
          <a:p>
            <a:r>
              <a:rPr lang="en-US" b="1" dirty="0"/>
              <a:t>Build your Networks !!!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7F181-C007-4395-9963-1FDF2DAF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25879"/>
            <a:ext cx="11163300" cy="511467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800" dirty="0"/>
              <a:t>Don’t try to be too self-reliant </a:t>
            </a:r>
          </a:p>
          <a:p>
            <a:pPr lvl="1"/>
            <a:r>
              <a:rPr lang="en-US" sz="3800" dirty="0"/>
              <a:t>Many will want to help you, so if the first person does not respond, keep asking until you find your partners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Don’t underestimate the value of casual acquaintances</a:t>
            </a:r>
          </a:p>
          <a:p>
            <a:pPr marL="457200" lvl="1" indent="0">
              <a:buNone/>
            </a:pPr>
            <a:r>
              <a:rPr lang="en-US" sz="3800" dirty="0">
                <a:hlinkClick r:id="rId3"/>
              </a:rPr>
              <a:t>https://snap.stanford.edu/class/cs224w-readings/granovetter73weakties.pdf</a:t>
            </a:r>
            <a:endParaRPr lang="en-US" sz="3800" dirty="0"/>
          </a:p>
          <a:p>
            <a:pPr marL="457200" lvl="1" indent="0">
              <a:buNone/>
            </a:pPr>
            <a:r>
              <a:rPr lang="en-US" sz="3800" dirty="0">
                <a:hlinkClick r:id="rId4"/>
              </a:rPr>
              <a:t>https://pubmed.ncbi.nlm.nih.gov/35332225/</a:t>
            </a:r>
            <a:endParaRPr lang="en-US" sz="3800" dirty="0"/>
          </a:p>
          <a:p>
            <a:pPr marL="457200" lvl="1" indent="0">
              <a:buNone/>
            </a:pPr>
            <a:endParaRPr lang="en-US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1387-F1F7-410A-90CF-EBA4FE088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95119" y="5391124"/>
            <a:ext cx="2096881" cy="14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1A2BF4-432A-3A78-F406-44DA97E86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3" y="0"/>
            <a:ext cx="8739188" cy="62733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1CFA1F-E807-6798-4E6D-A6BE0D91D65A}"/>
              </a:ext>
            </a:extLst>
          </p:cNvPr>
          <p:cNvSpPr txBox="1"/>
          <p:nvPr/>
        </p:nvSpPr>
        <p:spPr>
          <a:xfrm>
            <a:off x="5719288" y="6126480"/>
            <a:ext cx="627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American Journal of Sociology (1973) 78 (6) 1360 – 1380.  </a:t>
            </a:r>
          </a:p>
        </p:txBody>
      </p:sp>
    </p:spTree>
    <p:extLst>
      <p:ext uri="{BB962C8B-B14F-4D97-AF65-F5344CB8AC3E}">
        <p14:creationId xmlns:p14="http://schemas.microsoft.com/office/powerpoint/2010/main" val="369323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31401-8FF2-9704-0DFC-C7428489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2163046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Strength of Weak Ties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AA42-6AF8-F61A-834D-9199701B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744" y="114697"/>
            <a:ext cx="8055208" cy="6538912"/>
          </a:xfrm>
        </p:spPr>
        <p:txBody>
          <a:bodyPr anchor="ctr">
            <a:normAutofit/>
          </a:bodyPr>
          <a:lstStyle/>
          <a:p>
            <a:r>
              <a:rPr lang="en-US" dirty="0"/>
              <a:t>The more frequently people interact, the stronger their sentiments of friendship are apt to be; these are strong ties, and they tend to exist within a social network</a:t>
            </a:r>
          </a:p>
          <a:p>
            <a:endParaRPr lang="en-US" sz="1800" dirty="0"/>
          </a:p>
          <a:p>
            <a:r>
              <a:rPr lang="en-US" dirty="0"/>
              <a:t>Weak ties are, conversely, ties between people who do not interact frequently</a:t>
            </a:r>
          </a:p>
          <a:p>
            <a:endParaRPr lang="en-US" sz="1800" dirty="0"/>
          </a:p>
          <a:p>
            <a:r>
              <a:rPr lang="en-US" dirty="0"/>
              <a:t>Strong ties transmit the majority of content, but usually within groups</a:t>
            </a:r>
          </a:p>
          <a:p>
            <a:endParaRPr lang="en-US" sz="1800" dirty="0"/>
          </a:p>
          <a:p>
            <a:r>
              <a:rPr lang="en-US" dirty="0"/>
              <a:t>Content is more likely to be transmitted across groups through weak ties</a:t>
            </a:r>
          </a:p>
          <a:p>
            <a:pPr marL="0" indent="0">
              <a:buNone/>
            </a:pPr>
            <a:r>
              <a:rPr lang="en-US" sz="2400" i="1" dirty="0"/>
              <a:t>For a direct test of this theory using publications, see </a:t>
            </a:r>
            <a:r>
              <a:rPr lang="en-US" sz="2400" i="1" dirty="0" err="1"/>
              <a:t>Fronczak</a:t>
            </a:r>
            <a:r>
              <a:rPr lang="en-US" sz="2400" i="1" dirty="0"/>
              <a:t>, et al. Sci. Rep. (2022) </a:t>
            </a:r>
            <a:r>
              <a:rPr lang="en-US" sz="2400" b="0" i="1" dirty="0" err="1">
                <a:solidFill>
                  <a:srgbClr val="5B616B"/>
                </a:solidFill>
                <a:effectLst/>
                <a:latin typeface="BlinkMacSystemFont"/>
              </a:rPr>
              <a:t>doi</a:t>
            </a:r>
            <a:r>
              <a:rPr lang="en-US" sz="2400" b="0" i="1" dirty="0">
                <a:solidFill>
                  <a:srgbClr val="5B616B"/>
                </a:solidFill>
                <a:effectLst/>
                <a:latin typeface="BlinkMacSystemFont"/>
              </a:rPr>
              <a:t>: 10.1038/s41598-022-09118-8.</a:t>
            </a:r>
            <a:r>
              <a:rPr lang="en-US" sz="2400" i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9858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F64530-30D9-4938-94AD-86F37DE6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066415"/>
          </a:xfrm>
        </p:spPr>
        <p:txBody>
          <a:bodyPr/>
          <a:lstStyle/>
          <a:p>
            <a:r>
              <a:rPr lang="en-US" b="1" dirty="0"/>
              <a:t>Build your Networks !!!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7F181-C007-4395-9963-1FDF2DAF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090"/>
            <a:ext cx="11163300" cy="53737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800" dirty="0"/>
              <a:t>Don’t try to be too self-reliant </a:t>
            </a:r>
          </a:p>
          <a:p>
            <a:pPr lvl="1"/>
            <a:r>
              <a:rPr lang="en-US" sz="3800" dirty="0"/>
              <a:t>Many will want to help you, so if the first person does not respond, keep asking until you find your partners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Don’t underestimate the value of casual acquaintances</a:t>
            </a:r>
          </a:p>
          <a:p>
            <a:pPr marL="457200" lvl="1" indent="0">
              <a:buNone/>
            </a:pPr>
            <a:r>
              <a:rPr lang="en-US" sz="3800" dirty="0">
                <a:hlinkClick r:id="rId3"/>
              </a:rPr>
              <a:t>https://snap.stanford.edu/class/cs224w-readings/granovetter73weakties.pdf</a:t>
            </a:r>
            <a:endParaRPr lang="en-US" sz="3800" dirty="0"/>
          </a:p>
          <a:p>
            <a:pPr marL="457200" lvl="1" indent="0">
              <a:buNone/>
            </a:pPr>
            <a:r>
              <a:rPr lang="en-US" sz="3800" dirty="0">
                <a:hlinkClick r:id="rId4"/>
              </a:rPr>
              <a:t>https://pubmed.ncbi.nlm.nih.gov/35332225/</a:t>
            </a:r>
            <a:endParaRPr lang="en-US" sz="3800" dirty="0"/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NIA Program Staff get </a:t>
            </a:r>
            <a:r>
              <a:rPr lang="en-US" sz="3800" i="1" dirty="0"/>
              <a:t>much</a:t>
            </a:r>
            <a:r>
              <a:rPr lang="en-US" sz="3800" dirty="0"/>
              <a:t> email, are often on travel, reading email on tiny screens.  You may have to send a reminder email to get a response.  </a:t>
            </a:r>
          </a:p>
          <a:p>
            <a:pPr lvl="1"/>
            <a:r>
              <a:rPr lang="en-US" sz="4100" dirty="0"/>
              <a:t>We do want to speak to you, it’s the fun part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E1387-F1F7-410A-90CF-EBA4FE088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95119" y="5391124"/>
            <a:ext cx="2096881" cy="14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B0085-F575-4E4E-9C03-277768B3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85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Luci Roberts, Ph.D.</a:t>
            </a:r>
            <a:br>
              <a:rPr lang="en-US" sz="4800" b="1" dirty="0"/>
            </a:br>
            <a:r>
              <a:rPr lang="en-US" sz="3600" b="1" dirty="0"/>
              <a:t>Behavioral and Systems Neuroscience Branch</a:t>
            </a:r>
            <a:br>
              <a:rPr lang="en-US" sz="3600" b="1" dirty="0"/>
            </a:br>
            <a:r>
              <a:rPr lang="en-US" sz="3600" b="1" dirty="0"/>
              <a:t>Division of Neuroscience, National Institute on Aging</a:t>
            </a:r>
            <a:br>
              <a:rPr lang="en-US" b="1" dirty="0"/>
            </a:br>
            <a:r>
              <a:rPr lang="en-US" sz="4000" b="1" dirty="0">
                <a:hlinkClick r:id="rId3"/>
              </a:rPr>
              <a:t>roberlu@mail.nih.gov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Susan Zieman, M.D., Ph.D.</a:t>
            </a:r>
            <a:br>
              <a:rPr lang="en-US" sz="4000" b="1" dirty="0"/>
            </a:br>
            <a:r>
              <a:rPr lang="en-US" sz="4000" b="1" dirty="0"/>
              <a:t>Division of Geriatrics and Clinical Gerontology</a:t>
            </a:r>
            <a:br>
              <a:rPr lang="en-US" sz="4000" b="1" dirty="0"/>
            </a:br>
            <a:r>
              <a:rPr lang="en-US" sz="4000" b="1" dirty="0"/>
              <a:t>National Institute on Aging</a:t>
            </a:r>
            <a:br>
              <a:rPr lang="en-US" sz="4000" b="1" dirty="0"/>
            </a:br>
            <a:r>
              <a:rPr lang="en-US" sz="4000" b="1" dirty="0">
                <a:hlinkClick r:id="rId4"/>
              </a:rPr>
              <a:t>susan.zieman@nih.gov</a:t>
            </a:r>
            <a:br>
              <a:rPr lang="en-US" sz="48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7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6585-3A41-46C4-9AF5-EF30E0F8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5" y="176065"/>
            <a:ext cx="11358283" cy="1029883"/>
          </a:xfrm>
        </p:spPr>
        <p:txBody>
          <a:bodyPr/>
          <a:lstStyle/>
          <a:p>
            <a:r>
              <a:rPr lang="en-US" b="1" dirty="0"/>
              <a:t>Research Challenges with Older Adult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14818-98F4-4873-BAD4-FB86354E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16" y="1060174"/>
            <a:ext cx="10515600" cy="54068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Comorbidity</a:t>
            </a:r>
          </a:p>
          <a:p>
            <a:pPr lvl="1"/>
            <a:r>
              <a:rPr lang="en-US" sz="2800" i="1" dirty="0">
                <a:solidFill>
                  <a:srgbClr val="7030A0"/>
                </a:solidFill>
              </a:rPr>
              <a:t>Controlling for many covariates affects power</a:t>
            </a:r>
            <a:endParaRPr lang="en-US" sz="3200" i="1" dirty="0">
              <a:solidFill>
                <a:srgbClr val="7030A0"/>
              </a:solidFill>
            </a:endParaRPr>
          </a:p>
          <a:p>
            <a:r>
              <a:rPr lang="en-US" sz="3200" dirty="0"/>
              <a:t>Coordination challenges</a:t>
            </a:r>
          </a:p>
          <a:p>
            <a:pPr lvl="1"/>
            <a:r>
              <a:rPr lang="en-US" sz="2800" i="1" dirty="0">
                <a:solidFill>
                  <a:srgbClr val="7030A0"/>
                </a:solidFill>
              </a:rPr>
              <a:t>Participants may no longer drive or be cognitively impaired, caregivers need to be included and/or home visits needed</a:t>
            </a:r>
            <a:endParaRPr lang="en-US" sz="3200" i="1" dirty="0">
              <a:solidFill>
                <a:srgbClr val="7030A0"/>
              </a:solidFill>
            </a:endParaRPr>
          </a:p>
          <a:p>
            <a:r>
              <a:rPr lang="en-US" sz="3200" dirty="0"/>
              <a:t>Continuity</a:t>
            </a:r>
          </a:p>
          <a:p>
            <a:pPr lvl="1"/>
            <a:r>
              <a:rPr lang="en-US" sz="2800" i="1" dirty="0">
                <a:solidFill>
                  <a:srgbClr val="7030A0"/>
                </a:solidFill>
              </a:rPr>
              <a:t>Attrition levels may be higher depending upon context</a:t>
            </a:r>
          </a:p>
          <a:p>
            <a:r>
              <a:rPr lang="en-US" sz="3200" dirty="0"/>
              <a:t>Demographics</a:t>
            </a:r>
          </a:p>
          <a:p>
            <a:pPr lvl="1"/>
            <a:r>
              <a:rPr lang="en-US" sz="2800" i="1" dirty="0">
                <a:solidFill>
                  <a:srgbClr val="7030A0"/>
                </a:solidFill>
              </a:rPr>
              <a:t>Recruiting underrepresented populations and participants of average educational backgrounds is challenging</a:t>
            </a:r>
          </a:p>
          <a:p>
            <a:r>
              <a:rPr lang="en-US" sz="3200" dirty="0"/>
              <a:t>Pre-delirium Health and Cognitive Status</a:t>
            </a:r>
          </a:p>
          <a:p>
            <a:pPr lvl="1"/>
            <a:r>
              <a:rPr lang="en-US" sz="2800" i="1" dirty="0">
                <a:solidFill>
                  <a:srgbClr val="7030A0"/>
                </a:solidFill>
              </a:rPr>
              <a:t>Need better information about participant condition prior to hospitalization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319B7-238B-4A42-BEF8-984D1D84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528" y="6141628"/>
            <a:ext cx="2033549" cy="5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E4B0-D363-4DD4-A0EC-E099A238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53"/>
            <a:ext cx="10515600" cy="1111568"/>
          </a:xfrm>
        </p:spPr>
        <p:txBody>
          <a:bodyPr/>
          <a:lstStyle/>
          <a:p>
            <a:r>
              <a:rPr lang="en-US" b="1" dirty="0"/>
              <a:t>RCDC:  </a:t>
            </a:r>
            <a:r>
              <a:rPr lang="en-US" dirty="0"/>
              <a:t>NIH’s Text Mining Engine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E9833C-9549-45B5-8B00-3B7DC1AD3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950" y="970016"/>
            <a:ext cx="10991850" cy="2032212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4720E2-B185-4129-AD15-484E55EC6CDD}"/>
              </a:ext>
            </a:extLst>
          </p:cNvPr>
          <p:cNvGrpSpPr/>
          <p:nvPr/>
        </p:nvGrpSpPr>
        <p:grpSpPr>
          <a:xfrm>
            <a:off x="4478472" y="2603182"/>
            <a:ext cx="7511598" cy="5500688"/>
            <a:chOff x="-722786" y="2938374"/>
            <a:chExt cx="7511598" cy="52537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80DE8B-B926-402A-B59E-9D34B4DC7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2" y="2938374"/>
              <a:ext cx="6320790" cy="37955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BFB61D-E75D-46DF-82AD-AEF57FA84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989"/>
            <a:stretch/>
          </p:blipFill>
          <p:spPr>
            <a:xfrm>
              <a:off x="-722786" y="5369525"/>
              <a:ext cx="7316680" cy="282264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CE859B-CAEF-4319-9CD9-36D1DF912172}"/>
              </a:ext>
            </a:extLst>
          </p:cNvPr>
          <p:cNvSpPr txBox="1"/>
          <p:nvPr/>
        </p:nvSpPr>
        <p:spPr>
          <a:xfrm>
            <a:off x="410872" y="3163748"/>
            <a:ext cx="50634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Briefly explain the relevance of proposed work to dementia/ Alzheimer’s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Abstract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Health Relevance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terms related to Alzheimer’s disease related dementia’s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3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99AF0E-EA3D-47ED-B874-5FEF69510E4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1280C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NIA Strategic Directions for Research (2020—2025)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27B8E-DD86-4534-8D5B-9A2C0973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062E0-D58B-449C-8F37-904956A91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08F82-4709-4025-8E4A-9F2C3E5C3A88}"/>
              </a:ext>
            </a:extLst>
          </p:cNvPr>
          <p:cNvSpPr txBox="1"/>
          <p:nvPr/>
        </p:nvSpPr>
        <p:spPr>
          <a:xfrm>
            <a:off x="0" y="6202044"/>
            <a:ext cx="12192000" cy="655956"/>
          </a:xfrm>
          <a:prstGeom prst="rect">
            <a:avLst/>
          </a:prstGeom>
          <a:solidFill>
            <a:srgbClr val="1280C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D1B5312C-9264-4DDD-939C-9F6138F9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" y="6306685"/>
            <a:ext cx="1568741" cy="414792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31D2351-FA2E-4624-BF7D-667605753FCB}"/>
              </a:ext>
            </a:extLst>
          </p:cNvPr>
          <p:cNvSpPr txBox="1">
            <a:spLocks/>
          </p:cNvSpPr>
          <p:nvPr/>
        </p:nvSpPr>
        <p:spPr>
          <a:xfrm>
            <a:off x="920326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062E0-D58B-449C-8F37-904956A91A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930DA7-80E7-4BD9-A20A-3C0DB411B541}"/>
              </a:ext>
            </a:extLst>
          </p:cNvPr>
          <p:cNvSpPr txBox="1"/>
          <p:nvPr/>
        </p:nvSpPr>
        <p:spPr>
          <a:xfrm flipV="1">
            <a:off x="1378" y="967437"/>
            <a:ext cx="12190622" cy="169894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2CAB3-96C6-49A2-8A9D-2C32C7E1CBC8}"/>
              </a:ext>
            </a:extLst>
          </p:cNvPr>
          <p:cNvSpPr/>
          <p:nvPr/>
        </p:nvSpPr>
        <p:spPr>
          <a:xfrm>
            <a:off x="600199" y="596000"/>
            <a:ext cx="10123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https://www.nia.nih.gov/about/aging-strategic-directions-research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1E81CA-1D5C-4B62-9EA5-F37B5CF67FEE}"/>
              </a:ext>
            </a:extLst>
          </p:cNvPr>
          <p:cNvGrpSpPr/>
          <p:nvPr/>
        </p:nvGrpSpPr>
        <p:grpSpPr>
          <a:xfrm>
            <a:off x="9498396" y="1223986"/>
            <a:ext cx="2457803" cy="2972307"/>
            <a:chOff x="4067174" y="1019174"/>
            <a:chExt cx="3895725" cy="5019675"/>
          </a:xfrm>
          <a:effectLst>
            <a:glow rad="127000">
              <a:srgbClr val="FDB81E"/>
            </a:glo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7E04F6-7292-46A9-8C03-A61640CE0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7174" y="1019174"/>
              <a:ext cx="3895725" cy="50196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217A63-4EB5-4B23-8E45-4F7B2C25FC03}"/>
                </a:ext>
              </a:extLst>
            </p:cNvPr>
            <p:cNvSpPr txBox="1"/>
            <p:nvPr/>
          </p:nvSpPr>
          <p:spPr>
            <a:xfrm>
              <a:off x="5611110" y="5253592"/>
              <a:ext cx="2054963" cy="5852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6FF2014-34F2-490B-8766-2EDC06C9557B}"/>
              </a:ext>
            </a:extLst>
          </p:cNvPr>
          <p:cNvSpPr/>
          <p:nvPr/>
        </p:nvSpPr>
        <p:spPr>
          <a:xfrm>
            <a:off x="600199" y="1132635"/>
            <a:ext cx="880376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of reference for NIA’s research priorities over the next five years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Encompasses these following broad goals: 	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the dynamics of the aging process;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improve the health, well-being, and independence of adults as they age;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the research enterprise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Y2022 cover thumbnail">
            <a:extLst>
              <a:ext uri="{FF2B5EF4-FFF2-40B4-BE49-F238E27FC236}">
                <a16:creationId xmlns:a16="http://schemas.microsoft.com/office/drawing/2014/main" id="{92F11F12-ECF5-4376-B7B1-7C8FCD99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8" y="3352911"/>
            <a:ext cx="2111891" cy="27297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2F8D60-7B26-48F2-A126-E145AB04A12C}"/>
              </a:ext>
            </a:extLst>
          </p:cNvPr>
          <p:cNvSpPr txBox="1"/>
          <p:nvPr/>
        </p:nvSpPr>
        <p:spPr>
          <a:xfrm>
            <a:off x="2516720" y="4126527"/>
            <a:ext cx="69816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i="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https://www.nia.nih.gov/about/bypass-budget-proposal-archive</a:t>
            </a:r>
          </a:p>
          <a:p>
            <a:pPr algn="l"/>
            <a:endParaRPr lang="en-US" i="0" u="sng" dirty="0">
              <a:solidFill>
                <a:srgbClr val="0563C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Bypass Budget Proposal for Fiscal Year 2022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(PDF, 5.37M)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Fiscal Year 2022 Executive Summary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(PDF, 371K)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the Research Implementation Milestones Database</a:t>
            </a:r>
            <a:endParaRPr lang="en-US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the Report of 2019-2020 Scientific Advances for the Prevention, Treatment, and Care of Dementia</a:t>
            </a:r>
            <a:endParaRPr lang="en-US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9" y="935328"/>
            <a:ext cx="3458785" cy="113877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Who We Are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74" y="1150456"/>
            <a:ext cx="8318293" cy="5284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898" y="1700277"/>
            <a:ext cx="3181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3600" dirty="0"/>
              <a:t>Largest public funder of biomedical research in the world</a:t>
            </a:r>
            <a:r>
              <a:rPr lang="en-US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370" y="5931831"/>
            <a:ext cx="5143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Clinical Center (Building 10), NIH Campus</a:t>
            </a:r>
            <a:endParaRPr lang="en-US" sz="2000" b="1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AA52358-ED90-4907-823C-08789146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95800"/>
            <a:ext cx="66865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1280C3"/>
                </a:solidFill>
                <a:latin typeface="Calibri" pitchFamily="34" charset="0"/>
                <a:cs typeface="Arial" charset="0"/>
              </a:rPr>
              <a:t>       NIH/NIA Budget Update</a:t>
            </a:r>
            <a:r>
              <a:rPr lang="en-US" sz="2800" b="1" dirty="0">
                <a:solidFill>
                  <a:srgbClr val="1280C3"/>
                </a:solidFill>
                <a:latin typeface="Garamond" pitchFamily="18" charset="0"/>
                <a:cs typeface="Arial" charset="0"/>
              </a:rPr>
              <a:t>		</a:t>
            </a: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C02FD65B-A6E1-4B2E-927F-0D52E89B12EA}"/>
              </a:ext>
            </a:extLst>
          </p:cNvPr>
          <p:cNvSpPr/>
          <p:nvPr/>
        </p:nvSpPr>
        <p:spPr>
          <a:xfrm rot="169823">
            <a:off x="8495154" y="154297"/>
            <a:ext cx="3548478" cy="2160552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$45 B for FY ‘22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4423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9E13-D8D9-4C90-BF86-2EB2930C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" y="1043659"/>
            <a:ext cx="7463991" cy="16223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National </a:t>
            </a:r>
            <a:r>
              <a:rPr lang="en-US" b="1" dirty="0"/>
              <a:t>Institutes</a:t>
            </a:r>
            <a:r>
              <a:rPr lang="en-US" dirty="0"/>
              <a:t>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F37D-3C91-41FC-8C26-29CA2785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4" y="2028922"/>
            <a:ext cx="6668890" cy="378541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27 Institutes and Centers (ICs)</a:t>
            </a:r>
          </a:p>
          <a:p>
            <a:r>
              <a:rPr lang="en-US" sz="3200" dirty="0"/>
              <a:t>Each IC has its own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mission,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priorities,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budget,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funding strategy.</a:t>
            </a:r>
          </a:p>
          <a:p>
            <a:endParaRPr lang="en-US" sz="3200" dirty="0"/>
          </a:p>
        </p:txBody>
      </p:sp>
      <p:pic>
        <p:nvPicPr>
          <p:cNvPr id="19" name="Picture 18" descr="Graphic showing acronyms of all 27 NIH institutes/centers">
            <a:extLst>
              <a:ext uri="{FF2B5EF4-FFF2-40B4-BE49-F238E27FC236}">
                <a16:creationId xmlns:a16="http://schemas.microsoft.com/office/drawing/2014/main" id="{0868A12C-77C5-44C5-90F3-376C1610F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485" y="0"/>
            <a:ext cx="4579226" cy="6667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95395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8A358002-0D4D-4F54-A25A-5D8B2305685B}"/>
              </a:ext>
            </a:extLst>
          </p:cNvPr>
          <p:cNvSpPr/>
          <p:nvPr/>
        </p:nvSpPr>
        <p:spPr>
          <a:xfrm>
            <a:off x="10001601" y="1230121"/>
            <a:ext cx="2105891" cy="1240313"/>
          </a:xfrm>
          <a:prstGeom prst="leftArrow">
            <a:avLst>
              <a:gd name="adj1" fmla="val 50000"/>
              <a:gd name="adj2" fmla="val 35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Proposed FY ’23:  </a:t>
            </a:r>
          </a:p>
          <a:p>
            <a:pPr algn="ctr"/>
            <a:r>
              <a:rPr lang="en-US" b="1" i="0" dirty="0">
                <a:solidFill>
                  <a:srgbClr val="FFC000"/>
                </a:solidFill>
                <a:effectLst/>
                <a:latin typeface="Source Sans Pro" panose="020B0503030403020204" pitchFamily="34" charset="0"/>
              </a:rPr>
              <a:t>$4.24 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4D151-522D-4F0D-807E-AD45A49DAE49}"/>
              </a:ext>
            </a:extLst>
          </p:cNvPr>
          <p:cNvSpPr txBox="1"/>
          <p:nvPr/>
        </p:nvSpPr>
        <p:spPr>
          <a:xfrm>
            <a:off x="10616744" y="2089434"/>
            <a:ext cx="1094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1D052B-8ABE-C33A-A5D0-BAA027697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623331"/>
              </p:ext>
            </p:extLst>
          </p:nvPr>
        </p:nvGraphicFramePr>
        <p:xfrm>
          <a:off x="-1" y="115981"/>
          <a:ext cx="9860281" cy="631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00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60BE-C9F4-4EFD-B22C-81C38499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1B07-E9CC-4011-848B-63F67564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60764"/>
            <a:ext cx="11111345" cy="5232111"/>
          </a:xfrm>
        </p:spPr>
        <p:txBody>
          <a:bodyPr>
            <a:normAutofit/>
          </a:bodyPr>
          <a:lstStyle/>
          <a:p>
            <a:r>
              <a:rPr lang="en-US" dirty="0"/>
              <a:t>Getting started at NIH </a:t>
            </a:r>
          </a:p>
          <a:p>
            <a:endParaRPr lang="en-US" dirty="0"/>
          </a:p>
          <a:p>
            <a:r>
              <a:rPr lang="en-US" dirty="0"/>
              <a:t>Five points of advice for writing a successful grant application:  </a:t>
            </a:r>
          </a:p>
          <a:p>
            <a:pPr lvl="1"/>
            <a:r>
              <a:rPr lang="en-US" dirty="0"/>
              <a:t>Know the purpose of the program and its review criteria</a:t>
            </a:r>
          </a:p>
          <a:p>
            <a:pPr lvl="1"/>
            <a:r>
              <a:rPr lang="en-US" dirty="0"/>
              <a:t>Tell Reviewers what they need to know to favorably evaluate your application</a:t>
            </a:r>
          </a:p>
          <a:p>
            <a:pPr lvl="1"/>
            <a:r>
              <a:rPr lang="en-US" dirty="0"/>
              <a:t>Use NIH’s data to better understand the scientific landscape around your application</a:t>
            </a:r>
          </a:p>
          <a:p>
            <a:pPr lvl="1"/>
            <a:r>
              <a:rPr lang="en-US" dirty="0"/>
              <a:t>Avoid applying for the R21 Activity Code – Look for “Signature Programs”  for New and Early Stage Investigators</a:t>
            </a:r>
          </a:p>
          <a:p>
            <a:pPr lvl="1"/>
            <a:r>
              <a:rPr lang="en-US" dirty="0"/>
              <a:t>Build your Networks !!!</a:t>
            </a:r>
          </a:p>
          <a:p>
            <a:pPr lvl="1"/>
            <a:endParaRPr lang="en-US" dirty="0"/>
          </a:p>
          <a:p>
            <a:r>
              <a:rPr lang="en-US" dirty="0"/>
              <a:t>Then I will take questions.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1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0A458-515E-46CA-B3D7-CF86E0BD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93" y="67226"/>
            <a:ext cx="10515600" cy="770948"/>
          </a:xfrm>
        </p:spPr>
        <p:txBody>
          <a:bodyPr/>
          <a:lstStyle/>
          <a:p>
            <a:r>
              <a:rPr lang="en-US" b="1" dirty="0"/>
              <a:t>How to Apply?  				Grants.NIH.gov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9E788-B5C5-4D6F-BE56-ECA53795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5" y="916872"/>
            <a:ext cx="6658904" cy="470600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9274993-5DDB-400B-AFEC-39AC1C58D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9293" y="805558"/>
            <a:ext cx="10813413" cy="5759873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ED9833-04D2-4887-96CA-4AB4951A8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107" y="838174"/>
            <a:ext cx="11012983" cy="5727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6DA46-7DEB-4BC4-80C9-1741F13D7CE4}"/>
              </a:ext>
            </a:extLst>
          </p:cNvPr>
          <p:cNvSpPr txBox="1"/>
          <p:nvPr/>
        </p:nvSpPr>
        <p:spPr>
          <a:xfrm>
            <a:off x="4477511" y="727289"/>
            <a:ext cx="7290980" cy="1015663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NIH publishes funding opportunities (FOA) = a call for applications</a:t>
            </a:r>
          </a:p>
          <a:p>
            <a:r>
              <a:rPr lang="en-US" sz="2000" b="1" dirty="0"/>
              <a:t>Targeted FOA = targeted to a certain topic or group of investigators</a:t>
            </a:r>
          </a:p>
          <a:p>
            <a:r>
              <a:rPr lang="en-US" sz="2000" b="1" dirty="0"/>
              <a:t>Parent FOA = available for investigators to propose their own topic</a:t>
            </a:r>
          </a:p>
        </p:txBody>
      </p:sp>
    </p:spTree>
    <p:extLst>
      <p:ext uri="{BB962C8B-B14F-4D97-AF65-F5344CB8AC3E}">
        <p14:creationId xmlns:p14="http://schemas.microsoft.com/office/powerpoint/2010/main" val="9291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B7291-8309-4750-B301-C175ED07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15" y="153091"/>
            <a:ext cx="1153013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Know the purpose of the program and its review criteria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F87597-656C-4EAE-AEFD-0E087BC1DE17}"/>
              </a:ext>
            </a:extLst>
          </p:cNvPr>
          <p:cNvGrpSpPr/>
          <p:nvPr/>
        </p:nvGrpSpPr>
        <p:grpSpPr>
          <a:xfrm>
            <a:off x="224287" y="1478654"/>
            <a:ext cx="11702996" cy="2196199"/>
            <a:chOff x="224287" y="1478654"/>
            <a:chExt cx="11702996" cy="21961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36F191D-B2DE-43BF-8054-9BAF6BFF3285}"/>
                </a:ext>
              </a:extLst>
            </p:cNvPr>
            <p:cNvGrpSpPr/>
            <p:nvPr/>
          </p:nvGrpSpPr>
          <p:grpSpPr>
            <a:xfrm>
              <a:off x="311900" y="1695223"/>
              <a:ext cx="11442459" cy="1841939"/>
              <a:chOff x="311900" y="1695223"/>
              <a:chExt cx="11442459" cy="184193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F62F2DE-1B32-4734-A4FB-61A4011BDF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603" b="84512"/>
              <a:stretch/>
            </p:blipFill>
            <p:spPr>
              <a:xfrm>
                <a:off x="311900" y="1695223"/>
                <a:ext cx="11373544" cy="1164624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935BEA-2770-4CE7-BF85-9B0EFCDF8EE0}"/>
                  </a:ext>
                </a:extLst>
              </p:cNvPr>
              <p:cNvSpPr txBox="1"/>
              <p:nvPr/>
            </p:nvSpPr>
            <p:spPr>
              <a:xfrm>
                <a:off x="518645" y="2429166"/>
                <a:ext cx="1123571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“The purpose of the NIH Mentored Patient-Oriented Research Career Development Award (K23) is to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support the career development </a:t>
                </a:r>
                <a:r>
                  <a:rPr lang="en-US" sz="2200" b="1" dirty="0"/>
                  <a:t>of individuals with a clinical doctoral degree who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have made a commitment to focus their research endeavors on patient-oriented research.</a:t>
                </a:r>
                <a:r>
                  <a:rPr lang="en-US" sz="2200" b="1" dirty="0"/>
                  <a:t> ”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5D9BC0-52B0-463A-9D68-D3419F927BFC}"/>
                </a:ext>
              </a:extLst>
            </p:cNvPr>
            <p:cNvSpPr/>
            <p:nvPr/>
          </p:nvSpPr>
          <p:spPr>
            <a:xfrm>
              <a:off x="224287" y="1478654"/>
              <a:ext cx="11702996" cy="2196199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87AE35-F392-4440-9728-2C294E7899CE}"/>
              </a:ext>
            </a:extLst>
          </p:cNvPr>
          <p:cNvGrpSpPr/>
          <p:nvPr/>
        </p:nvGrpSpPr>
        <p:grpSpPr>
          <a:xfrm>
            <a:off x="244502" y="3827253"/>
            <a:ext cx="11839309" cy="2196199"/>
            <a:chOff x="244502" y="3827253"/>
            <a:chExt cx="11839309" cy="21961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3E787F-B2E4-43E5-8661-7E1A93C7AFFB}"/>
                </a:ext>
              </a:extLst>
            </p:cNvPr>
            <p:cNvGrpSpPr/>
            <p:nvPr/>
          </p:nvGrpSpPr>
          <p:grpSpPr>
            <a:xfrm>
              <a:off x="380815" y="4039066"/>
              <a:ext cx="11702996" cy="1752988"/>
              <a:chOff x="380815" y="4039066"/>
              <a:chExt cx="11702996" cy="175298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9E16A0-EB33-466F-BA3B-CB6978AF67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010"/>
              <a:stretch/>
            </p:blipFill>
            <p:spPr>
              <a:xfrm>
                <a:off x="380815" y="4039066"/>
                <a:ext cx="11702996" cy="108207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5FFE8D-491B-48FE-9C1A-EE85F9B6C33A}"/>
                  </a:ext>
                </a:extLst>
              </p:cNvPr>
              <p:cNvSpPr txBox="1"/>
              <p:nvPr/>
            </p:nvSpPr>
            <p:spPr>
              <a:xfrm>
                <a:off x="380815" y="4837947"/>
                <a:ext cx="112357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“</a:t>
                </a:r>
                <a:r>
                  <a:rPr lang="en-US" sz="2400" b="1" dirty="0"/>
                  <a:t>The NIH Research Project Grant supports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discrete, specified, circumscribed project </a:t>
                </a:r>
                <a:r>
                  <a:rPr lang="en-US" sz="2400" b="1" dirty="0"/>
                  <a:t>in areas representing the specific interests and competencies of the investigator(s). </a:t>
                </a:r>
                <a:r>
                  <a:rPr lang="en-US" sz="2800" b="1" dirty="0"/>
                  <a:t>”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88B4E7-6CF3-4581-8E36-528AE5A2EA72}"/>
                </a:ext>
              </a:extLst>
            </p:cNvPr>
            <p:cNvSpPr/>
            <p:nvPr/>
          </p:nvSpPr>
          <p:spPr>
            <a:xfrm>
              <a:off x="244502" y="3827253"/>
              <a:ext cx="11702996" cy="2196199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3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8EC9-4BD1-47DE-8E55-A089FC53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2"/>
            <a:ext cx="10515600" cy="1066110"/>
          </a:xfrm>
        </p:spPr>
        <p:txBody>
          <a:bodyPr/>
          <a:lstStyle/>
          <a:p>
            <a:r>
              <a:rPr lang="en-US" b="1" dirty="0"/>
              <a:t>Review Criteria - K23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BE0B-7148-4F64-A8CB-86EE36EC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5459895"/>
          </a:xfrm>
        </p:spPr>
        <p:txBody>
          <a:bodyPr>
            <a:normAutofit/>
          </a:bodyPr>
          <a:lstStyle/>
          <a:p>
            <a:r>
              <a:rPr lang="en-US" b="1" dirty="0"/>
              <a:t>Candidate</a:t>
            </a:r>
          </a:p>
          <a:p>
            <a:r>
              <a:rPr lang="en-US" b="1" dirty="0"/>
              <a:t>Career Development Plan/Career Goals and Objectives</a:t>
            </a:r>
          </a:p>
          <a:p>
            <a:r>
              <a:rPr lang="en-US" b="1" dirty="0"/>
              <a:t>Research Plan</a:t>
            </a:r>
          </a:p>
          <a:p>
            <a:r>
              <a:rPr lang="en-US" b="1" dirty="0"/>
              <a:t>Mentor(s), Co-Mentor(s), Consultant(s), Collaborator(s)</a:t>
            </a:r>
          </a:p>
          <a:p>
            <a:r>
              <a:rPr lang="en-US" b="1" dirty="0"/>
              <a:t>Environment &amp; Institutional Commitment to the Candidate</a:t>
            </a:r>
          </a:p>
          <a:p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State Long-term and Immediate Career Objectives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Explain how Career Development Plan, Research Plan, Mentors and Institution will help fulfill career objectives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Letters of support must express commitment to fulfilling candidate’s career objectives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11" ma:contentTypeDescription="Create a new document." ma:contentTypeScope="" ma:versionID="ae98bfefd5c219f610709beae46e482d">
  <xsd:schema xmlns:xsd="http://www.w3.org/2001/XMLSchema" xmlns:xs="http://www.w3.org/2001/XMLSchema" xmlns:p="http://schemas.microsoft.com/office/2006/metadata/properties" xmlns:ns3="0b516ab0-04e4-4c88-99cd-523706b96b1a" xmlns:ns4="589fc4a7-9825-4918-b2d3-6237c872ffbf" targetNamespace="http://schemas.microsoft.com/office/2006/metadata/properties" ma:root="true" ma:fieldsID="cca0086387a728c4f2c51cdbdc0fbb73" ns3:_="" ns4:_="">
    <xsd:import namespace="0b516ab0-04e4-4c88-99cd-523706b96b1a"/>
    <xsd:import namespace="589fc4a7-9825-4918-b2d3-6237c872f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c4a7-9825-4918-b2d3-6237c872f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32CC06-38AF-40CB-B6D8-754501D9A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65E16-E485-4C11-A494-765A652EA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16ab0-04e4-4c88-99cd-523706b96b1a"/>
    <ds:schemaRef ds:uri="589fc4a7-9825-4918-b2d3-6237c872f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C13E7C-E22C-4CD2-A6E5-E6FF6D315D83}">
  <ds:schemaRefs>
    <ds:schemaRef ds:uri="http://purl.org/dc/terms/"/>
    <ds:schemaRef ds:uri="589fc4a7-9825-4918-b2d3-6237c872ffbf"/>
    <ds:schemaRef ds:uri="http://schemas.microsoft.com/office/2006/documentManagement/types"/>
    <ds:schemaRef ds:uri="http://purl.org/dc/dcmitype/"/>
    <ds:schemaRef ds:uri="0b516ab0-04e4-4c88-99cd-523706b96b1a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1654</Words>
  <Application>Microsoft Office PowerPoint</Application>
  <PresentationFormat>Widescreen</PresentationFormat>
  <Paragraphs>206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BlinkMacSystemFont</vt:lpstr>
      <vt:lpstr>Calibri</vt:lpstr>
      <vt:lpstr>Calibri Light</vt:lpstr>
      <vt:lpstr>Garamond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Who We Are</vt:lpstr>
      <vt:lpstr>National Institutes of Health</vt:lpstr>
      <vt:lpstr>PowerPoint Presentation</vt:lpstr>
      <vt:lpstr>Outline</vt:lpstr>
      <vt:lpstr>How to Apply?      Grants.NIH.gov</vt:lpstr>
      <vt:lpstr>Know the purpose of the program and its review criteria</vt:lpstr>
      <vt:lpstr>Review Criteria - K23</vt:lpstr>
      <vt:lpstr>Review Criteria – R01</vt:lpstr>
      <vt:lpstr>PowerPoint Presentation</vt:lpstr>
      <vt:lpstr>Tell Reviewers what they need to know to favorably evaluate your application</vt:lpstr>
      <vt:lpstr>Use the NIH data to better understand the scientific landscape around your application</vt:lpstr>
      <vt:lpstr>Finding Funded Grants…</vt:lpstr>
      <vt:lpstr>PowerPoint Presentation</vt:lpstr>
      <vt:lpstr>Avoid applying for the R21;   Look for ESI/NI targeted opportunities instead</vt:lpstr>
      <vt:lpstr>PowerPoint Presentation</vt:lpstr>
      <vt:lpstr>PowerPoint Presentation</vt:lpstr>
      <vt:lpstr>Stephen I. Katz Early Stage Investigator Research Project Grant</vt:lpstr>
      <vt:lpstr>PowerPoint Presentation</vt:lpstr>
      <vt:lpstr>Build your Networks !!!</vt:lpstr>
      <vt:lpstr>PowerPoint Presentation</vt:lpstr>
      <vt:lpstr>The Strength of Weak Ties</vt:lpstr>
      <vt:lpstr>Build your Networks !!!</vt:lpstr>
      <vt:lpstr>Luci Roberts, Ph.D. Behavioral and Systems Neuroscience Branch Division of Neuroscience, National Institute on Aging roberlu@mail.nih.gov  Susan Zieman, M.D., Ph.D. Division of Geriatrics and Clinical Gerontology National Institute on Aging susan.zieman@nih.gov </vt:lpstr>
      <vt:lpstr>Research Challenges with Older Adult populations</vt:lpstr>
      <vt:lpstr>RCDC:  NIH’s Text Mining Engine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Odden</dc:creator>
  <cp:lastModifiedBy>Ruck, Kristen Marie</cp:lastModifiedBy>
  <cp:revision>187</cp:revision>
  <cp:lastPrinted>2021-10-26T22:07:48Z</cp:lastPrinted>
  <dcterms:created xsi:type="dcterms:W3CDTF">2021-01-26T19:22:16Z</dcterms:created>
  <dcterms:modified xsi:type="dcterms:W3CDTF">2022-11-04T17:01:35Z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