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257" r:id="rId3"/>
    <p:sldId id="259" r:id="rId4"/>
    <p:sldId id="304" r:id="rId5"/>
    <p:sldId id="270" r:id="rId6"/>
    <p:sldId id="269" r:id="rId7"/>
    <p:sldId id="307" r:id="rId8"/>
    <p:sldId id="308" r:id="rId9"/>
    <p:sldId id="266" r:id="rId10"/>
    <p:sldId id="276" r:id="rId11"/>
    <p:sldId id="277" r:id="rId12"/>
    <p:sldId id="303" r:id="rId13"/>
    <p:sldId id="278" r:id="rId14"/>
    <p:sldId id="311" r:id="rId15"/>
    <p:sldId id="312" r:id="rId16"/>
    <p:sldId id="313" r:id="rId17"/>
    <p:sldId id="306" r:id="rId18"/>
    <p:sldId id="310" r:id="rId19"/>
    <p:sldId id="263" r:id="rId20"/>
    <p:sldId id="265" r:id="rId21"/>
    <p:sldId id="301" r:id="rId22"/>
    <p:sldId id="302" r:id="rId23"/>
    <p:sldId id="280" r:id="rId24"/>
    <p:sldId id="275" r:id="rId25"/>
    <p:sldId id="3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Inouye" initials="SI" lastIdx="4" clrIdx="0">
    <p:extLst>
      <p:ext uri="{19B8F6BF-5375-455C-9EA6-DF929625EA0E}">
        <p15:presenceInfo xmlns:p15="http://schemas.microsoft.com/office/powerpoint/2012/main" userId="119c3a8ceb48ed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0EDBC-ECAC-41CE-BB6A-DE27F986ACE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64E0-310E-4CD6-AA4B-B19E0F593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6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EA9F-AF23-4144-B350-7B0A120D799D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2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9D52-19B1-4097-ACD4-EAB5B197A482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8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150-7FEF-4E63-B392-84593DF33F51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6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C610C-566D-4959-8782-DFDC4E68D364}" type="datetime1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6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9" y="19763"/>
            <a:ext cx="8425543" cy="12008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12D8B-6BFD-4269-A780-CC5DA23560C4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15343" y="293914"/>
            <a:ext cx="0" cy="71845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3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EAE-FF35-4205-86DC-25C4915F20B7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0357-8E4A-4F2C-BCEA-7D13BC546B60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8226-8424-4622-8E39-BAE37E93DE95}" type="datetime1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2161-BFBB-4AA6-84BD-B2816B8782CD}" type="datetime1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F0E7-FA4C-48A0-9B53-72DB4C98F0B3}" type="datetime1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8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6F05-13D6-4D4D-8568-C604162F7F5D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6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D4F1-E3F0-4236-86B2-C153E7D2305E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2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62" descr="Nidus long logo_for slide2.jpg"/>
          <p:cNvPicPr preferRelativeResize="0"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2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5971" y="19763"/>
            <a:ext cx="8425543" cy="12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6029"/>
            <a:ext cx="10515600" cy="4750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15F5-A5AE-40E9-8F50-3349FBF34582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1C6F2-2DB9-44EA-9CF7-ABBA9AA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6xc6c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riumnetwork.org/pilots/nidus-ii-pilots-lo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riumnetwork.org/pilots/nidus-ii-pilots-lo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riumnetwork.org/pilots/2022-nidus-ii-pilot-award-application-instruction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forms/biosketch.htm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eliriumnetwork.org/delirium-research-hub/collaboration-communication-site/" TargetMode="External"/><Relationship Id="rId13" Type="http://schemas.openxmlformats.org/officeDocument/2006/relationships/hyperlink" Target="https://deliriumnetwork.org/" TargetMode="External"/><Relationship Id="rId3" Type="http://schemas.openxmlformats.org/officeDocument/2006/relationships/hyperlink" Target="https://deliriumnetwork.org/measurement/delirium-info-cards/" TargetMode="External"/><Relationship Id="rId7" Type="http://schemas.openxmlformats.org/officeDocument/2006/relationships/hyperlink" Target="https://www.youtube.com/watch?v=RpFUfdeUuKM&amp;t=23s" TargetMode="External"/><Relationship Id="rId12" Type="http://schemas.openxmlformats.org/officeDocument/2006/relationships/hyperlink" Target="mailto:Nidus@hsl.harvard.edu" TargetMode="External"/><Relationship Id="rId2" Type="http://schemas.openxmlformats.org/officeDocument/2006/relationships/hyperlink" Target="https://deliriumnetwork.org/wp-content/uploads/2021/09/zoom_0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liriumnetwork.org/delirium-research-hub/" TargetMode="External"/><Relationship Id="rId11" Type="http://schemas.openxmlformats.org/officeDocument/2006/relationships/hyperlink" Target="https://deliriumnetwork.org/career-development/nidus-bootcamp/" TargetMode="External"/><Relationship Id="rId5" Type="http://schemas.openxmlformats.org/officeDocument/2006/relationships/hyperlink" Target="https://deliriumnetwork.org/measurement/delirium-severity-crosswalk-tool/" TargetMode="External"/><Relationship Id="rId10" Type="http://schemas.openxmlformats.org/officeDocument/2006/relationships/hyperlink" Target="https://deliriumnetwork.org/career-development/webinars/" TargetMode="External"/><Relationship Id="rId4" Type="http://schemas.openxmlformats.org/officeDocument/2006/relationships/hyperlink" Target="https://deliriumnetwork.org/measurement/delirium-identification-measures-crosswalk-tool/" TargetMode="External"/><Relationship Id="rId9" Type="http://schemas.openxmlformats.org/officeDocument/2006/relationships/hyperlink" Target="https://deliriumnetwork.org/bibliograph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riumnetwork.org/delirium-research-hub/collaboration-communication-sit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riumnetwork.org/bibliography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riumnetwork.org/career-developmen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riumnetwork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nidus@hsl.harvard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liriumnetwork.org/pilots/2022-nidus-ii-pilot-award-application-instruction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942" y="5908118"/>
            <a:ext cx="4530937" cy="843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sz="2533" b="1" spc="-93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533" b="1" spc="-1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33" b="1" spc="43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533" b="1" spc="1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533" b="1" spc="-283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533" b="1" spc="1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533" b="1" spc="-1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533" b="1" spc="47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2533">
              <a:latin typeface="Arial"/>
              <a:cs typeface="Arial"/>
            </a:endParaRPr>
          </a:p>
          <a:p>
            <a:pPr marL="8467">
              <a:spcBef>
                <a:spcPts val="510"/>
              </a:spcBef>
            </a:pPr>
            <a:r>
              <a:rPr sz="2533" u="heavy" spc="-637" dirty="0">
                <a:solidFill>
                  <a:srgbClr val="33A2DA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533" b="1" u="heavy" spc="-47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h</a:t>
            </a:r>
            <a:r>
              <a:rPr sz="2533" b="1" u="heavy" spc="15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tt</a:t>
            </a:r>
            <a:r>
              <a:rPr sz="2533" b="1" u="heavy" spc="3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p</a:t>
            </a:r>
            <a:r>
              <a:rPr sz="2533" b="1" u="heavy" spc="-283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s</a:t>
            </a:r>
            <a:r>
              <a:rPr sz="2533" b="1" u="heavy" spc="-397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:</a:t>
            </a:r>
            <a:r>
              <a:rPr sz="2533" b="1" u="heavy" spc="357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//</a:t>
            </a:r>
            <a:r>
              <a:rPr sz="2533" b="1" u="heavy" spc="15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t</a:t>
            </a:r>
            <a:r>
              <a:rPr sz="2533" b="1" u="heavy" spc="13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i</a:t>
            </a:r>
            <a:r>
              <a:rPr sz="2533" b="1" u="heavy" spc="-47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n</a:t>
            </a:r>
            <a:r>
              <a:rPr sz="2533" b="1" u="heavy" spc="-57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y</a:t>
            </a:r>
            <a:r>
              <a:rPr sz="2533" b="1" u="heavy" spc="-8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u</a:t>
            </a:r>
            <a:r>
              <a:rPr sz="2533" b="1" u="heavy" spc="47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r</a:t>
            </a:r>
            <a:r>
              <a:rPr sz="2533" b="1" u="heavy" spc="13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l</a:t>
            </a:r>
            <a:r>
              <a:rPr sz="2533" b="1" u="heavy" spc="-27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.</a:t>
            </a:r>
            <a:r>
              <a:rPr sz="2533" b="1" u="heavy" spc="-20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c</a:t>
            </a:r>
            <a:r>
              <a:rPr sz="2533" b="1" u="heavy" spc="-11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o</a:t>
            </a:r>
            <a:r>
              <a:rPr sz="2533" b="1" u="heavy" spc="-73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m</a:t>
            </a:r>
            <a:r>
              <a:rPr sz="2533" b="1" u="heavy" spc="357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/</a:t>
            </a:r>
            <a:r>
              <a:rPr sz="2533" b="1" u="heavy" spc="7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2</a:t>
            </a:r>
            <a:r>
              <a:rPr sz="2533" b="1" u="heavy" spc="13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6</a:t>
            </a:r>
            <a:r>
              <a:rPr sz="2533" b="1" u="heavy" spc="-87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x</a:t>
            </a:r>
            <a:r>
              <a:rPr sz="2533" b="1" u="heavy" spc="-20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c</a:t>
            </a:r>
            <a:r>
              <a:rPr sz="2533" b="1" u="heavy" spc="13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6</a:t>
            </a:r>
            <a:r>
              <a:rPr sz="2533" b="1" u="heavy" spc="-20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c</a:t>
            </a:r>
            <a:r>
              <a:rPr sz="2533" b="1" u="heavy" spc="3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b</a:t>
            </a:r>
            <a:r>
              <a:rPr sz="2533" b="1" u="heavy" spc="-70" dirty="0">
                <a:solidFill>
                  <a:srgbClr val="33A2DA"/>
                </a:solidFill>
                <a:latin typeface="Arial"/>
                <a:cs typeface="Arial"/>
                <a:hlinkClick r:id="rId3"/>
              </a:rPr>
              <a:t>m</a:t>
            </a:r>
            <a:r>
              <a:rPr sz="2533" u="heavy" spc="-13" dirty="0">
                <a:solidFill>
                  <a:srgbClr val="33A2DA"/>
                </a:solidFill>
                <a:latin typeface="Times New Roman"/>
                <a:cs typeface="Times New Roman"/>
              </a:rPr>
              <a:t> </a:t>
            </a:r>
            <a:endParaRPr sz="25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7762" y="4585605"/>
            <a:ext cx="2628483" cy="881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2789076" y="96012"/>
            <a:ext cx="933449" cy="1123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 txBox="1"/>
          <p:nvPr/>
        </p:nvSpPr>
        <p:spPr>
          <a:xfrm>
            <a:off x="2887805" y="1226064"/>
            <a:ext cx="7492463" cy="2292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4018"/>
            <a:r>
              <a:rPr sz="2867" b="1" spc="15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67" b="1" spc="-5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67" b="1" spc="16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67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67" b="1" spc="-5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67" b="1" spc="16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67" b="1" spc="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67" b="1" spc="207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67" b="1" spc="83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67" b="1" spc="19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67" b="1" spc="15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67" b="1" spc="2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2867" b="1" spc="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67" b="1" spc="15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67" b="1" spc="-57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67" b="1" spc="289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867" b="1" spc="-123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67" b="1" spc="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67" b="1" spc="-253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67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67" b="1" spc="-323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2867" b="1" spc="13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67" b="1" spc="-12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67" b="1" spc="-53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867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333" dirty="0">
              <a:latin typeface="Times New Roman"/>
              <a:cs typeface="Times New Roman"/>
            </a:endParaRPr>
          </a:p>
          <a:p>
            <a:pPr marL="83824"/>
            <a:r>
              <a:rPr sz="2533" b="1" spc="-20" dirty="0">
                <a:solidFill>
                  <a:srgbClr val="3C5428"/>
                </a:solidFill>
                <a:latin typeface="Arial"/>
                <a:cs typeface="Arial"/>
              </a:rPr>
              <a:t>F</a:t>
            </a:r>
            <a:r>
              <a:rPr sz="2533" b="1" spc="53" dirty="0">
                <a:solidFill>
                  <a:srgbClr val="3C5428"/>
                </a:solidFill>
                <a:latin typeface="Arial"/>
                <a:cs typeface="Arial"/>
              </a:rPr>
              <a:t>r</a:t>
            </a:r>
            <a:r>
              <a:rPr sz="2533" b="1" spc="30" dirty="0">
                <a:solidFill>
                  <a:srgbClr val="3C5428"/>
                </a:solidFill>
                <a:latin typeface="Arial"/>
                <a:cs typeface="Arial"/>
              </a:rPr>
              <a:t>id</a:t>
            </a:r>
            <a:r>
              <a:rPr sz="2533" b="1" spc="150" dirty="0">
                <a:solidFill>
                  <a:srgbClr val="3C5428"/>
                </a:solidFill>
                <a:latin typeface="Arial"/>
                <a:cs typeface="Arial"/>
              </a:rPr>
              <a:t>a</a:t>
            </a:r>
            <a:r>
              <a:rPr sz="2533" b="1" spc="-60" dirty="0">
                <a:solidFill>
                  <a:srgbClr val="3C5428"/>
                </a:solidFill>
                <a:latin typeface="Arial"/>
                <a:cs typeface="Arial"/>
              </a:rPr>
              <a:t>y</a:t>
            </a:r>
            <a:r>
              <a:rPr sz="2533" b="1" spc="-183" dirty="0">
                <a:solidFill>
                  <a:srgbClr val="3C5428"/>
                </a:solidFill>
                <a:latin typeface="Arial"/>
                <a:cs typeface="Arial"/>
              </a:rPr>
              <a:t>,</a:t>
            </a:r>
            <a:r>
              <a:rPr sz="2533" b="1" spc="123" dirty="0">
                <a:solidFill>
                  <a:srgbClr val="3C5428"/>
                </a:solidFill>
                <a:latin typeface="Arial"/>
                <a:cs typeface="Arial"/>
              </a:rPr>
              <a:t> </a:t>
            </a:r>
            <a:r>
              <a:rPr sz="2533" b="1" spc="193" dirty="0">
                <a:solidFill>
                  <a:srgbClr val="3C5428"/>
                </a:solidFill>
                <a:latin typeface="Arial"/>
                <a:cs typeface="Arial"/>
              </a:rPr>
              <a:t>O</a:t>
            </a:r>
            <a:r>
              <a:rPr sz="2533" b="1" spc="-203" dirty="0">
                <a:solidFill>
                  <a:srgbClr val="3C5428"/>
                </a:solidFill>
                <a:latin typeface="Arial"/>
                <a:cs typeface="Arial"/>
              </a:rPr>
              <a:t>c</a:t>
            </a:r>
            <a:r>
              <a:rPr sz="2533" b="1" spc="157" dirty="0">
                <a:solidFill>
                  <a:srgbClr val="3C5428"/>
                </a:solidFill>
                <a:latin typeface="Arial"/>
                <a:cs typeface="Arial"/>
              </a:rPr>
              <a:t>t</a:t>
            </a:r>
            <a:r>
              <a:rPr sz="2533" b="1" spc="-97" dirty="0">
                <a:solidFill>
                  <a:srgbClr val="3C5428"/>
                </a:solidFill>
                <a:latin typeface="Arial"/>
                <a:cs typeface="Arial"/>
              </a:rPr>
              <a:t>o</a:t>
            </a:r>
            <a:r>
              <a:rPr sz="2533" b="1" spc="40" dirty="0">
                <a:solidFill>
                  <a:srgbClr val="3C5428"/>
                </a:solidFill>
                <a:latin typeface="Arial"/>
                <a:cs typeface="Arial"/>
              </a:rPr>
              <a:t>b</a:t>
            </a:r>
            <a:r>
              <a:rPr sz="2533" b="1" spc="-3" dirty="0">
                <a:solidFill>
                  <a:srgbClr val="3C5428"/>
                </a:solidFill>
                <a:latin typeface="Arial"/>
                <a:cs typeface="Arial"/>
              </a:rPr>
              <a:t>e</a:t>
            </a:r>
            <a:r>
              <a:rPr sz="2533" b="1" spc="57" dirty="0">
                <a:solidFill>
                  <a:srgbClr val="3C5428"/>
                </a:solidFill>
                <a:latin typeface="Arial"/>
                <a:cs typeface="Arial"/>
              </a:rPr>
              <a:t>r</a:t>
            </a:r>
            <a:r>
              <a:rPr sz="2533" b="1" spc="123" dirty="0">
                <a:solidFill>
                  <a:srgbClr val="3C5428"/>
                </a:solidFill>
                <a:latin typeface="Arial"/>
                <a:cs typeface="Arial"/>
              </a:rPr>
              <a:t> </a:t>
            </a:r>
            <a:r>
              <a:rPr sz="2533" b="1" spc="-540" dirty="0">
                <a:solidFill>
                  <a:srgbClr val="3C5428"/>
                </a:solidFill>
                <a:latin typeface="Arial"/>
                <a:cs typeface="Arial"/>
              </a:rPr>
              <a:t>1</a:t>
            </a:r>
            <a:r>
              <a:rPr lang="en-US" sz="2533" b="1" spc="-540" dirty="0">
                <a:solidFill>
                  <a:srgbClr val="3C5428"/>
                </a:solidFill>
                <a:latin typeface="Arial"/>
                <a:cs typeface="Arial"/>
              </a:rPr>
              <a:t>   </a:t>
            </a:r>
            <a:r>
              <a:rPr sz="2533" b="1" spc="-3" dirty="0">
                <a:solidFill>
                  <a:srgbClr val="3C5428"/>
                </a:solidFill>
                <a:latin typeface="Arial"/>
                <a:cs typeface="Arial"/>
              </a:rPr>
              <a:t>4</a:t>
            </a:r>
            <a:r>
              <a:rPr sz="2533" b="1" spc="-183" dirty="0">
                <a:solidFill>
                  <a:srgbClr val="3C5428"/>
                </a:solidFill>
                <a:latin typeface="Arial"/>
                <a:cs typeface="Arial"/>
              </a:rPr>
              <a:t>,</a:t>
            </a:r>
            <a:r>
              <a:rPr sz="2533" b="1" spc="123" dirty="0">
                <a:solidFill>
                  <a:srgbClr val="3C5428"/>
                </a:solidFill>
                <a:latin typeface="Arial"/>
                <a:cs typeface="Arial"/>
              </a:rPr>
              <a:t> </a:t>
            </a:r>
            <a:r>
              <a:rPr sz="2533" b="1" spc="67" dirty="0">
                <a:solidFill>
                  <a:srgbClr val="3C5428"/>
                </a:solidFill>
                <a:latin typeface="Arial"/>
                <a:cs typeface="Arial"/>
              </a:rPr>
              <a:t>2</a:t>
            </a:r>
            <a:r>
              <a:rPr sz="2533" b="1" spc="177" dirty="0">
                <a:solidFill>
                  <a:srgbClr val="3C5428"/>
                </a:solidFill>
                <a:latin typeface="Arial"/>
                <a:cs typeface="Arial"/>
              </a:rPr>
              <a:t>0</a:t>
            </a:r>
            <a:r>
              <a:rPr sz="2533" b="1" spc="67" dirty="0">
                <a:solidFill>
                  <a:srgbClr val="3C5428"/>
                </a:solidFill>
                <a:latin typeface="Arial"/>
                <a:cs typeface="Arial"/>
              </a:rPr>
              <a:t>22</a:t>
            </a:r>
            <a:r>
              <a:rPr sz="2533" b="1" spc="-183" dirty="0">
                <a:solidFill>
                  <a:srgbClr val="3C5428"/>
                </a:solidFill>
                <a:latin typeface="Arial"/>
                <a:cs typeface="Arial"/>
              </a:rPr>
              <a:t>,</a:t>
            </a:r>
            <a:r>
              <a:rPr sz="2533" b="1" spc="123" dirty="0">
                <a:solidFill>
                  <a:srgbClr val="3C5428"/>
                </a:solidFill>
                <a:latin typeface="Arial"/>
                <a:cs typeface="Arial"/>
              </a:rPr>
              <a:t> </a:t>
            </a:r>
            <a:r>
              <a:rPr sz="2533" b="1" spc="70" dirty="0">
                <a:solidFill>
                  <a:srgbClr val="3C5428"/>
                </a:solidFill>
                <a:latin typeface="Arial"/>
                <a:cs typeface="Arial"/>
              </a:rPr>
              <a:t>2</a:t>
            </a:r>
            <a:r>
              <a:rPr sz="2533" b="1" spc="123" dirty="0">
                <a:solidFill>
                  <a:srgbClr val="3C5428"/>
                </a:solidFill>
                <a:latin typeface="Arial"/>
                <a:cs typeface="Arial"/>
              </a:rPr>
              <a:t> </a:t>
            </a:r>
            <a:r>
              <a:rPr sz="2533" b="1" spc="-73" dirty="0">
                <a:solidFill>
                  <a:srgbClr val="3C5428"/>
                </a:solidFill>
                <a:latin typeface="Arial"/>
                <a:cs typeface="Arial"/>
              </a:rPr>
              <a:t>P</a:t>
            </a:r>
            <a:r>
              <a:rPr sz="2533" b="1" spc="289" dirty="0">
                <a:solidFill>
                  <a:srgbClr val="3C5428"/>
                </a:solidFill>
                <a:latin typeface="Arial"/>
                <a:cs typeface="Arial"/>
              </a:rPr>
              <a:t>M</a:t>
            </a:r>
            <a:r>
              <a:rPr sz="2533" b="1" spc="-73" dirty="0">
                <a:solidFill>
                  <a:srgbClr val="3C5428"/>
                </a:solidFill>
                <a:latin typeface="Arial"/>
                <a:cs typeface="Arial"/>
              </a:rPr>
              <a:t>-</a:t>
            </a:r>
            <a:r>
              <a:rPr lang="en-US" sz="2533" b="1" spc="-73" dirty="0">
                <a:solidFill>
                  <a:srgbClr val="3C5428"/>
                </a:solidFill>
                <a:latin typeface="Arial"/>
                <a:cs typeface="Arial"/>
              </a:rPr>
              <a:t> </a:t>
            </a:r>
            <a:r>
              <a:rPr sz="2533" b="1" spc="-76" dirty="0">
                <a:solidFill>
                  <a:srgbClr val="3C5428"/>
                </a:solidFill>
                <a:latin typeface="Arial"/>
                <a:cs typeface="Arial"/>
              </a:rPr>
              <a:t>3</a:t>
            </a:r>
            <a:r>
              <a:rPr sz="2533" b="1" spc="-73" dirty="0">
                <a:solidFill>
                  <a:srgbClr val="3C5428"/>
                </a:solidFill>
                <a:latin typeface="Arial"/>
                <a:cs typeface="Arial"/>
              </a:rPr>
              <a:t>P</a:t>
            </a:r>
            <a:r>
              <a:rPr sz="2533" b="1" spc="293" dirty="0">
                <a:solidFill>
                  <a:srgbClr val="3C5428"/>
                </a:solidFill>
                <a:latin typeface="Arial"/>
                <a:cs typeface="Arial"/>
              </a:rPr>
              <a:t>M</a:t>
            </a:r>
            <a:r>
              <a:rPr sz="2533" b="1" spc="123" dirty="0">
                <a:solidFill>
                  <a:srgbClr val="3C5428"/>
                </a:solidFill>
                <a:latin typeface="Arial"/>
                <a:cs typeface="Arial"/>
              </a:rPr>
              <a:t> </a:t>
            </a:r>
            <a:r>
              <a:rPr sz="2533" b="1" spc="-3" dirty="0">
                <a:solidFill>
                  <a:srgbClr val="3C5428"/>
                </a:solidFill>
                <a:latin typeface="Arial"/>
                <a:cs typeface="Arial"/>
              </a:rPr>
              <a:t>E</a:t>
            </a:r>
            <a:r>
              <a:rPr sz="2533" b="1" spc="-207" dirty="0">
                <a:solidFill>
                  <a:srgbClr val="3C5428"/>
                </a:solidFill>
                <a:latin typeface="Arial"/>
                <a:cs typeface="Arial"/>
              </a:rPr>
              <a:t>S</a:t>
            </a:r>
            <a:r>
              <a:rPr sz="2533" b="1" spc="-63" dirty="0">
                <a:solidFill>
                  <a:srgbClr val="3C5428"/>
                </a:solidFill>
                <a:latin typeface="Arial"/>
                <a:cs typeface="Arial"/>
              </a:rPr>
              <a:t>T</a:t>
            </a:r>
            <a:endParaRPr sz="2533" dirty="0">
              <a:latin typeface="Arial"/>
              <a:cs typeface="Arial"/>
            </a:endParaRPr>
          </a:p>
          <a:p>
            <a:pPr marL="8467" marR="1676060">
              <a:lnSpc>
                <a:spcPts val="2207"/>
              </a:lnSpc>
              <a:spcBef>
                <a:spcPts val="2037"/>
              </a:spcBef>
            </a:pPr>
            <a:r>
              <a:rPr sz="1867" b="1" spc="50" dirty="0">
                <a:solidFill>
                  <a:srgbClr val="3C5428"/>
                </a:solidFill>
                <a:latin typeface="Open Sans"/>
                <a:cs typeface="Open Sans"/>
              </a:rPr>
              <a:t>Dr.</a:t>
            </a:r>
            <a:r>
              <a:rPr sz="1867" b="1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b="1" spc="87" dirty="0">
                <a:solidFill>
                  <a:srgbClr val="3C5428"/>
                </a:solidFill>
                <a:latin typeface="Open Sans"/>
                <a:cs typeface="Open Sans"/>
              </a:rPr>
              <a:t>Frederick</a:t>
            </a:r>
            <a:r>
              <a:rPr sz="1867" b="1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b="1" spc="63" dirty="0">
                <a:solidFill>
                  <a:srgbClr val="3C5428"/>
                </a:solidFill>
                <a:latin typeface="Open Sans"/>
                <a:cs typeface="Open Sans"/>
              </a:rPr>
              <a:t>Sieber</a:t>
            </a:r>
            <a:r>
              <a:rPr sz="1867" b="1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20" dirty="0">
                <a:solidFill>
                  <a:srgbClr val="3C5428"/>
                </a:solidFill>
                <a:latin typeface="Open Sans"/>
                <a:cs typeface="Open Sans"/>
              </a:rPr>
              <a:t>(Leader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47" dirty="0">
                <a:solidFill>
                  <a:srgbClr val="3C5428"/>
                </a:solidFill>
                <a:latin typeface="Open Sans"/>
                <a:cs typeface="Open Sans"/>
              </a:rPr>
              <a:t>of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30" dirty="0">
                <a:solidFill>
                  <a:srgbClr val="3C5428"/>
                </a:solidFill>
                <a:latin typeface="Open Sans"/>
                <a:cs typeface="Open Sans"/>
              </a:rPr>
              <a:t>the NIDUS,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33" dirty="0">
                <a:solidFill>
                  <a:srgbClr val="3C5428"/>
                </a:solidFill>
                <a:latin typeface="Open Sans"/>
                <a:cs typeface="Open Sans"/>
              </a:rPr>
              <a:t>Pilots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17" dirty="0">
                <a:solidFill>
                  <a:srgbClr val="3C5428"/>
                </a:solidFill>
                <a:latin typeface="Open Sans"/>
                <a:cs typeface="Open Sans"/>
              </a:rPr>
              <a:t>&amp;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37" dirty="0">
                <a:solidFill>
                  <a:srgbClr val="3C5428"/>
                </a:solidFill>
                <a:latin typeface="Open Sans"/>
                <a:cs typeface="Open Sans"/>
              </a:rPr>
              <a:t>Exploratory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20" dirty="0">
                <a:solidFill>
                  <a:srgbClr val="3C5428"/>
                </a:solidFill>
                <a:latin typeface="Open Sans"/>
                <a:cs typeface="Open Sans"/>
              </a:rPr>
              <a:t>Studies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20" dirty="0">
                <a:solidFill>
                  <a:srgbClr val="3C5428"/>
                </a:solidFill>
                <a:latin typeface="Open Sans"/>
                <a:cs typeface="Open Sans"/>
              </a:rPr>
              <a:t>Core)</a:t>
            </a:r>
            <a:r>
              <a:rPr sz="1867" spc="-10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60" dirty="0">
                <a:solidFill>
                  <a:srgbClr val="3C5428"/>
                </a:solidFill>
                <a:latin typeface="Open Sans"/>
                <a:cs typeface="Open Sans"/>
              </a:rPr>
              <a:t>will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20" dirty="0">
                <a:solidFill>
                  <a:srgbClr val="3C5428"/>
                </a:solidFill>
                <a:latin typeface="Open Sans"/>
                <a:cs typeface="Open Sans"/>
              </a:rPr>
              <a:t>discuss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30" dirty="0">
                <a:solidFill>
                  <a:srgbClr val="3C5428"/>
                </a:solidFill>
                <a:latin typeface="Open Sans"/>
                <a:cs typeface="Open Sans"/>
              </a:rPr>
              <a:t>the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23" dirty="0">
                <a:solidFill>
                  <a:srgbClr val="3C5428"/>
                </a:solidFill>
                <a:latin typeface="Open Sans"/>
                <a:cs typeface="Open Sans"/>
              </a:rPr>
              <a:t>NIDUS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33" dirty="0">
                <a:solidFill>
                  <a:srgbClr val="3C5428"/>
                </a:solidFill>
                <a:latin typeface="Open Sans"/>
                <a:cs typeface="Open Sans"/>
              </a:rPr>
              <a:t>Pilot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43" dirty="0">
                <a:solidFill>
                  <a:srgbClr val="3C5428"/>
                </a:solidFill>
                <a:latin typeface="Open Sans"/>
                <a:cs typeface="Open Sans"/>
              </a:rPr>
              <a:t>Awards</a:t>
            </a:r>
            <a:r>
              <a:rPr sz="1867" spc="-37" dirty="0">
                <a:solidFill>
                  <a:srgbClr val="3C5428"/>
                </a:solidFill>
                <a:latin typeface="Open Sans"/>
                <a:cs typeface="Open Sans"/>
              </a:rPr>
              <a:t> application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20" dirty="0">
                <a:solidFill>
                  <a:srgbClr val="3C5428"/>
                </a:solidFill>
                <a:latin typeface="Open Sans"/>
                <a:cs typeface="Open Sans"/>
              </a:rPr>
              <a:t>process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33" dirty="0">
                <a:solidFill>
                  <a:srgbClr val="3C5428"/>
                </a:solidFill>
                <a:latin typeface="Open Sans"/>
                <a:cs typeface="Open Sans"/>
              </a:rPr>
              <a:t>and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50" dirty="0">
                <a:solidFill>
                  <a:srgbClr val="3C5428"/>
                </a:solidFill>
                <a:latin typeface="Open Sans"/>
                <a:cs typeface="Open Sans"/>
              </a:rPr>
              <a:t>talk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33" dirty="0">
                <a:solidFill>
                  <a:srgbClr val="3C5428"/>
                </a:solidFill>
                <a:latin typeface="Open Sans"/>
                <a:cs typeface="Open Sans"/>
              </a:rPr>
              <a:t>about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27" dirty="0">
                <a:solidFill>
                  <a:srgbClr val="3C5428"/>
                </a:solidFill>
                <a:latin typeface="Open Sans"/>
                <a:cs typeface="Open Sans"/>
              </a:rPr>
              <a:t>creating</a:t>
            </a:r>
            <a:endParaRPr sz="1867" dirty="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7805" y="3459424"/>
            <a:ext cx="223985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sz="1867" spc="-40" dirty="0">
                <a:solidFill>
                  <a:srgbClr val="3C5428"/>
                </a:solidFill>
                <a:latin typeface="Open Sans"/>
                <a:cs typeface="Open Sans"/>
              </a:rPr>
              <a:t>your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20" dirty="0">
                <a:solidFill>
                  <a:srgbClr val="3C5428"/>
                </a:solidFill>
                <a:latin typeface="Open Sans"/>
                <a:cs typeface="Open Sans"/>
              </a:rPr>
              <a:t>Letter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47" dirty="0">
                <a:solidFill>
                  <a:srgbClr val="3C5428"/>
                </a:solidFill>
                <a:latin typeface="Open Sans"/>
                <a:cs typeface="Open Sans"/>
              </a:rPr>
              <a:t>of</a:t>
            </a:r>
            <a:r>
              <a:rPr sz="1867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867" spc="-33" dirty="0">
                <a:solidFill>
                  <a:srgbClr val="3C5428"/>
                </a:solidFill>
                <a:latin typeface="Open Sans"/>
                <a:cs typeface="Open Sans"/>
              </a:rPr>
              <a:t>Intent.</a:t>
            </a:r>
            <a:endParaRPr sz="1867" dirty="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6577" y="4135999"/>
            <a:ext cx="3654213" cy="210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>
              <a:lnSpc>
                <a:spcPts val="1917"/>
              </a:lnSpc>
            </a:pPr>
            <a:r>
              <a:rPr sz="1600" b="1" spc="37" dirty="0">
                <a:solidFill>
                  <a:srgbClr val="3C5428"/>
                </a:solidFill>
                <a:latin typeface="Open Sans"/>
                <a:cs typeface="Open Sans"/>
              </a:rPr>
              <a:t>Dr.</a:t>
            </a:r>
            <a:r>
              <a:rPr sz="1600" b="1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600" b="1" spc="37" dirty="0">
                <a:solidFill>
                  <a:srgbClr val="3C5428"/>
                </a:solidFill>
                <a:latin typeface="Open Sans"/>
                <a:cs typeface="Open Sans"/>
              </a:rPr>
              <a:t>Sieber</a:t>
            </a:r>
            <a:r>
              <a:rPr sz="1600" b="1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600" b="1" spc="90" dirty="0">
                <a:solidFill>
                  <a:srgbClr val="3C5428"/>
                </a:solidFill>
                <a:latin typeface="Open Sans"/>
                <a:cs typeface="Open Sans"/>
              </a:rPr>
              <a:t>will</a:t>
            </a:r>
            <a:r>
              <a:rPr sz="1600" b="1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600" b="1" spc="37" dirty="0">
                <a:solidFill>
                  <a:srgbClr val="3C5428"/>
                </a:solidFill>
                <a:latin typeface="Open Sans"/>
                <a:cs typeface="Open Sans"/>
              </a:rPr>
              <a:t>be</a:t>
            </a:r>
            <a:r>
              <a:rPr sz="1600" b="1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600" b="1" spc="53" dirty="0">
                <a:solidFill>
                  <a:srgbClr val="3C5428"/>
                </a:solidFill>
                <a:latin typeface="Open Sans"/>
                <a:cs typeface="Open Sans"/>
              </a:rPr>
              <a:t>joined</a:t>
            </a:r>
            <a:r>
              <a:rPr sz="1600" b="1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600" b="1" spc="50" dirty="0">
                <a:solidFill>
                  <a:srgbClr val="3C5428"/>
                </a:solidFill>
                <a:latin typeface="Open Sans"/>
                <a:cs typeface="Open Sans"/>
              </a:rPr>
              <a:t>by:</a:t>
            </a:r>
            <a:endParaRPr sz="1600" dirty="0">
              <a:latin typeface="Open Sans"/>
              <a:cs typeface="Open Sans"/>
            </a:endParaRPr>
          </a:p>
          <a:p>
            <a:pPr marL="624856" marR="505062" indent="-285750">
              <a:lnSpc>
                <a:spcPts val="18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1533" spc="-5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47" dirty="0">
                <a:solidFill>
                  <a:srgbClr val="3C5428"/>
                </a:solidFill>
                <a:latin typeface="Open Sans"/>
                <a:cs typeface="Open Sans"/>
              </a:rPr>
              <a:t>.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13" dirty="0">
                <a:solidFill>
                  <a:srgbClr val="3C5428"/>
                </a:solidFill>
                <a:latin typeface="Open Sans"/>
                <a:cs typeface="Open Sans"/>
              </a:rPr>
              <a:t>S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har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1533" spc="-40" dirty="0">
                <a:solidFill>
                  <a:srgbClr val="3C5428"/>
                </a:solidFill>
                <a:latin typeface="Open Sans"/>
                <a:cs typeface="Open Sans"/>
              </a:rPr>
              <a:t>n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In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u</a:t>
            </a:r>
            <a:r>
              <a:rPr sz="1533" spc="-73" dirty="0">
                <a:solidFill>
                  <a:srgbClr val="3C5428"/>
                </a:solidFill>
                <a:latin typeface="Open Sans"/>
                <a:cs typeface="Open Sans"/>
              </a:rPr>
              <a:t>y</a:t>
            </a:r>
            <a:r>
              <a:rPr sz="1533" spc="-27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(</a:t>
            </a:r>
            <a:r>
              <a:rPr sz="1533" spc="-63" dirty="0">
                <a:solidFill>
                  <a:srgbClr val="3C5428"/>
                </a:solidFill>
                <a:latin typeface="Open Sans"/>
                <a:cs typeface="Open Sans"/>
              </a:rPr>
              <a:t>N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I</a:t>
            </a:r>
            <a:r>
              <a:rPr sz="1533" spc="-5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1533" spc="-27" dirty="0">
                <a:solidFill>
                  <a:srgbClr val="3C5428"/>
                </a:solidFill>
                <a:latin typeface="Open Sans"/>
                <a:cs typeface="Open Sans"/>
              </a:rPr>
              <a:t>U</a:t>
            </a:r>
            <a:r>
              <a:rPr sz="1533" spc="-10" dirty="0">
                <a:solidFill>
                  <a:srgbClr val="3C5428"/>
                </a:solidFill>
                <a:latin typeface="Open Sans"/>
                <a:cs typeface="Open Sans"/>
              </a:rPr>
              <a:t>S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73" dirty="0">
                <a:solidFill>
                  <a:srgbClr val="3C5428"/>
                </a:solidFill>
                <a:latin typeface="Open Sans"/>
                <a:cs typeface="Open Sans"/>
              </a:rPr>
              <a:t>M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ul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t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i</a:t>
            </a:r>
            <a:r>
              <a:rPr sz="1533" spc="-7" dirty="0">
                <a:solidFill>
                  <a:srgbClr val="3C5428"/>
                </a:solidFill>
                <a:latin typeface="Open Sans"/>
                <a:cs typeface="Open Sans"/>
              </a:rPr>
              <a:t>- 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P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in</a:t>
            </a:r>
            <a:r>
              <a:rPr sz="1533" spc="-13" dirty="0">
                <a:solidFill>
                  <a:srgbClr val="3C5428"/>
                </a:solidFill>
                <a:latin typeface="Open Sans"/>
                <a:cs typeface="Open Sans"/>
              </a:rPr>
              <a:t>c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i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p</a:t>
            </a:r>
            <a:r>
              <a:rPr sz="1533" spc="-47" dirty="0">
                <a:solidFill>
                  <a:srgbClr val="3C5428"/>
                </a:solidFill>
                <a:latin typeface="Open Sans"/>
                <a:cs typeface="Open Sans"/>
              </a:rPr>
              <a:t>a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l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In</a:t>
            </a:r>
            <a:r>
              <a:rPr sz="1533" spc="-73" dirty="0">
                <a:solidFill>
                  <a:srgbClr val="3C5428"/>
                </a:solidFill>
                <a:latin typeface="Open Sans"/>
                <a:cs typeface="Open Sans"/>
              </a:rPr>
              <a:t>v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es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t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i</a:t>
            </a:r>
            <a:r>
              <a:rPr sz="1533" spc="-47" dirty="0">
                <a:solidFill>
                  <a:srgbClr val="3C5428"/>
                </a:solidFill>
                <a:latin typeface="Open Sans"/>
                <a:cs typeface="Open Sans"/>
              </a:rPr>
              <a:t>ga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to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)</a:t>
            </a:r>
            <a:endParaRPr sz="1533" dirty="0">
              <a:latin typeface="Open Sans"/>
              <a:cs typeface="Open Sans"/>
            </a:endParaRPr>
          </a:p>
          <a:p>
            <a:pPr marL="624856" marR="3387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sz="1533" spc="-5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47" dirty="0">
                <a:solidFill>
                  <a:srgbClr val="3C5428"/>
                </a:solidFill>
                <a:latin typeface="Open Sans"/>
                <a:cs typeface="Open Sans"/>
              </a:rPr>
              <a:t>.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Jo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h</a:t>
            </a:r>
            <a:r>
              <a:rPr sz="1533" spc="-40" dirty="0">
                <a:solidFill>
                  <a:srgbClr val="3C5428"/>
                </a:solidFill>
                <a:latin typeface="Open Sans"/>
                <a:cs typeface="Open Sans"/>
              </a:rPr>
              <a:t>n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5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73" dirty="0">
                <a:solidFill>
                  <a:srgbClr val="3C5428"/>
                </a:solidFill>
                <a:latin typeface="Open Sans"/>
                <a:cs typeface="Open Sans"/>
              </a:rPr>
              <a:t>v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li</a:t>
            </a:r>
            <a:r>
              <a:rPr sz="1533" spc="-40" dirty="0">
                <a:solidFill>
                  <a:srgbClr val="3C5428"/>
                </a:solidFill>
                <a:latin typeface="Open Sans"/>
                <a:cs typeface="Open Sans"/>
              </a:rPr>
              <a:t>n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(</a:t>
            </a:r>
            <a:r>
              <a:rPr sz="1533" spc="-20" dirty="0">
                <a:solidFill>
                  <a:srgbClr val="3C5428"/>
                </a:solidFill>
                <a:latin typeface="Open Sans"/>
                <a:cs typeface="Open Sans"/>
              </a:rPr>
              <a:t>L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47" dirty="0">
                <a:solidFill>
                  <a:srgbClr val="3C5428"/>
                </a:solidFill>
                <a:latin typeface="Open Sans"/>
                <a:cs typeface="Open Sans"/>
              </a:rPr>
              <a:t>a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de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50" dirty="0">
                <a:solidFill>
                  <a:srgbClr val="3C5428"/>
                </a:solidFill>
                <a:latin typeface="Open Sans"/>
                <a:cs typeface="Open Sans"/>
              </a:rPr>
              <a:t>,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63" dirty="0">
                <a:solidFill>
                  <a:srgbClr val="3C5428"/>
                </a:solidFill>
                <a:latin typeface="Open Sans"/>
                <a:cs typeface="Open Sans"/>
              </a:rPr>
              <a:t>N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I</a:t>
            </a:r>
            <a:r>
              <a:rPr sz="1533" spc="-5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1533" spc="-27" dirty="0">
                <a:solidFill>
                  <a:srgbClr val="3C5428"/>
                </a:solidFill>
                <a:latin typeface="Open Sans"/>
                <a:cs typeface="Open Sans"/>
              </a:rPr>
              <a:t>U</a:t>
            </a:r>
            <a:r>
              <a:rPr sz="1533" spc="-10" dirty="0">
                <a:solidFill>
                  <a:srgbClr val="3C5428"/>
                </a:solidFill>
                <a:latin typeface="Open Sans"/>
                <a:cs typeface="Open Sans"/>
              </a:rPr>
              <a:t>S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23" dirty="0">
                <a:solidFill>
                  <a:srgbClr val="3C5428"/>
                </a:solidFill>
                <a:latin typeface="Open Sans"/>
                <a:cs typeface="Open Sans"/>
              </a:rPr>
              <a:t>C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ar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ee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20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5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73" dirty="0">
                <a:solidFill>
                  <a:srgbClr val="3C5428"/>
                </a:solidFill>
                <a:latin typeface="Open Sans"/>
                <a:cs typeface="Open Sans"/>
              </a:rPr>
              <a:t>v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l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op</a:t>
            </a:r>
            <a:r>
              <a:rPr sz="1533" spc="-90" dirty="0">
                <a:solidFill>
                  <a:srgbClr val="3C5428"/>
                </a:solidFill>
                <a:latin typeface="Open Sans"/>
                <a:cs typeface="Open Sans"/>
              </a:rPr>
              <a:t>m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n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t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&amp;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u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t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47" dirty="0">
                <a:solidFill>
                  <a:srgbClr val="3C5428"/>
                </a:solidFill>
                <a:latin typeface="Open Sans"/>
                <a:cs typeface="Open Sans"/>
              </a:rPr>
              <a:t>a</a:t>
            </a:r>
            <a:r>
              <a:rPr sz="1533" spc="-13" dirty="0">
                <a:solidFill>
                  <a:srgbClr val="3C5428"/>
                </a:solidFill>
                <a:latin typeface="Open Sans"/>
                <a:cs typeface="Open Sans"/>
              </a:rPr>
              <a:t>c</a:t>
            </a:r>
            <a:r>
              <a:rPr sz="1533" spc="-40" dirty="0">
                <a:solidFill>
                  <a:srgbClr val="3C5428"/>
                </a:solidFill>
                <a:latin typeface="Open Sans"/>
                <a:cs typeface="Open Sans"/>
              </a:rPr>
              <a:t>h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23" dirty="0">
                <a:solidFill>
                  <a:srgbClr val="3C5428"/>
                </a:solidFill>
                <a:latin typeface="Open Sans"/>
                <a:cs typeface="Open Sans"/>
              </a:rPr>
              <a:t>C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)</a:t>
            </a:r>
            <a:endParaRPr sz="1533" dirty="0">
              <a:latin typeface="Open Sans"/>
              <a:cs typeface="Open Sans"/>
            </a:endParaRPr>
          </a:p>
          <a:p>
            <a:pPr marL="624856" marR="490668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sz="1533" spc="-5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47" dirty="0">
                <a:solidFill>
                  <a:srgbClr val="3C5428"/>
                </a:solidFill>
                <a:latin typeface="Open Sans"/>
                <a:cs typeface="Open Sans"/>
              </a:rPr>
              <a:t>.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57" dirty="0">
                <a:solidFill>
                  <a:srgbClr val="3C5428"/>
                </a:solidFill>
                <a:latin typeface="Open Sans"/>
                <a:cs typeface="Open Sans"/>
              </a:rPr>
              <a:t>T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h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1533" spc="-90" dirty="0">
                <a:solidFill>
                  <a:srgbClr val="3C5428"/>
                </a:solidFill>
                <a:latin typeface="Open Sans"/>
                <a:cs typeface="Open Sans"/>
              </a:rPr>
              <a:t>m</a:t>
            </a:r>
            <a:r>
              <a:rPr sz="1533" spc="-47" dirty="0">
                <a:solidFill>
                  <a:srgbClr val="3C5428"/>
                </a:solidFill>
                <a:latin typeface="Open Sans"/>
                <a:cs typeface="Open Sans"/>
              </a:rPr>
              <a:t>a</a:t>
            </a:r>
            <a:r>
              <a:rPr sz="1533" spc="-23" dirty="0">
                <a:solidFill>
                  <a:srgbClr val="3C5428"/>
                </a:solidFill>
                <a:latin typeface="Open Sans"/>
                <a:cs typeface="Open Sans"/>
              </a:rPr>
              <a:t>s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57" dirty="0">
                <a:solidFill>
                  <a:srgbClr val="3C5428"/>
                </a:solidFill>
                <a:latin typeface="Open Sans"/>
                <a:cs typeface="Open Sans"/>
              </a:rPr>
              <a:t>T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ra</a:t>
            </a:r>
            <a:r>
              <a:rPr sz="1533" spc="-73" dirty="0">
                <a:solidFill>
                  <a:srgbClr val="3C5428"/>
                </a:solidFill>
                <a:latin typeface="Open Sans"/>
                <a:cs typeface="Open Sans"/>
              </a:rPr>
              <a:t>v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i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so</a:t>
            </a:r>
            <a:r>
              <a:rPr sz="1533" spc="-40" dirty="0">
                <a:solidFill>
                  <a:srgbClr val="3C5428"/>
                </a:solidFill>
                <a:latin typeface="Open Sans"/>
                <a:cs typeface="Open Sans"/>
              </a:rPr>
              <a:t>n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(</a:t>
            </a:r>
            <a:r>
              <a:rPr sz="1533" spc="-23" dirty="0">
                <a:solidFill>
                  <a:srgbClr val="3C5428"/>
                </a:solidFill>
                <a:latin typeface="Open Sans"/>
                <a:cs typeface="Open Sans"/>
              </a:rPr>
              <a:t>C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1533" spc="-7" dirty="0">
                <a:solidFill>
                  <a:srgbClr val="3C5428"/>
                </a:solidFill>
                <a:latin typeface="Open Sans"/>
                <a:cs typeface="Open Sans"/>
              </a:rPr>
              <a:t>-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l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47" dirty="0">
                <a:solidFill>
                  <a:srgbClr val="3C5428"/>
                </a:solidFill>
                <a:latin typeface="Open Sans"/>
                <a:cs typeface="Open Sans"/>
              </a:rPr>
              <a:t>a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de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50" dirty="0">
                <a:solidFill>
                  <a:srgbClr val="3C5428"/>
                </a:solidFill>
                <a:latin typeface="Open Sans"/>
                <a:cs typeface="Open Sans"/>
              </a:rPr>
              <a:t>,</a:t>
            </a:r>
            <a:r>
              <a:rPr sz="1533" spc="-5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63" dirty="0">
                <a:solidFill>
                  <a:srgbClr val="3C5428"/>
                </a:solidFill>
                <a:latin typeface="Open Sans"/>
                <a:cs typeface="Open Sans"/>
              </a:rPr>
              <a:t>N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I</a:t>
            </a:r>
            <a:r>
              <a:rPr sz="1533" spc="-5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1533" spc="-27" dirty="0">
                <a:solidFill>
                  <a:srgbClr val="3C5428"/>
                </a:solidFill>
                <a:latin typeface="Open Sans"/>
                <a:cs typeface="Open Sans"/>
              </a:rPr>
              <a:t>U</a:t>
            </a:r>
            <a:r>
              <a:rPr sz="1533" spc="-10" dirty="0">
                <a:solidFill>
                  <a:srgbClr val="3C5428"/>
                </a:solidFill>
                <a:latin typeface="Open Sans"/>
                <a:cs typeface="Open Sans"/>
              </a:rPr>
              <a:t>S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ese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ar</a:t>
            </a:r>
            <a:r>
              <a:rPr sz="1533" spc="-13" dirty="0">
                <a:solidFill>
                  <a:srgbClr val="3C5428"/>
                </a:solidFill>
                <a:latin typeface="Open Sans"/>
                <a:cs typeface="Open Sans"/>
              </a:rPr>
              <a:t>c</a:t>
            </a:r>
            <a:r>
              <a:rPr sz="1533" spc="-40" dirty="0">
                <a:solidFill>
                  <a:srgbClr val="3C5428"/>
                </a:solidFill>
                <a:latin typeface="Open Sans"/>
                <a:cs typeface="Open Sans"/>
              </a:rPr>
              <a:t>h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eso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u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13" dirty="0">
                <a:solidFill>
                  <a:srgbClr val="3C5428"/>
                </a:solidFill>
                <a:latin typeface="Open Sans"/>
                <a:cs typeface="Open Sans"/>
              </a:rPr>
              <a:t>c</a:t>
            </a:r>
            <a:r>
              <a:rPr sz="1533" spc="-27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1533" spc="-23" dirty="0">
                <a:solidFill>
                  <a:srgbClr val="3C5428"/>
                </a:solidFill>
                <a:latin typeface="Open Sans"/>
                <a:cs typeface="Open Sans"/>
              </a:rPr>
              <a:t>C</a:t>
            </a:r>
            <a:r>
              <a:rPr sz="1533" spc="-33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1533" spc="-37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1533" spc="-3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1533" spc="-43" dirty="0">
                <a:solidFill>
                  <a:srgbClr val="3C5428"/>
                </a:solidFill>
                <a:latin typeface="Open Sans"/>
                <a:cs typeface="Open Sans"/>
              </a:rPr>
              <a:t>)</a:t>
            </a:r>
            <a:endParaRPr sz="1533" dirty="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4356" y="5666511"/>
            <a:ext cx="74125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269" marR="3387" indent="-109225">
              <a:lnSpc>
                <a:spcPts val="1067"/>
              </a:lnSpc>
            </a:pPr>
            <a:r>
              <a:rPr sz="900" b="1" spc="2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900" b="1" spc="50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900" b="1" spc="20" dirty="0">
                <a:solidFill>
                  <a:srgbClr val="3C5428"/>
                </a:solidFill>
                <a:latin typeface="Open Sans"/>
                <a:cs typeface="Open Sans"/>
              </a:rPr>
              <a:t>.</a:t>
            </a:r>
            <a:r>
              <a:rPr sz="900" b="1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900" b="1" spc="13" dirty="0">
                <a:solidFill>
                  <a:srgbClr val="3C5428"/>
                </a:solidFill>
                <a:latin typeface="Open Sans"/>
                <a:cs typeface="Open Sans"/>
              </a:rPr>
              <a:t>S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ha</a:t>
            </a:r>
            <a:r>
              <a:rPr sz="900" b="1" spc="50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900" b="1" spc="27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n</a:t>
            </a:r>
            <a:r>
              <a:rPr sz="900" b="1" spc="2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In</a:t>
            </a:r>
            <a:r>
              <a:rPr sz="900" b="1" spc="27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u</a:t>
            </a:r>
            <a:r>
              <a:rPr sz="900" b="1" spc="70" dirty="0">
                <a:solidFill>
                  <a:srgbClr val="3C5428"/>
                </a:solidFill>
                <a:latin typeface="Open Sans"/>
                <a:cs typeface="Open Sans"/>
              </a:rPr>
              <a:t>y</a:t>
            </a:r>
            <a:r>
              <a:rPr sz="900" b="1" spc="4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01935" y="5666511"/>
            <a:ext cx="69222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576" marR="3387" indent="-49532">
              <a:lnSpc>
                <a:spcPts val="1067"/>
              </a:lnSpc>
            </a:pPr>
            <a:r>
              <a:rPr sz="900" b="1" spc="2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900" b="1" spc="50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900" b="1" spc="20" dirty="0">
                <a:solidFill>
                  <a:srgbClr val="3C5428"/>
                </a:solidFill>
                <a:latin typeface="Open Sans"/>
                <a:cs typeface="Open Sans"/>
              </a:rPr>
              <a:t>.</a:t>
            </a:r>
            <a:r>
              <a:rPr sz="900" b="1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900" b="1" spc="63" dirty="0">
                <a:solidFill>
                  <a:srgbClr val="3C5428"/>
                </a:solidFill>
                <a:latin typeface="Open Sans"/>
                <a:cs typeface="Open Sans"/>
              </a:rPr>
              <a:t>J</a:t>
            </a:r>
            <a:r>
              <a:rPr sz="900" b="1" spc="27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hn</a:t>
            </a:r>
            <a:r>
              <a:rPr sz="900" b="1" spc="2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900" b="1" spc="2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900" b="1" spc="40" dirty="0">
                <a:solidFill>
                  <a:srgbClr val="3C5428"/>
                </a:solidFill>
                <a:latin typeface="Open Sans"/>
                <a:cs typeface="Open Sans"/>
              </a:rPr>
              <a:t>e</a:t>
            </a:r>
            <a:r>
              <a:rPr sz="900" b="1" spc="70" dirty="0">
                <a:solidFill>
                  <a:srgbClr val="3C5428"/>
                </a:solidFill>
                <a:latin typeface="Open Sans"/>
                <a:cs typeface="Open Sans"/>
              </a:rPr>
              <a:t>v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lin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80489" y="5666511"/>
            <a:ext cx="684529" cy="417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4" marR="3387" indent="-66890">
              <a:lnSpc>
                <a:spcPts val="1067"/>
              </a:lnSpc>
            </a:pPr>
            <a:r>
              <a:rPr sz="900" b="1" spc="20" dirty="0">
                <a:solidFill>
                  <a:srgbClr val="3C5428"/>
                </a:solidFill>
                <a:latin typeface="Open Sans"/>
                <a:cs typeface="Open Sans"/>
              </a:rPr>
              <a:t>D</a:t>
            </a:r>
            <a:r>
              <a:rPr sz="900" b="1" spc="50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900" b="1" spc="20" dirty="0">
                <a:solidFill>
                  <a:srgbClr val="3C5428"/>
                </a:solidFill>
                <a:latin typeface="Open Sans"/>
                <a:cs typeface="Open Sans"/>
              </a:rPr>
              <a:t>.</a:t>
            </a:r>
            <a:r>
              <a:rPr sz="900" b="1" spc="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900" b="1" spc="33" dirty="0">
                <a:solidFill>
                  <a:srgbClr val="3C5428"/>
                </a:solidFill>
                <a:latin typeface="Open Sans"/>
                <a:cs typeface="Open Sans"/>
              </a:rPr>
              <a:t>T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h</a:t>
            </a:r>
            <a:r>
              <a:rPr sz="900" b="1" spc="27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900" b="1" spc="63" dirty="0">
                <a:solidFill>
                  <a:srgbClr val="3C5428"/>
                </a:solidFill>
                <a:latin typeface="Open Sans"/>
                <a:cs typeface="Open Sans"/>
              </a:rPr>
              <a:t>m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a</a:t>
            </a:r>
            <a:r>
              <a:rPr sz="900" b="1" spc="23" dirty="0">
                <a:solidFill>
                  <a:srgbClr val="3C5428"/>
                </a:solidFill>
                <a:latin typeface="Open Sans"/>
                <a:cs typeface="Open Sans"/>
              </a:rPr>
              <a:t>s</a:t>
            </a:r>
            <a:r>
              <a:rPr sz="900" b="1" spc="13" dirty="0">
                <a:solidFill>
                  <a:srgbClr val="3C5428"/>
                </a:solidFill>
                <a:latin typeface="Open Sans"/>
                <a:cs typeface="Open Sans"/>
              </a:rPr>
              <a:t> </a:t>
            </a:r>
            <a:r>
              <a:rPr sz="900" b="1" spc="33" dirty="0">
                <a:solidFill>
                  <a:srgbClr val="3C5428"/>
                </a:solidFill>
                <a:latin typeface="Open Sans"/>
                <a:cs typeface="Open Sans"/>
              </a:rPr>
              <a:t>T</a:t>
            </a:r>
            <a:r>
              <a:rPr sz="900" b="1" spc="50" dirty="0">
                <a:solidFill>
                  <a:srgbClr val="3C5428"/>
                </a:solidFill>
                <a:latin typeface="Open Sans"/>
                <a:cs typeface="Open Sans"/>
              </a:rPr>
              <a:t>r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a</a:t>
            </a:r>
            <a:r>
              <a:rPr sz="900" b="1" spc="70" dirty="0">
                <a:solidFill>
                  <a:srgbClr val="3C5428"/>
                </a:solidFill>
                <a:latin typeface="Open Sans"/>
                <a:cs typeface="Open Sans"/>
              </a:rPr>
              <a:t>v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i</a:t>
            </a:r>
            <a:r>
              <a:rPr sz="900" b="1" spc="23" dirty="0">
                <a:solidFill>
                  <a:srgbClr val="3C5428"/>
                </a:solidFill>
                <a:latin typeface="Open Sans"/>
                <a:cs typeface="Open Sans"/>
              </a:rPr>
              <a:t>s</a:t>
            </a:r>
            <a:r>
              <a:rPr sz="900" b="1" spc="27" dirty="0">
                <a:solidFill>
                  <a:srgbClr val="3C5428"/>
                </a:solidFill>
                <a:latin typeface="Open Sans"/>
                <a:cs typeface="Open Sans"/>
              </a:rPr>
              <a:t>o</a:t>
            </a:r>
            <a:r>
              <a:rPr sz="900" b="1" spc="53" dirty="0">
                <a:solidFill>
                  <a:srgbClr val="3C5428"/>
                </a:solidFill>
                <a:latin typeface="Open Sans"/>
                <a:cs typeface="Open Sans"/>
              </a:rPr>
              <a:t>n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76379" y="-63458"/>
            <a:ext cx="8123546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41540">
              <a:lnSpc>
                <a:spcPct val="100000"/>
              </a:lnSpc>
            </a:pPr>
            <a:r>
              <a:rPr spc="367" dirty="0"/>
              <a:t>N</a:t>
            </a:r>
            <a:r>
              <a:rPr spc="153" dirty="0"/>
              <a:t>I</a:t>
            </a:r>
            <a:r>
              <a:rPr spc="140" dirty="0"/>
              <a:t>D</a:t>
            </a:r>
            <a:r>
              <a:rPr spc="100" dirty="0"/>
              <a:t>U</a:t>
            </a:r>
            <a:r>
              <a:rPr spc="-250" dirty="0"/>
              <a:t>S</a:t>
            </a:r>
            <a:r>
              <a:rPr spc="136" dirty="0"/>
              <a:t> </a:t>
            </a:r>
            <a:r>
              <a:rPr spc="153" dirty="0"/>
              <a:t>I</a:t>
            </a:r>
            <a:r>
              <a:rPr spc="157" dirty="0"/>
              <a:t>I</a:t>
            </a:r>
            <a:r>
              <a:rPr spc="136" dirty="0"/>
              <a:t> </a:t>
            </a:r>
            <a:r>
              <a:rPr spc="-100" dirty="0"/>
              <a:t>P</a:t>
            </a:r>
            <a:r>
              <a:rPr spc="13" dirty="0"/>
              <a:t>il</a:t>
            </a:r>
            <a:r>
              <a:rPr spc="-127" dirty="0"/>
              <a:t>o</a:t>
            </a:r>
            <a:r>
              <a:rPr spc="169" dirty="0"/>
              <a:t>t</a:t>
            </a:r>
            <a:r>
              <a:rPr spc="136" dirty="0"/>
              <a:t> </a:t>
            </a:r>
            <a:r>
              <a:rPr spc="-87" dirty="0"/>
              <a:t>A</a:t>
            </a:r>
            <a:r>
              <a:rPr spc="-273" dirty="0"/>
              <a:t>w</a:t>
            </a:r>
            <a:r>
              <a:rPr spc="153" dirty="0"/>
              <a:t>a</a:t>
            </a:r>
            <a:r>
              <a:rPr spc="50" dirty="0"/>
              <a:t>r</a:t>
            </a:r>
            <a:r>
              <a:rPr spc="33" dirty="0"/>
              <a:t>d</a:t>
            </a:r>
            <a:r>
              <a:rPr spc="136" dirty="0"/>
              <a:t> </a:t>
            </a:r>
            <a:r>
              <a:rPr spc="83" dirty="0"/>
              <a:t>L</a:t>
            </a:r>
            <a:r>
              <a:rPr spc="-20" dirty="0"/>
              <a:t>e</a:t>
            </a:r>
            <a:r>
              <a:rPr spc="167" dirty="0"/>
              <a:t>tt</a:t>
            </a:r>
            <a:r>
              <a:rPr spc="-20" dirty="0"/>
              <a:t>e</a:t>
            </a:r>
            <a:r>
              <a:rPr spc="53" dirty="0"/>
              <a:t>r</a:t>
            </a:r>
            <a:r>
              <a:rPr spc="136" dirty="0"/>
              <a:t> </a:t>
            </a:r>
            <a:r>
              <a:rPr spc="-127" dirty="0"/>
              <a:t>o</a:t>
            </a:r>
            <a:r>
              <a:rPr spc="293" dirty="0"/>
              <a:t>f</a:t>
            </a:r>
            <a:r>
              <a:rPr lang="en-US" spc="293" dirty="0"/>
              <a:t> Intent Information Session</a:t>
            </a:r>
            <a:endParaRPr spc="293" dirty="0"/>
          </a:p>
        </p:txBody>
      </p:sp>
      <p:sp>
        <p:nvSpPr>
          <p:cNvPr id="15" name="object 15"/>
          <p:cNvSpPr/>
          <p:nvPr/>
        </p:nvSpPr>
        <p:spPr>
          <a:xfrm>
            <a:off x="9743141" y="2250781"/>
            <a:ext cx="1274253" cy="1268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 txBox="1"/>
          <p:nvPr/>
        </p:nvSpPr>
        <p:spPr>
          <a:xfrm>
            <a:off x="9850997" y="3787314"/>
            <a:ext cx="1442297" cy="348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7"/>
            <a:r>
              <a:rPr sz="1133" b="1" spc="30" dirty="0">
                <a:solidFill>
                  <a:srgbClr val="3C5428"/>
                </a:solidFill>
                <a:latin typeface="Open Sans"/>
                <a:cs typeface="Open Sans"/>
              </a:rPr>
              <a:t>Dr. </a:t>
            </a:r>
            <a:r>
              <a:rPr sz="1133" b="1" spc="47" dirty="0">
                <a:solidFill>
                  <a:srgbClr val="3C5428"/>
                </a:solidFill>
                <a:latin typeface="Open Sans"/>
                <a:cs typeface="Open Sans"/>
              </a:rPr>
              <a:t>Frederick </a:t>
            </a:r>
            <a:r>
              <a:rPr sz="1133" b="1" spc="33" dirty="0">
                <a:solidFill>
                  <a:srgbClr val="3C5428"/>
                </a:solidFill>
                <a:latin typeface="Open Sans"/>
                <a:cs typeface="Open Sans"/>
              </a:rPr>
              <a:t>Sieber</a:t>
            </a:r>
            <a:endParaRPr sz="1133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1798" y="391069"/>
            <a:ext cx="825880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Su</a:t>
            </a:r>
            <a:r>
              <a:rPr sz="3600" b="0" spc="2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3600" b="0" spc="-4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6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5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d 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6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60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elop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ng</a:t>
            </a:r>
            <a:r>
              <a:rPr sz="36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600" b="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Pilo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udy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885059"/>
            <a:ext cx="5197475" cy="2741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Pha</a:t>
            </a: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1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469265" marR="5080" indent="-227965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eam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Ut</a:t>
            </a:r>
            <a:r>
              <a:rPr sz="2800" spc="-20" dirty="0">
                <a:latin typeface="Calibri"/>
                <a:cs typeface="Calibri"/>
              </a:rPr>
              <a:t>ili</a:t>
            </a:r>
            <a:r>
              <a:rPr sz="2800" spc="-8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mm</a:t>
            </a:r>
            <a:r>
              <a:rPr sz="2800" spc="-20" dirty="0">
                <a:latin typeface="Calibri"/>
                <a:cs typeface="Calibri"/>
              </a:rPr>
              <a:t>uni</a:t>
            </a:r>
            <a:r>
              <a:rPr sz="2800" spc="-35" dirty="0">
                <a:latin typeface="Calibri"/>
                <a:cs typeface="Calibri"/>
              </a:rPr>
              <a:t>ca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4699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20" dirty="0">
                <a:latin typeface="Calibri"/>
                <a:cs typeface="Calibri"/>
              </a:rPr>
              <a:t>pl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4699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7235952" y="1895868"/>
            <a:ext cx="4424159" cy="295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10</a:t>
            </a:fld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1798" y="391069"/>
            <a:ext cx="825880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Su</a:t>
            </a:r>
            <a:r>
              <a:rPr sz="3600" b="0" spc="2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3600" b="0" spc="-4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6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5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d 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6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60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elop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ng</a:t>
            </a:r>
            <a:r>
              <a:rPr sz="36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600" b="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Pilo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udy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331" y="1725039"/>
            <a:ext cx="7593965" cy="3326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Pha</a:t>
            </a: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2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Coll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20" dirty="0">
                <a:latin typeface="Calibri"/>
                <a:cs typeface="Calibri"/>
              </a:rPr>
              <a:t>bo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40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o</a:t>
            </a:r>
            <a:r>
              <a:rPr sz="2800" b="1" spc="-15" dirty="0">
                <a:latin typeface="Calibri"/>
                <a:cs typeface="Calibri"/>
              </a:rPr>
              <a:t>rk</a:t>
            </a:r>
            <a:r>
              <a:rPr sz="2800" b="1" spc="-20" dirty="0">
                <a:latin typeface="Calibri"/>
                <a:cs typeface="Calibri"/>
              </a:rPr>
              <a:t>in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ou</a:t>
            </a:r>
            <a:r>
              <a:rPr sz="2800" b="1" spc="-30" dirty="0">
                <a:latin typeface="Calibri"/>
                <a:cs typeface="Calibri"/>
              </a:rPr>
              <a:t>p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d</a:t>
            </a:r>
            <a:r>
              <a:rPr sz="2800" b="1" spc="-1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Fin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li</a:t>
            </a:r>
            <a:r>
              <a:rPr sz="2800" spc="-8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Sub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lang="en-US" sz="2800" spc="35" dirty="0">
                <a:latin typeface="Calibri"/>
                <a:cs typeface="Calibri"/>
              </a:rPr>
              <a:t>a 1 page 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lang="en-US" sz="2800" spc="5" dirty="0">
                <a:latin typeface="Calibri"/>
                <a:cs typeface="Calibri"/>
              </a:rPr>
              <a:t>Dec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lang="en-US" sz="2800" spc="10" dirty="0">
                <a:latin typeface="Calibri"/>
                <a:cs typeface="Calibri"/>
              </a:rPr>
              <a:t>7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202</a:t>
            </a:r>
            <a:r>
              <a:rPr lang="en-US" sz="2800" spc="-20" dirty="0">
                <a:latin typeface="Calibri"/>
                <a:cs typeface="Calibri"/>
              </a:rPr>
              <a:t>2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8500" algn="l"/>
              </a:tabLst>
            </a:pPr>
            <a:r>
              <a:rPr sz="24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400" u="heavy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s://</a:t>
            </a:r>
            <a:r>
              <a:rPr sz="24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4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li</a:t>
            </a:r>
            <a:r>
              <a:rPr sz="24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4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4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4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or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k</a:t>
            </a:r>
            <a:r>
              <a:rPr sz="24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.o</a:t>
            </a:r>
            <a:r>
              <a:rPr sz="24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u="heavy" spc="6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/p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il</a:t>
            </a:r>
            <a:r>
              <a:rPr sz="24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s/n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dus-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ii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-p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il</a:t>
            </a:r>
            <a:r>
              <a:rPr sz="24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s-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4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i/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ibl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4848" y="5408676"/>
            <a:ext cx="6242303" cy="1165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11</a:t>
            </a:fld>
            <a:endParaRPr spc="-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5223" y="281624"/>
            <a:ext cx="104033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ID</a:t>
            </a:r>
            <a:r>
              <a:rPr spc="-5" dirty="0"/>
              <a:t>U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II</a:t>
            </a:r>
            <a:r>
              <a:rPr spc="5" dirty="0"/>
              <a:t> </a:t>
            </a:r>
            <a:r>
              <a:rPr spc="-5" dirty="0"/>
              <a:t>Co</a:t>
            </a:r>
            <a:r>
              <a:rPr spc="-10" dirty="0"/>
              <a:t>ll</a:t>
            </a:r>
            <a:r>
              <a:rPr dirty="0"/>
              <a:t>ab</a:t>
            </a:r>
            <a:r>
              <a:rPr spc="-5" dirty="0"/>
              <a:t>o</a:t>
            </a:r>
            <a:r>
              <a:rPr spc="-80" dirty="0"/>
              <a:t>r</a:t>
            </a:r>
            <a:r>
              <a:rPr spc="-45" dirty="0"/>
              <a:t>a</a:t>
            </a:r>
            <a:r>
              <a:rPr spc="-10" dirty="0"/>
              <a:t>ti</a:t>
            </a:r>
            <a:r>
              <a:rPr spc="-55" dirty="0"/>
              <a:t>v</a:t>
            </a:r>
            <a:r>
              <a:rPr dirty="0"/>
              <a:t>e</a:t>
            </a:r>
            <a:r>
              <a:rPr spc="20" dirty="0"/>
              <a:t> </a:t>
            </a:r>
            <a:r>
              <a:rPr spc="-50" dirty="0"/>
              <a:t>A</a:t>
            </a:r>
            <a:r>
              <a:rPr spc="-55" dirty="0"/>
              <a:t>w</a:t>
            </a:r>
            <a:r>
              <a:rPr dirty="0"/>
              <a:t>a</a:t>
            </a:r>
            <a:r>
              <a:rPr spc="-55" dirty="0"/>
              <a:t>r</a:t>
            </a:r>
            <a:r>
              <a:rPr dirty="0"/>
              <a:t>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956" y="1319526"/>
            <a:ext cx="9062720" cy="363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II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1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f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!):</a:t>
            </a:r>
            <a:r>
              <a:rPr sz="2800" spc="-15" dirty="0">
                <a:latin typeface="Calibri"/>
                <a:cs typeface="Calibri"/>
              </a:rPr>
              <a:t> o</a:t>
            </a:r>
            <a:r>
              <a:rPr sz="2800" spc="-20" dirty="0">
                <a:latin typeface="Calibri"/>
                <a:cs typeface="Calibri"/>
              </a:rPr>
              <a:t>ne-p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lang="en-US" sz="2800" b="1" spc="-30" dirty="0">
                <a:latin typeface="Calibri"/>
                <a:cs typeface="Calibri"/>
              </a:rPr>
              <a:t>December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lang="en-US" sz="2800" b="1" spc="40" dirty="0">
                <a:latin typeface="Calibri"/>
                <a:cs typeface="Calibri"/>
              </a:rPr>
              <a:t>7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202</a:t>
            </a:r>
            <a:r>
              <a:rPr lang="en-US" sz="2800" b="1" spc="-20" dirty="0">
                <a:latin typeface="Calibri"/>
                <a:cs typeface="Calibri"/>
              </a:rPr>
              <a:t>2</a:t>
            </a:r>
            <a:endParaRPr sz="2800" dirty="0">
              <a:latin typeface="Calibri"/>
              <a:cs typeface="Calibri"/>
            </a:endParaRPr>
          </a:p>
          <a:p>
            <a:pPr marL="241300" marR="2310765" indent="-228600">
              <a:lnSpc>
                <a:spcPct val="7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$1</a:t>
            </a:r>
            <a:r>
              <a:rPr sz="2600" spc="-5" dirty="0">
                <a:latin typeface="Calibri"/>
                <a:cs typeface="Calibri"/>
              </a:rPr>
              <a:t>,</a:t>
            </a:r>
            <a:r>
              <a:rPr sz="2600" dirty="0">
                <a:latin typeface="Calibri"/>
                <a:cs typeface="Calibri"/>
              </a:rPr>
              <a:t>000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5" dirty="0">
                <a:latin typeface="Calibri"/>
                <a:cs typeface="Calibri"/>
              </a:rPr>
              <a:t>D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II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llab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ill </a:t>
            </a:r>
            <a:r>
              <a:rPr sz="2600" spc="-5" dirty="0">
                <a:latin typeface="Calibri"/>
                <a:cs typeface="Calibri"/>
              </a:rPr>
              <a:t>be </a:t>
            </a:r>
            <a:r>
              <a:rPr sz="2600" spc="-15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de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ba</a:t>
            </a:r>
            <a:r>
              <a:rPr sz="2600" dirty="0">
                <a:latin typeface="Calibri"/>
                <a:cs typeface="Calibri"/>
              </a:rPr>
              <a:t>sed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65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OI</a:t>
            </a:r>
            <a:endParaRPr lang="en-US" sz="2600" dirty="0">
              <a:latin typeface="Calibri"/>
              <a:cs typeface="Calibri"/>
            </a:endParaRPr>
          </a:p>
          <a:p>
            <a:pPr marL="241300" marR="2310765" indent="-228600">
              <a:lnSpc>
                <a:spcPct val="7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600" dirty="0">
                <a:latin typeface="Calibri"/>
                <a:cs typeface="Calibri"/>
              </a:rPr>
              <a:t>These awards are intended to support and encourage development of future collaboration</a:t>
            </a:r>
          </a:p>
          <a:p>
            <a:pPr marL="241300" marR="2310765" indent="-228600">
              <a:lnSpc>
                <a:spcPct val="7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600" dirty="0">
                <a:latin typeface="Calibri"/>
                <a:cs typeface="Calibri"/>
              </a:rPr>
              <a:t>Awards announced by February 2023</a:t>
            </a:r>
            <a:endParaRPr sz="2600" dirty="0">
              <a:latin typeface="Calibri"/>
              <a:cs typeface="Calibri"/>
            </a:endParaRPr>
          </a:p>
          <a:p>
            <a:pPr marL="241300" marR="2088514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k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65" dirty="0">
                <a:latin typeface="Calibri"/>
                <a:cs typeface="Calibri"/>
              </a:rPr>
              <a:t>f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mo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 i</a:t>
            </a:r>
            <a:r>
              <a:rPr sz="2600" spc="-15" dirty="0">
                <a:latin typeface="Calibri"/>
                <a:cs typeface="Calibri"/>
              </a:rPr>
              <a:t>n</a:t>
            </a:r>
            <a:r>
              <a:rPr sz="2600" spc="-65" dirty="0">
                <a:latin typeface="Calibri"/>
                <a:cs typeface="Calibri"/>
              </a:rPr>
              <a:t>f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spc="-10" dirty="0">
                <a:latin typeface="Calibri"/>
                <a:cs typeface="Calibri"/>
              </a:rPr>
              <a:t>: </a:t>
            </a:r>
            <a:r>
              <a:rPr sz="26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6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6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6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liriu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6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6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6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6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rk.</a:t>
            </a:r>
            <a:r>
              <a:rPr sz="26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6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600" u="heavy" spc="9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/pil</a:t>
            </a:r>
            <a:r>
              <a:rPr sz="26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ts/</a:t>
            </a:r>
            <a:r>
              <a:rPr sz="26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6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6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ii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-p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il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ts-</a:t>
            </a:r>
            <a:r>
              <a:rPr sz="260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6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i/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44739" y="2420111"/>
            <a:ext cx="4369307" cy="3276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12</a:t>
            </a:fld>
            <a:endParaRPr spc="-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1798" y="391069"/>
            <a:ext cx="8258809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Su</a:t>
            </a:r>
            <a:r>
              <a:rPr sz="3600" b="0" spc="2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3600" b="0" spc="-4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6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5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d 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36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3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600" b="0" spc="-60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elop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ng</a:t>
            </a:r>
            <a:r>
              <a:rPr sz="36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3600" b="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Pilo</a:t>
            </a:r>
            <a:r>
              <a:rPr sz="3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udy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13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16939" y="1702179"/>
            <a:ext cx="9890125" cy="3398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Pha</a:t>
            </a:r>
            <a:r>
              <a:rPr sz="2800" b="1" spc="-15" dirty="0">
                <a:latin typeface="Calibri"/>
                <a:cs typeface="Calibri"/>
              </a:rPr>
              <a:t>se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3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20" dirty="0">
                <a:latin typeface="Calibri"/>
                <a:cs typeface="Calibri"/>
              </a:rPr>
              <a:t>D</a:t>
            </a:r>
            <a:r>
              <a:rPr sz="2800" b="1" spc="-25" dirty="0">
                <a:latin typeface="Calibri"/>
                <a:cs typeface="Calibri"/>
              </a:rPr>
              <a:t>U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Pilo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w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</a:t>
            </a:r>
            <a:r>
              <a:rPr sz="2800" b="1" spc="-20" dirty="0">
                <a:latin typeface="Calibri"/>
                <a:cs typeface="Calibri"/>
              </a:rPr>
              <a:t>du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lang="en-US" sz="2800" b="1" spc="10" dirty="0">
                <a:latin typeface="Calibri"/>
                <a:cs typeface="Calibri"/>
              </a:rPr>
              <a:t>May 5</a:t>
            </a:r>
            <a:r>
              <a:rPr sz="2800" b="1" spc="-10" dirty="0">
                <a:latin typeface="Calibri"/>
                <a:cs typeface="Calibri"/>
              </a:rPr>
              <a:t>,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202</a:t>
            </a:r>
            <a:r>
              <a:rPr lang="en-US" sz="2800" b="1" spc="-20" dirty="0">
                <a:latin typeface="Calibri"/>
                <a:cs typeface="Calibri"/>
              </a:rPr>
              <a:t>3</a:t>
            </a:r>
            <a:r>
              <a:rPr sz="2800" b="1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App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 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II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Me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nsul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qui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4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typ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dd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as</a:t>
            </a:r>
            <a:endParaRPr sz="2800" dirty="0">
              <a:latin typeface="Calibri"/>
              <a:cs typeface="Calibri"/>
            </a:endParaRPr>
          </a:p>
          <a:p>
            <a:pPr marL="241300" marR="713740" indent="-228600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800" u="heavy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s: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//d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8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or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k.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800" u="heavy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800" u="heavy" spc="7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pil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s/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2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02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2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8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8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8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ot-</a:t>
            </a:r>
            <a:r>
              <a:rPr sz="28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800" u="heavy" spc="-5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8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d-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ppli</a:t>
            </a:r>
            <a:r>
              <a:rPr sz="28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ca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in</a:t>
            </a:r>
            <a:r>
              <a:rPr sz="2800" u="heavy" spc="-5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4CFF-8640-81A1-0E73-0DDD9E9D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LOI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34A21-A095-D486-9C8A-534E203D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A2E38-4773-8F68-704D-C4C11242F268}"/>
              </a:ext>
            </a:extLst>
          </p:cNvPr>
          <p:cNvSpPr txBox="1"/>
          <p:nvPr/>
        </p:nvSpPr>
        <p:spPr>
          <a:xfrm>
            <a:off x="382829" y="1506150"/>
            <a:ext cx="1142634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666666"/>
                </a:solidFill>
                <a:effectLst/>
                <a:latin typeface="inherit"/>
              </a:rPr>
              <a:t>Must address NIDUS II priority areas and lay the groundwork for future collaborative paper and grant</a:t>
            </a:r>
          </a:p>
          <a:p>
            <a:pPr algn="l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666666"/>
                </a:solidFill>
                <a:effectLst/>
                <a:latin typeface="inherit"/>
              </a:rPr>
              <a:t>Utilize the NIDUS Cores and resources to accomplish the work</a:t>
            </a:r>
          </a:p>
          <a:p>
            <a:pPr algn="l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666666"/>
                </a:solidFill>
                <a:effectLst/>
                <a:latin typeface="inherit"/>
              </a:rPr>
              <a:t>Must involve an interdisciplinary team of up to 5 investigators from multiple disciplines, across 2-3 institutions (max 3 subcontracts)</a:t>
            </a:r>
          </a:p>
          <a:p>
            <a:pPr marL="742950" lvl="1" indent="-285750" algn="l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666666"/>
                </a:solidFill>
                <a:effectLst/>
                <a:latin typeface="inherit"/>
              </a:rPr>
              <a:t>Senior investigators that can give in-kind support are encouraged—may be from another institution (if does not require payment/subcontract)</a:t>
            </a:r>
          </a:p>
          <a:p>
            <a:pPr algn="l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666666"/>
                </a:solidFill>
                <a:effectLst/>
                <a:latin typeface="inherit"/>
              </a:rPr>
              <a:t>Preference for projects that include junior investigator(s)</a:t>
            </a:r>
          </a:p>
          <a:p>
            <a:pPr algn="l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666666"/>
                </a:solidFill>
                <a:effectLst/>
                <a:latin typeface="inherit"/>
              </a:rPr>
              <a:t>Roles of each investigator involved must be clearly identified and distinct</a:t>
            </a:r>
          </a:p>
          <a:p>
            <a:pPr algn="l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666666"/>
                </a:solidFill>
                <a:effectLst/>
                <a:latin typeface="inherit"/>
              </a:rPr>
              <a:t>Investigators must be PhD, MD, or doctoral equivalent</a:t>
            </a:r>
          </a:p>
          <a:p>
            <a:pPr algn="l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666666"/>
                </a:solidFill>
                <a:effectLst/>
                <a:latin typeface="inherit"/>
              </a:rPr>
              <a:t>US citizenship not required</a:t>
            </a:r>
          </a:p>
          <a:p>
            <a:pPr algn="l" fontAlgn="base">
              <a:buFont typeface="+mj-lt"/>
              <a:buAutoNum type="arabicPeriod"/>
            </a:pPr>
            <a:r>
              <a:rPr lang="en-US" sz="2000" b="0" i="0" dirty="0">
                <a:solidFill>
                  <a:srgbClr val="666666"/>
                </a:solidFill>
                <a:effectLst/>
                <a:latin typeface="inherit"/>
              </a:rPr>
              <a:t>There can be no overlap with other current applications. The same or closely related Aims should not currently have been submitted elsewhere (or planned for submission elsewhere).</a:t>
            </a:r>
          </a:p>
        </p:txBody>
      </p:sp>
    </p:spTree>
    <p:extLst>
      <p:ext uri="{BB962C8B-B14F-4D97-AF65-F5344CB8AC3E}">
        <p14:creationId xmlns:p14="http://schemas.microsoft.com/office/powerpoint/2010/main" val="165229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7C09-C472-F3A0-4405-5DFB46F8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LOI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55844-CCB0-56DF-BD9A-78BE9CF7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456AD-AABC-17C1-D84E-67894DEB45C8}"/>
              </a:ext>
            </a:extLst>
          </p:cNvPr>
          <p:cNvSpPr txBox="1"/>
          <p:nvPr/>
        </p:nvSpPr>
        <p:spPr>
          <a:xfrm>
            <a:off x="548640" y="1527681"/>
            <a:ext cx="112434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b="1" i="0" dirty="0">
                <a:solidFill>
                  <a:srgbClr val="666666"/>
                </a:solidFill>
                <a:effectLst/>
                <a:latin typeface="inherit"/>
              </a:rPr>
              <a:t>(One page maximum)</a:t>
            </a:r>
            <a:endParaRPr lang="en-US" sz="3200" b="0" i="0" dirty="0">
              <a:solidFill>
                <a:srgbClr val="666666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666666"/>
                </a:solidFill>
                <a:effectLst/>
                <a:latin typeface="inherit"/>
              </a:rPr>
              <a:t>Overview: Scientific Rationale and Innovation (200 words max)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666666"/>
                </a:solidFill>
                <a:effectLst/>
                <a:latin typeface="inherit"/>
              </a:rPr>
              <a:t>Specific Aims and Hypotheses (100 words max)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666666"/>
                </a:solidFill>
                <a:effectLst/>
                <a:latin typeface="inherit"/>
              </a:rPr>
              <a:t>Planned Approach: Brief Summary (150 words max)</a:t>
            </a:r>
          </a:p>
          <a:p>
            <a:pPr algn="l" fontAlgn="base">
              <a:buFont typeface="+mj-lt"/>
              <a:buAutoNum type="arabicPeriod"/>
            </a:pPr>
            <a:r>
              <a:rPr lang="en-US" sz="3200" b="0" i="0" dirty="0">
                <a:solidFill>
                  <a:srgbClr val="666666"/>
                </a:solidFill>
                <a:effectLst/>
                <a:latin typeface="inherit"/>
              </a:rPr>
              <a:t>Significance: Include how this project would lead to a future large project and/or grant (100 words max)</a:t>
            </a:r>
          </a:p>
        </p:txBody>
      </p:sp>
    </p:spTree>
    <p:extLst>
      <p:ext uri="{BB962C8B-B14F-4D97-AF65-F5344CB8AC3E}">
        <p14:creationId xmlns:p14="http://schemas.microsoft.com/office/powerpoint/2010/main" val="367131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25B8-DCFA-3AAD-CCDB-608A3E63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LOI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DEC71-F6FB-C13F-E265-781154CA2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41A3D-F9B6-42B7-BC38-DB8567A1F6D0}"/>
              </a:ext>
            </a:extLst>
          </p:cNvPr>
          <p:cNvSpPr txBox="1"/>
          <p:nvPr/>
        </p:nvSpPr>
        <p:spPr>
          <a:xfrm>
            <a:off x="437693" y="1321012"/>
            <a:ext cx="113166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>
                <a:solidFill>
                  <a:srgbClr val="666666"/>
                </a:solidFill>
                <a:effectLst/>
                <a:latin typeface="inherit"/>
              </a:rPr>
              <a:t>Attachments (Only as follows; no other attachments accepted)</a:t>
            </a:r>
            <a:endParaRPr lang="en-US" sz="2800" b="0" i="0" dirty="0">
              <a:solidFill>
                <a:srgbClr val="666666"/>
              </a:solidFill>
              <a:effectLst/>
              <a:latin typeface="Helvetica 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666666"/>
                </a:solidFill>
                <a:effectLst/>
                <a:latin typeface="inherit"/>
              </a:rPr>
              <a:t>NIH </a:t>
            </a:r>
            <a:r>
              <a:rPr lang="en-US" sz="2800" b="0" i="0" dirty="0" err="1">
                <a:solidFill>
                  <a:srgbClr val="666666"/>
                </a:solidFill>
                <a:effectLst/>
                <a:latin typeface="inherit"/>
              </a:rPr>
              <a:t>Biosketch</a:t>
            </a:r>
            <a:r>
              <a:rPr lang="en-US" sz="2800" b="0" i="0" dirty="0">
                <a:solidFill>
                  <a:srgbClr val="666666"/>
                </a:solidFill>
                <a:effectLst/>
                <a:latin typeface="inherit"/>
              </a:rPr>
              <a:t> for Principal Investigator only (</a:t>
            </a:r>
            <a:r>
              <a:rPr lang="en-US" sz="2800" b="0" i="0" dirty="0">
                <a:solidFill>
                  <a:srgbClr val="248CC8"/>
                </a:solidFill>
                <a:effectLst/>
                <a:latin typeface="inherit"/>
                <a:hlinkClick r:id="rId2"/>
              </a:rPr>
              <a:t>follow NIH guidelines)</a:t>
            </a:r>
            <a:endParaRPr lang="en-US" sz="2800" b="0" i="0" dirty="0">
              <a:solidFill>
                <a:srgbClr val="666666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666666"/>
                </a:solidFill>
                <a:effectLst/>
                <a:latin typeface="inherit"/>
              </a:rPr>
              <a:t>Description of Collaborative Team: (200 words max)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666666"/>
                </a:solidFill>
                <a:effectLst/>
                <a:latin typeface="inherit"/>
              </a:rPr>
              <a:t>Describe each team member and their unique, distinct role on the project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666666"/>
                </a:solidFill>
                <a:effectLst/>
                <a:latin typeface="inherit"/>
              </a:rPr>
              <a:t>Brief Budget Justification: (200 words max) for description of how the $40,000 grant will be used. Budget must outline how project can be accomplished within the 40K budget. If additional funds are required, what is their source?</a:t>
            </a:r>
          </a:p>
        </p:txBody>
      </p:sp>
    </p:spTree>
    <p:extLst>
      <p:ext uri="{BB962C8B-B14F-4D97-AF65-F5344CB8AC3E}">
        <p14:creationId xmlns:p14="http://schemas.microsoft.com/office/powerpoint/2010/main" val="318444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459" y="312401"/>
            <a:ext cx="1090214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z="4000" spc="-25" dirty="0"/>
              <a:t>U</a:t>
            </a:r>
            <a:r>
              <a:rPr sz="4000" spc="-20" dirty="0"/>
              <a:t>s</a:t>
            </a:r>
            <a:r>
              <a:rPr sz="4000" spc="-5" dirty="0"/>
              <a:t>i</a:t>
            </a:r>
            <a:r>
              <a:rPr sz="4000" spc="-30" dirty="0"/>
              <a:t>n</a:t>
            </a:r>
            <a:r>
              <a:rPr sz="4000" spc="-20" dirty="0"/>
              <a:t>g</a:t>
            </a:r>
            <a:r>
              <a:rPr sz="4000" spc="-10" dirty="0"/>
              <a:t> </a:t>
            </a:r>
            <a:r>
              <a:rPr sz="4000" spc="-25" dirty="0"/>
              <a:t>NIDU</a:t>
            </a:r>
            <a:r>
              <a:rPr sz="4000" spc="-20" dirty="0"/>
              <a:t>S</a:t>
            </a:r>
            <a:r>
              <a:rPr sz="4000" spc="-15" dirty="0"/>
              <a:t> </a:t>
            </a:r>
            <a:r>
              <a:rPr sz="4000" spc="-100" dirty="0"/>
              <a:t>R</a:t>
            </a:r>
            <a:r>
              <a:rPr sz="4000" spc="-20" dirty="0"/>
              <a:t>eso</a:t>
            </a:r>
            <a:r>
              <a:rPr sz="4000" spc="-30" dirty="0"/>
              <a:t>u</a:t>
            </a:r>
            <a:r>
              <a:rPr sz="4000" spc="-75" dirty="0"/>
              <a:t>r</a:t>
            </a:r>
            <a:r>
              <a:rPr sz="4000" spc="-20" dirty="0"/>
              <a:t>ces</a:t>
            </a:r>
            <a:r>
              <a:rPr sz="4000" spc="-25" dirty="0"/>
              <a:t> </a:t>
            </a:r>
            <a:r>
              <a:rPr sz="4000" spc="-105" dirty="0"/>
              <a:t>f</a:t>
            </a:r>
            <a:r>
              <a:rPr sz="4000" spc="-20" dirty="0"/>
              <a:t>or</a:t>
            </a:r>
            <a:r>
              <a:rPr sz="4000" spc="-5" dirty="0"/>
              <a:t> </a:t>
            </a:r>
            <a:r>
              <a:rPr sz="4000" spc="-20" dirty="0"/>
              <a:t>a</a:t>
            </a:r>
            <a:r>
              <a:rPr sz="4000" spc="-5" dirty="0"/>
              <a:t> </a:t>
            </a:r>
            <a:r>
              <a:rPr sz="4000" spc="-30" dirty="0"/>
              <a:t>P</a:t>
            </a:r>
            <a:r>
              <a:rPr sz="4000" spc="-10" dirty="0"/>
              <a:t>ilo</a:t>
            </a:r>
            <a:r>
              <a:rPr sz="4000" spc="-15" dirty="0"/>
              <a:t>t</a:t>
            </a:r>
            <a:r>
              <a:rPr sz="4000" spc="-5" dirty="0"/>
              <a:t> </a:t>
            </a:r>
            <a:r>
              <a:rPr sz="4000" spc="-20" dirty="0"/>
              <a:t>S</a:t>
            </a:r>
            <a:r>
              <a:rPr sz="4000" spc="-25" dirty="0"/>
              <a:t>t</a:t>
            </a:r>
            <a:r>
              <a:rPr sz="4000" spc="-30" dirty="0"/>
              <a:t>ud</a:t>
            </a:r>
            <a:r>
              <a:rPr sz="4000" spc="-20" dirty="0"/>
              <a:t>y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38200" y="1426029"/>
            <a:ext cx="10515600" cy="3034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65" dirty="0">
                <a:latin typeface="Calibri"/>
                <a:cs typeface="Calibri"/>
              </a:rPr>
              <a:t>x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-30" dirty="0">
                <a:latin typeface="Calibri"/>
                <a:cs typeface="Calibri"/>
              </a:rPr>
              <a:t>m</a:t>
            </a:r>
            <a:r>
              <a:rPr sz="2800" b="0" spc="-25" dirty="0">
                <a:latin typeface="Calibri"/>
                <a:cs typeface="Calibri"/>
              </a:rPr>
              <a:t>pl</a:t>
            </a:r>
            <a:r>
              <a:rPr sz="2800" b="0" spc="-15" dirty="0">
                <a:latin typeface="Calibri"/>
                <a:cs typeface="Calibri"/>
              </a:rPr>
              <a:t>es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of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usin</a:t>
            </a:r>
            <a:r>
              <a:rPr sz="2800" b="0" spc="-15" dirty="0">
                <a:latin typeface="Calibri"/>
                <a:cs typeface="Calibri"/>
              </a:rPr>
              <a:t>g</a:t>
            </a:r>
            <a:r>
              <a:rPr sz="2800" b="0" spc="30" dirty="0">
                <a:latin typeface="Calibri"/>
                <a:cs typeface="Calibri"/>
              </a:rPr>
              <a:t> </a:t>
            </a:r>
            <a:r>
              <a:rPr sz="2800" b="0" spc="-25" dirty="0">
                <a:latin typeface="Calibri"/>
                <a:cs typeface="Calibri"/>
              </a:rPr>
              <a:t>N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25" dirty="0">
                <a:latin typeface="Calibri"/>
                <a:cs typeface="Calibri"/>
              </a:rPr>
              <a:t>D</a:t>
            </a:r>
            <a:r>
              <a:rPr sz="2800" b="0" spc="-15" dirty="0">
                <a:latin typeface="Calibri"/>
                <a:cs typeface="Calibri"/>
              </a:rPr>
              <a:t>US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50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20" dirty="0">
                <a:latin typeface="Calibri"/>
                <a:cs typeface="Calibri"/>
              </a:rPr>
              <a:t>s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20" dirty="0">
                <a:latin typeface="Calibri"/>
                <a:cs typeface="Calibri"/>
              </a:rPr>
              <a:t>u</a:t>
            </a:r>
            <a:r>
              <a:rPr sz="2800" b="0" spc="-50" dirty="0">
                <a:latin typeface="Calibri"/>
                <a:cs typeface="Calibri"/>
              </a:rPr>
              <a:t>r</a:t>
            </a:r>
            <a:r>
              <a:rPr sz="2800" b="0" spc="-10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es</a:t>
            </a:r>
            <a:r>
              <a:rPr sz="2800" b="0" spc="25" dirty="0">
                <a:latin typeface="Calibri"/>
                <a:cs typeface="Calibri"/>
              </a:rPr>
              <a:t> </a:t>
            </a:r>
            <a:r>
              <a:rPr sz="2800" b="0" spc="-35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d</a:t>
            </a:r>
            <a:r>
              <a:rPr sz="2800" b="0" spc="-30" dirty="0">
                <a:latin typeface="Calibri"/>
                <a:cs typeface="Calibri"/>
              </a:rPr>
              <a:t>e</a:t>
            </a:r>
            <a:r>
              <a:rPr sz="2800" b="0" spc="-45" dirty="0">
                <a:latin typeface="Calibri"/>
                <a:cs typeface="Calibri"/>
              </a:rPr>
              <a:t>v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20" dirty="0">
                <a:latin typeface="Calibri"/>
                <a:cs typeface="Calibri"/>
              </a:rPr>
              <a:t>l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20" dirty="0">
                <a:latin typeface="Calibri"/>
                <a:cs typeface="Calibri"/>
              </a:rPr>
              <a:t>pin</a:t>
            </a:r>
            <a:r>
              <a:rPr sz="2800" b="0" spc="-15" dirty="0">
                <a:latin typeface="Calibri"/>
                <a:cs typeface="Calibri"/>
              </a:rPr>
              <a:t>g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pil</a:t>
            </a:r>
            <a:r>
              <a:rPr sz="2800" b="0" spc="-15" dirty="0">
                <a:latin typeface="Calibri"/>
                <a:cs typeface="Calibri"/>
              </a:rPr>
              <a:t>ot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55" dirty="0">
                <a:latin typeface="Calibri"/>
                <a:cs typeface="Calibri"/>
              </a:rPr>
              <a:t>s</a:t>
            </a:r>
            <a:r>
              <a:rPr sz="2800" b="0" spc="-20" dirty="0">
                <a:latin typeface="Calibri"/>
                <a:cs typeface="Calibri"/>
              </a:rPr>
              <a:t>tudy:</a:t>
            </a:r>
            <a:endParaRPr sz="2800" dirty="0">
              <a:latin typeface="Calibri"/>
              <a:cs typeface="Calibri"/>
            </a:endParaRPr>
          </a:p>
          <a:p>
            <a:pPr marL="53467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534670" algn="l"/>
              </a:tabLst>
            </a:pPr>
            <a:r>
              <a:rPr sz="2800" b="0" spc="-15" dirty="0">
                <a:latin typeface="Calibri"/>
                <a:cs typeface="Calibri"/>
              </a:rPr>
              <a:t>As</a:t>
            </a:r>
            <a:r>
              <a:rPr sz="2800" b="0" spc="-20" dirty="0">
                <a:latin typeface="Calibri"/>
                <a:cs typeface="Calibri"/>
              </a:rPr>
              <a:t>s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30" dirty="0">
                <a:latin typeface="Calibri"/>
                <a:cs typeface="Calibri"/>
              </a:rPr>
              <a:t>m</a:t>
            </a:r>
            <a:r>
              <a:rPr sz="2800" b="0" spc="-20" dirty="0">
                <a:latin typeface="Calibri"/>
                <a:cs typeface="Calibri"/>
              </a:rPr>
              <a:t>b</a:t>
            </a:r>
            <a:r>
              <a:rPr sz="2800" b="0" spc="-10" dirty="0">
                <a:latin typeface="Calibri"/>
                <a:cs typeface="Calibri"/>
              </a:rPr>
              <a:t>l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4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-5" dirty="0">
                <a:latin typeface="Calibri"/>
                <a:cs typeface="Calibri"/>
              </a:rPr>
              <a:t> </a:t>
            </a:r>
            <a:r>
              <a:rPr sz="2800" b="0" spc="-35" dirty="0">
                <a:latin typeface="Calibri"/>
                <a:cs typeface="Calibri"/>
              </a:rPr>
              <a:t>t</a:t>
            </a:r>
            <a:r>
              <a:rPr sz="2800" b="0" spc="-20" dirty="0">
                <a:latin typeface="Calibri"/>
                <a:cs typeface="Calibri"/>
              </a:rPr>
              <a:t>eam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–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Ut</a:t>
            </a:r>
            <a:r>
              <a:rPr sz="2800" b="0" spc="-20" dirty="0">
                <a:latin typeface="Calibri"/>
                <a:cs typeface="Calibri"/>
              </a:rPr>
              <a:t>ili</a:t>
            </a:r>
            <a:r>
              <a:rPr sz="2800" b="0" spc="-80" dirty="0">
                <a:latin typeface="Calibri"/>
                <a:cs typeface="Calibri"/>
              </a:rPr>
              <a:t>z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25" dirty="0">
                <a:latin typeface="Calibri"/>
                <a:cs typeface="Calibri"/>
              </a:rPr>
              <a:t>N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25" dirty="0">
                <a:latin typeface="Calibri"/>
                <a:cs typeface="Calibri"/>
              </a:rPr>
              <a:t>D</a:t>
            </a:r>
            <a:r>
              <a:rPr sz="2800" b="0" spc="-15" dirty="0">
                <a:latin typeface="Calibri"/>
                <a:cs typeface="Calibri"/>
              </a:rPr>
              <a:t>US</a:t>
            </a:r>
            <a:r>
              <a:rPr sz="2800" b="0" spc="2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20" dirty="0">
                <a:latin typeface="Calibri"/>
                <a:cs typeface="Calibri"/>
              </a:rPr>
              <a:t>ll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-20" dirty="0">
                <a:latin typeface="Calibri"/>
                <a:cs typeface="Calibri"/>
              </a:rPr>
              <a:t>b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75" dirty="0">
                <a:latin typeface="Calibri"/>
                <a:cs typeface="Calibri"/>
              </a:rPr>
              <a:t>r</a:t>
            </a:r>
            <a:r>
              <a:rPr sz="2800" b="0" spc="-35" dirty="0">
                <a:latin typeface="Calibri"/>
                <a:cs typeface="Calibri"/>
              </a:rPr>
              <a:t>a</a:t>
            </a:r>
            <a:r>
              <a:rPr sz="2800" b="0" spc="-15" dirty="0">
                <a:latin typeface="Calibri"/>
                <a:cs typeface="Calibri"/>
              </a:rPr>
              <a:t>t</a:t>
            </a:r>
            <a:r>
              <a:rPr sz="2800" b="0" spc="-20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on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30" dirty="0">
                <a:latin typeface="Calibri"/>
                <a:cs typeface="Calibri"/>
              </a:rPr>
              <a:t>mm</a:t>
            </a:r>
            <a:r>
              <a:rPr sz="2800" b="0" spc="-20" dirty="0">
                <a:latin typeface="Calibri"/>
                <a:cs typeface="Calibri"/>
              </a:rPr>
              <a:t>uni</a:t>
            </a:r>
            <a:r>
              <a:rPr sz="2800" b="0" spc="-35" dirty="0">
                <a:latin typeface="Calibri"/>
                <a:cs typeface="Calibri"/>
              </a:rPr>
              <a:t>ca</a:t>
            </a:r>
            <a:r>
              <a:rPr sz="2800" b="0" spc="-15" dirty="0">
                <a:latin typeface="Calibri"/>
                <a:cs typeface="Calibri"/>
              </a:rPr>
              <a:t>t</a:t>
            </a:r>
            <a:r>
              <a:rPr sz="2800" b="0" spc="-20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on</a:t>
            </a:r>
            <a:r>
              <a:rPr sz="2800" b="0" spc="3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si</a:t>
            </a:r>
            <a:r>
              <a:rPr sz="2800" b="0" spc="-35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53467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34670" algn="l"/>
              </a:tabLst>
            </a:pPr>
            <a:r>
              <a:rPr sz="2800" b="0" spc="-25" dirty="0">
                <a:latin typeface="Calibri"/>
                <a:cs typeface="Calibri"/>
              </a:rPr>
              <a:t>D</a:t>
            </a:r>
            <a:r>
              <a:rPr sz="2800" b="0" spc="-30" dirty="0">
                <a:latin typeface="Calibri"/>
                <a:cs typeface="Calibri"/>
              </a:rPr>
              <a:t>e</a:t>
            </a:r>
            <a:r>
              <a:rPr sz="2800" b="0" spc="-45" dirty="0">
                <a:latin typeface="Calibri"/>
                <a:cs typeface="Calibri"/>
              </a:rPr>
              <a:t>v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20" dirty="0">
                <a:latin typeface="Calibri"/>
                <a:cs typeface="Calibri"/>
              </a:rPr>
              <a:t>l</a:t>
            </a:r>
            <a:r>
              <a:rPr sz="2800" b="0" spc="-15" dirty="0">
                <a:latin typeface="Calibri"/>
                <a:cs typeface="Calibri"/>
              </a:rPr>
              <a:t>op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-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p</a:t>
            </a:r>
            <a:r>
              <a:rPr sz="2800" b="0" spc="-65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35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35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dirty="0">
                <a:latin typeface="Calibri"/>
                <a:cs typeface="Calibri"/>
              </a:rPr>
              <a:t>l</a:t>
            </a:r>
            <a:r>
              <a:rPr sz="2800" b="0" spc="2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-</a:t>
            </a:r>
            <a:r>
              <a:rPr sz="2800" b="0" spc="-10" dirty="0">
                <a:latin typeface="Calibri"/>
                <a:cs typeface="Calibri"/>
              </a:rPr>
              <a:t>-</a:t>
            </a:r>
            <a:r>
              <a:rPr sz="2800" b="0" spc="20" dirty="0">
                <a:latin typeface="Calibri"/>
                <a:cs typeface="Calibri"/>
              </a:rPr>
              <a:t> </a:t>
            </a:r>
            <a:r>
              <a:rPr sz="2800" b="0" spc="-25" dirty="0">
                <a:latin typeface="Calibri"/>
                <a:cs typeface="Calibri"/>
              </a:rPr>
              <a:t>N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25" dirty="0">
                <a:latin typeface="Calibri"/>
                <a:cs typeface="Calibri"/>
              </a:rPr>
              <a:t>D</a:t>
            </a:r>
            <a:r>
              <a:rPr sz="2800" b="0" spc="-15" dirty="0">
                <a:latin typeface="Calibri"/>
                <a:cs typeface="Calibri"/>
              </a:rPr>
              <a:t>US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25" dirty="0">
                <a:latin typeface="Calibri"/>
                <a:cs typeface="Calibri"/>
              </a:rPr>
              <a:t>D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20" dirty="0">
                <a:latin typeface="Calibri"/>
                <a:cs typeface="Calibri"/>
              </a:rPr>
              <a:t>li</a:t>
            </a:r>
            <a:r>
              <a:rPr sz="2800" b="0" spc="-15" dirty="0">
                <a:latin typeface="Calibri"/>
                <a:cs typeface="Calibri"/>
              </a:rPr>
              <a:t>r</a:t>
            </a:r>
            <a:r>
              <a:rPr sz="2800" b="0" spc="-20" dirty="0">
                <a:latin typeface="Calibri"/>
                <a:cs typeface="Calibri"/>
              </a:rPr>
              <a:t>iu</a:t>
            </a:r>
            <a:r>
              <a:rPr sz="2800" b="0" spc="-25" dirty="0">
                <a:latin typeface="Calibri"/>
                <a:cs typeface="Calibri"/>
              </a:rPr>
              <a:t>m</a:t>
            </a:r>
            <a:r>
              <a:rPr sz="2800" b="0" spc="3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Bibli</a:t>
            </a:r>
            <a:r>
              <a:rPr sz="2800" b="0" spc="-15" dirty="0">
                <a:latin typeface="Calibri"/>
                <a:cs typeface="Calibri"/>
              </a:rPr>
              <a:t>og</a:t>
            </a:r>
            <a:r>
              <a:rPr sz="2800" b="0" spc="-75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-20" dirty="0">
                <a:latin typeface="Calibri"/>
                <a:cs typeface="Calibri"/>
              </a:rPr>
              <a:t>p</a:t>
            </a:r>
            <a:r>
              <a:rPr sz="2800" b="0" spc="-70" dirty="0">
                <a:latin typeface="Calibri"/>
                <a:cs typeface="Calibri"/>
              </a:rPr>
              <a:t>h</a:t>
            </a:r>
            <a:r>
              <a:rPr sz="2800" b="0" spc="-15" dirty="0"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  <a:p>
            <a:pPr marL="53467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34670" algn="l"/>
              </a:tabLst>
            </a:pPr>
            <a:r>
              <a:rPr sz="2800" b="0" spc="-25" dirty="0">
                <a:latin typeface="Calibri"/>
                <a:cs typeface="Calibri"/>
              </a:rPr>
              <a:t>D</a:t>
            </a:r>
            <a:r>
              <a:rPr sz="2800" b="0" spc="-35" dirty="0">
                <a:latin typeface="Calibri"/>
                <a:cs typeface="Calibri"/>
              </a:rPr>
              <a:t>a</a:t>
            </a:r>
            <a:r>
              <a:rPr sz="2800" b="0" spc="-50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-65" dirty="0">
                <a:latin typeface="Calibri"/>
                <a:cs typeface="Calibri"/>
              </a:rPr>
              <a:t>/</a:t>
            </a:r>
            <a:r>
              <a:rPr sz="2800" b="0" spc="-20" dirty="0">
                <a:latin typeface="Calibri"/>
                <a:cs typeface="Calibri"/>
              </a:rPr>
              <a:t>sp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10" dirty="0">
                <a:latin typeface="Calibri"/>
                <a:cs typeface="Calibri"/>
              </a:rPr>
              <a:t>c</a:t>
            </a:r>
            <a:r>
              <a:rPr sz="2800" b="0" spc="-20" dirty="0">
                <a:latin typeface="Calibri"/>
                <a:cs typeface="Calibri"/>
              </a:rPr>
              <a:t>i</a:t>
            </a:r>
            <a:r>
              <a:rPr sz="2800" b="0" spc="-30" dirty="0">
                <a:latin typeface="Calibri"/>
                <a:cs typeface="Calibri"/>
              </a:rPr>
              <a:t>m</a:t>
            </a:r>
            <a:r>
              <a:rPr sz="2800" b="0" spc="-15" dirty="0">
                <a:latin typeface="Calibri"/>
                <a:cs typeface="Calibri"/>
              </a:rPr>
              <a:t>en</a:t>
            </a:r>
            <a:r>
              <a:rPr sz="2800" b="0" spc="2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s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20" dirty="0">
                <a:latin typeface="Calibri"/>
                <a:cs typeface="Calibri"/>
              </a:rPr>
              <a:t>u</a:t>
            </a:r>
            <a:r>
              <a:rPr sz="2800" b="0" spc="-50" dirty="0">
                <a:latin typeface="Calibri"/>
                <a:cs typeface="Calibri"/>
              </a:rPr>
              <a:t>r</a:t>
            </a:r>
            <a:r>
              <a:rPr sz="2800" b="0" spc="-10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es-</a:t>
            </a:r>
            <a:r>
              <a:rPr sz="2800" b="0" spc="-10" dirty="0">
                <a:latin typeface="Calibri"/>
                <a:cs typeface="Calibri"/>
              </a:rPr>
              <a:t>-</a:t>
            </a:r>
            <a:r>
              <a:rPr sz="2800" b="0" spc="45" dirty="0">
                <a:latin typeface="Calibri"/>
                <a:cs typeface="Calibri"/>
              </a:rPr>
              <a:t> </a:t>
            </a:r>
            <a:r>
              <a:rPr sz="2800" b="0" spc="-25" dirty="0">
                <a:latin typeface="Calibri"/>
                <a:cs typeface="Calibri"/>
              </a:rPr>
              <a:t>N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25" dirty="0">
                <a:latin typeface="Calibri"/>
                <a:cs typeface="Calibri"/>
              </a:rPr>
              <a:t>D</a:t>
            </a:r>
            <a:r>
              <a:rPr sz="2800" b="0" spc="-15" dirty="0">
                <a:latin typeface="Calibri"/>
                <a:cs typeface="Calibri"/>
              </a:rPr>
              <a:t>US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65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20" dirty="0">
                <a:latin typeface="Calibri"/>
                <a:cs typeface="Calibri"/>
              </a:rPr>
              <a:t>s</a:t>
            </a:r>
            <a:r>
              <a:rPr sz="2800" b="0" spc="-15" dirty="0">
                <a:latin typeface="Calibri"/>
                <a:cs typeface="Calibri"/>
              </a:rPr>
              <a:t>ea</a:t>
            </a:r>
            <a:r>
              <a:rPr sz="2800" b="0" spc="-50" dirty="0">
                <a:latin typeface="Calibri"/>
                <a:cs typeface="Calibri"/>
              </a:rPr>
              <a:t>r</a:t>
            </a:r>
            <a:r>
              <a:rPr sz="2800" b="0" spc="-10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h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25" dirty="0">
                <a:latin typeface="Calibri"/>
                <a:cs typeface="Calibri"/>
              </a:rPr>
              <a:t>H</a:t>
            </a:r>
            <a:r>
              <a:rPr sz="2800" b="0" spc="-20" dirty="0">
                <a:latin typeface="Calibri"/>
                <a:cs typeface="Calibri"/>
              </a:rPr>
              <a:t>u</a:t>
            </a:r>
            <a:r>
              <a:rPr sz="2800" b="0" spc="-15" dirty="0">
                <a:latin typeface="Calibri"/>
                <a:cs typeface="Calibri"/>
              </a:rPr>
              <a:t>b</a:t>
            </a:r>
            <a:endParaRPr sz="2800" dirty="0">
              <a:latin typeface="Calibri"/>
              <a:cs typeface="Calibri"/>
            </a:endParaRPr>
          </a:p>
          <a:p>
            <a:pPr marL="53467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534670" algn="l"/>
              </a:tabLst>
            </a:pPr>
            <a:r>
              <a:rPr sz="2800" b="0" spc="-25" dirty="0">
                <a:latin typeface="Calibri"/>
                <a:cs typeface="Calibri"/>
              </a:rPr>
              <a:t>D</a:t>
            </a:r>
            <a:r>
              <a:rPr sz="2800" b="0" spc="-35" dirty="0">
                <a:latin typeface="Calibri"/>
                <a:cs typeface="Calibri"/>
              </a:rPr>
              <a:t>a</a:t>
            </a:r>
            <a:r>
              <a:rPr sz="2800" b="0" spc="-50" dirty="0">
                <a:latin typeface="Calibri"/>
                <a:cs typeface="Calibri"/>
              </a:rPr>
              <a:t>t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20" dirty="0">
                <a:latin typeface="Calibri"/>
                <a:cs typeface="Calibri"/>
              </a:rPr>
              <a:t>ll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10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t</a:t>
            </a:r>
            <a:r>
              <a:rPr sz="2800" b="0" spc="-20" dirty="0">
                <a:latin typeface="Calibri"/>
                <a:cs typeface="Calibri"/>
              </a:rPr>
              <a:t>i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20" dirty="0">
                <a:latin typeface="Calibri"/>
                <a:cs typeface="Calibri"/>
              </a:rPr>
              <a:t>n</a:t>
            </a:r>
            <a:r>
              <a:rPr sz="2800" b="0" spc="-15" dirty="0">
                <a:latin typeface="Calibri"/>
                <a:cs typeface="Calibri"/>
              </a:rPr>
              <a:t>/</a:t>
            </a:r>
            <a:r>
              <a:rPr sz="2800" b="0" spc="-55" dirty="0">
                <a:latin typeface="Calibri"/>
                <a:cs typeface="Calibri"/>
              </a:rPr>
              <a:t>S</a:t>
            </a:r>
            <a:r>
              <a:rPr sz="2800" b="0" spc="-20" dirty="0">
                <a:latin typeface="Calibri"/>
                <a:cs typeface="Calibri"/>
              </a:rPr>
              <a:t>y</a:t>
            </a:r>
            <a:r>
              <a:rPr sz="2800" b="0" spc="-45" dirty="0">
                <a:latin typeface="Calibri"/>
                <a:cs typeface="Calibri"/>
              </a:rPr>
              <a:t>n</a:t>
            </a:r>
            <a:r>
              <a:rPr sz="2800" b="0" spc="-15" dirty="0">
                <a:latin typeface="Calibri"/>
                <a:cs typeface="Calibri"/>
              </a:rPr>
              <a:t>t</a:t>
            </a:r>
            <a:r>
              <a:rPr sz="2800" b="0" spc="-20" dirty="0">
                <a:latin typeface="Calibri"/>
                <a:cs typeface="Calibri"/>
              </a:rPr>
              <a:t>h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20" dirty="0">
                <a:latin typeface="Calibri"/>
                <a:cs typeface="Calibri"/>
              </a:rPr>
              <a:t>si</a:t>
            </a:r>
            <a:r>
              <a:rPr sz="2800" b="0" spc="-15" dirty="0">
                <a:latin typeface="Calibri"/>
                <a:cs typeface="Calibri"/>
              </a:rPr>
              <a:t>s</a:t>
            </a:r>
            <a:r>
              <a:rPr sz="2800" b="0" spc="6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of</a:t>
            </a:r>
            <a:r>
              <a:rPr sz="2800" b="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d</a:t>
            </a:r>
            <a:r>
              <a:rPr sz="2800" b="0" spc="-35" dirty="0">
                <a:latin typeface="Calibri"/>
                <a:cs typeface="Calibri"/>
              </a:rPr>
              <a:t>a</a:t>
            </a:r>
            <a:r>
              <a:rPr sz="2800" b="0" spc="-50" dirty="0">
                <a:latin typeface="Calibri"/>
                <a:cs typeface="Calibri"/>
              </a:rPr>
              <a:t>t</a:t>
            </a:r>
            <a:r>
              <a:rPr sz="2800" b="0" spc="-5" dirty="0">
                <a:latin typeface="Calibri"/>
                <a:cs typeface="Calibri"/>
              </a:rPr>
              <a:t>a</a:t>
            </a:r>
            <a:r>
              <a:rPr sz="2800" b="0" spc="-30" dirty="0">
                <a:latin typeface="Calibri"/>
                <a:cs typeface="Calibri"/>
              </a:rPr>
              <a:t>—</a:t>
            </a:r>
            <a:r>
              <a:rPr sz="2800" b="0" spc="-25" dirty="0">
                <a:latin typeface="Calibri"/>
                <a:cs typeface="Calibri"/>
              </a:rPr>
              <a:t>N</a:t>
            </a:r>
            <a:r>
              <a:rPr sz="2800" b="0" spc="-10" dirty="0">
                <a:latin typeface="Calibri"/>
                <a:cs typeface="Calibri"/>
              </a:rPr>
              <a:t>I</a:t>
            </a:r>
            <a:r>
              <a:rPr sz="2800" b="0" spc="-25" dirty="0">
                <a:latin typeface="Calibri"/>
                <a:cs typeface="Calibri"/>
              </a:rPr>
              <a:t>D</a:t>
            </a:r>
            <a:r>
              <a:rPr sz="2800" b="0" spc="-15" dirty="0">
                <a:latin typeface="Calibri"/>
                <a:cs typeface="Calibri"/>
              </a:rPr>
              <a:t>US</a:t>
            </a:r>
            <a:r>
              <a:rPr sz="2800" b="0" spc="25" dirty="0">
                <a:latin typeface="Calibri"/>
                <a:cs typeface="Calibri"/>
              </a:rPr>
              <a:t> </a:t>
            </a:r>
            <a:r>
              <a:rPr sz="2800" b="0" spc="-30" dirty="0">
                <a:latin typeface="Calibri"/>
                <a:cs typeface="Calibri"/>
              </a:rPr>
              <a:t>M</a:t>
            </a:r>
            <a:r>
              <a:rPr sz="2800" b="0" spc="-15" dirty="0">
                <a:latin typeface="Calibri"/>
                <a:cs typeface="Calibri"/>
              </a:rPr>
              <a:t>ea</a:t>
            </a:r>
            <a:r>
              <a:rPr sz="2800" b="0" spc="-20" dirty="0">
                <a:latin typeface="Calibri"/>
                <a:cs typeface="Calibri"/>
              </a:rPr>
              <a:t>su</a:t>
            </a:r>
            <a:r>
              <a:rPr sz="2800" b="0" spc="-50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30" dirty="0">
                <a:latin typeface="Calibri"/>
                <a:cs typeface="Calibri"/>
              </a:rPr>
              <a:t>m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45" dirty="0">
                <a:latin typeface="Calibri"/>
                <a:cs typeface="Calibri"/>
              </a:rPr>
              <a:t>n</a:t>
            </a:r>
            <a:r>
              <a:rPr sz="2800" b="0" spc="-10" dirty="0">
                <a:latin typeface="Calibri"/>
                <a:cs typeface="Calibri"/>
              </a:rPr>
              <a:t>t</a:t>
            </a:r>
            <a:r>
              <a:rPr sz="2800" b="0" spc="2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C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50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53467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534670" algn="l"/>
              </a:tabLst>
            </a:pPr>
            <a:r>
              <a:rPr sz="2800" b="0" spc="-25" dirty="0">
                <a:latin typeface="Calibri"/>
                <a:cs typeface="Calibri"/>
              </a:rPr>
              <a:t>D</a:t>
            </a:r>
            <a:r>
              <a:rPr sz="2800" b="0" spc="-30" dirty="0">
                <a:latin typeface="Calibri"/>
                <a:cs typeface="Calibri"/>
              </a:rPr>
              <a:t>e</a:t>
            </a:r>
            <a:r>
              <a:rPr sz="2800" b="0" spc="-45" dirty="0">
                <a:latin typeface="Calibri"/>
                <a:cs typeface="Calibri"/>
              </a:rPr>
              <a:t>v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-20" dirty="0">
                <a:latin typeface="Calibri"/>
                <a:cs typeface="Calibri"/>
              </a:rPr>
              <a:t>l</a:t>
            </a:r>
            <a:r>
              <a:rPr sz="2800" b="0" spc="-15" dirty="0">
                <a:latin typeface="Calibri"/>
                <a:cs typeface="Calibri"/>
              </a:rPr>
              <a:t>op</a:t>
            </a:r>
            <a:r>
              <a:rPr sz="2800" b="0" spc="10" dirty="0">
                <a:latin typeface="Calibri"/>
                <a:cs typeface="Calibri"/>
              </a:rPr>
              <a:t> </a:t>
            </a:r>
            <a:r>
              <a:rPr sz="2800" b="0" spc="-15" dirty="0">
                <a:latin typeface="Calibri"/>
                <a:cs typeface="Calibri"/>
              </a:rPr>
              <a:t>t</a:t>
            </a:r>
            <a:r>
              <a:rPr sz="2800" b="0" spc="-20" dirty="0">
                <a:latin typeface="Calibri"/>
                <a:cs typeface="Calibri"/>
              </a:rPr>
              <a:t>h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pilot—C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20" dirty="0">
                <a:latin typeface="Calibri"/>
                <a:cs typeface="Calibri"/>
              </a:rPr>
              <a:t>ll</a:t>
            </a:r>
            <a:r>
              <a:rPr sz="2800" b="0" spc="-15" dirty="0">
                <a:latin typeface="Calibri"/>
                <a:cs typeface="Calibri"/>
              </a:rPr>
              <a:t>a</a:t>
            </a:r>
            <a:r>
              <a:rPr sz="2800" b="0" spc="-20" dirty="0">
                <a:latin typeface="Calibri"/>
                <a:cs typeface="Calibri"/>
              </a:rPr>
              <a:t>b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75" dirty="0">
                <a:latin typeface="Calibri"/>
                <a:cs typeface="Calibri"/>
              </a:rPr>
              <a:t>r</a:t>
            </a:r>
            <a:r>
              <a:rPr sz="2800" b="0" spc="-35" dirty="0">
                <a:latin typeface="Calibri"/>
                <a:cs typeface="Calibri"/>
              </a:rPr>
              <a:t>a</a:t>
            </a:r>
            <a:r>
              <a:rPr sz="2800" b="0" spc="-15" dirty="0">
                <a:latin typeface="Calibri"/>
                <a:cs typeface="Calibri"/>
              </a:rPr>
              <a:t>t</a:t>
            </a:r>
            <a:r>
              <a:rPr sz="2800" b="0" spc="-20" dirty="0">
                <a:latin typeface="Calibri"/>
                <a:cs typeface="Calibri"/>
              </a:rPr>
              <a:t>i</a:t>
            </a:r>
            <a:r>
              <a:rPr sz="2800" b="0" spc="-45" dirty="0">
                <a:latin typeface="Calibri"/>
                <a:cs typeface="Calibri"/>
              </a:rPr>
              <a:t>v</a:t>
            </a:r>
            <a:r>
              <a:rPr sz="2800" b="0" spc="-15" dirty="0">
                <a:latin typeface="Calibri"/>
                <a:cs typeface="Calibri"/>
              </a:rPr>
              <a:t>e</a:t>
            </a:r>
            <a:r>
              <a:rPr sz="2800" b="0" spc="15" dirty="0">
                <a:latin typeface="Calibri"/>
                <a:cs typeface="Calibri"/>
              </a:rPr>
              <a:t> </a:t>
            </a:r>
            <a:r>
              <a:rPr sz="2800" b="0" spc="-150" dirty="0">
                <a:latin typeface="Calibri"/>
                <a:cs typeface="Calibri"/>
              </a:rPr>
              <a:t>W</a:t>
            </a:r>
            <a:r>
              <a:rPr sz="2800" b="0" spc="-15" dirty="0">
                <a:latin typeface="Calibri"/>
                <a:cs typeface="Calibri"/>
              </a:rPr>
              <a:t>ork</a:t>
            </a:r>
            <a:r>
              <a:rPr sz="2800" b="0" spc="-20" dirty="0">
                <a:latin typeface="Calibri"/>
                <a:cs typeface="Calibri"/>
              </a:rPr>
              <a:t>in</a:t>
            </a:r>
            <a:r>
              <a:rPr sz="2800" b="0" spc="-15" dirty="0">
                <a:latin typeface="Calibri"/>
                <a:cs typeface="Calibri"/>
              </a:rPr>
              <a:t>g</a:t>
            </a:r>
            <a:r>
              <a:rPr sz="2800" b="0" spc="30" dirty="0">
                <a:latin typeface="Calibri"/>
                <a:cs typeface="Calibri"/>
              </a:rPr>
              <a:t> </a:t>
            </a:r>
            <a:r>
              <a:rPr sz="2800" b="0" spc="-20" dirty="0">
                <a:latin typeface="Calibri"/>
                <a:cs typeface="Calibri"/>
              </a:rPr>
              <a:t>G</a:t>
            </a:r>
            <a:r>
              <a:rPr sz="2800" b="0" spc="-65" dirty="0">
                <a:latin typeface="Calibri"/>
                <a:cs typeface="Calibri"/>
              </a:rPr>
              <a:t>r</a:t>
            </a:r>
            <a:r>
              <a:rPr sz="2800" b="0" spc="-15" dirty="0">
                <a:latin typeface="Calibri"/>
                <a:cs typeface="Calibri"/>
              </a:rPr>
              <a:t>o</a:t>
            </a:r>
            <a:r>
              <a:rPr sz="2800" b="0" spc="-20" dirty="0">
                <a:latin typeface="Calibri"/>
                <a:cs typeface="Calibri"/>
              </a:rPr>
              <a:t>up</a:t>
            </a:r>
            <a:r>
              <a:rPr sz="2800" b="0" spc="-10" dirty="0">
                <a:latin typeface="Calibri"/>
                <a:cs typeface="Calibri"/>
              </a:rPr>
              <a:t>!!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1695" y="5164848"/>
            <a:ext cx="6242303" cy="1164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17</a:t>
            </a:fld>
            <a:endParaRPr spc="-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21001-8771-B780-D52B-493D4698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7E025045-E2C7-F497-F81F-39C6F46FF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77053"/>
              </p:ext>
            </p:extLst>
          </p:nvPr>
        </p:nvGraphicFramePr>
        <p:xfrm>
          <a:off x="568451" y="1309369"/>
          <a:ext cx="10901783" cy="5371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5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1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115">
                <a:tc>
                  <a:txBody>
                    <a:bodyPr/>
                    <a:lstStyle/>
                    <a:p>
                      <a:pPr marL="67945">
                        <a:lnSpc>
                          <a:spcPts val="121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NIDUS Resource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1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Website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links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1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Description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marL="67945" marR="638175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General on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NIDUS  resources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10515">
                        <a:lnSpc>
                          <a:spcPts val="1060"/>
                        </a:lnSpc>
                        <a:spcBef>
                          <a:spcPts val="11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Informational video: </a:t>
                      </a: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https://deliriumnetwork.org/wp- </a:t>
                      </a:r>
                      <a:r>
                        <a:rPr sz="900" spc="-5" dirty="0">
                          <a:solidFill>
                            <a:srgbClr val="0462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content/uploads/2021/09/zoom_0.mp4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1496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Informational Video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from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NIDUS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“Happy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Hour”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87">
                <a:tc>
                  <a:txBody>
                    <a:bodyPr/>
                    <a:lstStyle/>
                    <a:p>
                      <a:pPr marL="67945" marR="490855">
                        <a:lnSpc>
                          <a:spcPts val="1140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NIDUS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Measurement  Information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Cards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45110">
                        <a:lnSpc>
                          <a:spcPts val="1030"/>
                        </a:lnSpc>
                        <a:spcBef>
                          <a:spcPts val="40"/>
                        </a:spcBef>
                      </a:pP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https://deliriumnetwork.org/measurement/delirium-info- </a:t>
                      </a:r>
                      <a:r>
                        <a:rPr sz="900" spc="-5" dirty="0">
                          <a:solidFill>
                            <a:srgbClr val="0462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cards/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4930">
                        <a:lnSpc>
                          <a:spcPts val="1140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over 40  Delirium Measurement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Tools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67945" marR="385445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NIDUS Measurement  Harmonization tools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67359">
                        <a:lnSpc>
                          <a:spcPts val="1030"/>
                        </a:lnSpc>
                        <a:spcBef>
                          <a:spcPts val="40"/>
                        </a:spcBef>
                      </a:pP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https://deliriumnetwork.org/measurement/delirium- </a:t>
                      </a:r>
                      <a:r>
                        <a:rPr sz="900" spc="-5" dirty="0">
                          <a:solidFill>
                            <a:srgbClr val="0462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0462C1"/>
                          </a:solidFill>
                          <a:latin typeface="Arial"/>
                          <a:cs typeface="Arial"/>
                          <a:hlinkClick r:id="rId4"/>
                        </a:rPr>
                        <a:t>identification-measures-crosswalk-tool/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6675" marR="467359">
                        <a:lnSpc>
                          <a:spcPts val="1030"/>
                        </a:lnSpc>
                      </a:pP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https://deliriumnetwork.org/measurement/delirium- </a:t>
                      </a:r>
                      <a:r>
                        <a:rPr sz="900" spc="-5" dirty="0">
                          <a:solidFill>
                            <a:srgbClr val="0462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severity-crosswalk-tool/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79095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Crosswalk links and  software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harmonize  delirium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measurements  across studies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393">
                <a:tc>
                  <a:txBody>
                    <a:bodyPr/>
                    <a:lstStyle/>
                    <a:p>
                      <a:pPr marL="67945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NIDUS Research Hub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Hub: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060"/>
                        </a:lnSpc>
                      </a:pP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https://deliriumnetwork.org/delirium-research-hub/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Informational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video: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060"/>
                        </a:lnSpc>
                      </a:pP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7"/>
                        </a:rPr>
                        <a:t>https://www.youtube.com/watch?v=RpFUfdeUuKM&amp;t=23s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2225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Many uses—find  collaborators, find studies,  find data or specimen  resources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87">
                <a:tc>
                  <a:txBody>
                    <a:bodyPr/>
                    <a:lstStyle/>
                    <a:p>
                      <a:pPr marL="67945" marR="518795">
                        <a:lnSpc>
                          <a:spcPts val="1140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NIDUS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Collaboration  Communication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Site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716280">
                        <a:lnSpc>
                          <a:spcPts val="1030"/>
                        </a:lnSpc>
                        <a:spcBef>
                          <a:spcPts val="40"/>
                        </a:spcBef>
                      </a:pP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https://deliriumnetwork.org/delirium-research- </a:t>
                      </a:r>
                      <a:r>
                        <a:rPr sz="900" spc="-5" dirty="0">
                          <a:solidFill>
                            <a:srgbClr val="0462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8"/>
                        </a:rPr>
                        <a:t>hub/collaboration-communication-site/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462280">
                        <a:lnSpc>
                          <a:spcPts val="1140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Reach out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potential  collaborators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6794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NIDUS Delirium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Bibliography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45"/>
                        </a:lnSpc>
                      </a:pP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9"/>
                        </a:rPr>
                        <a:t>https://deliriumnetwork.org/bibliography/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47650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&gt;4000 indexed articles on  delirium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112">
                <a:tc>
                  <a:txBody>
                    <a:bodyPr/>
                    <a:lstStyle/>
                    <a:p>
                      <a:pPr marL="6794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Attend NIDUS Webinars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045"/>
                        </a:lnSpc>
                      </a:pP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10"/>
                        </a:rPr>
                        <a:t>https://deliriumnetwork.org/career-development/webinars/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56870" algn="just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Announced regularly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on  website—sign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up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to get  announcements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518">
                <a:tc>
                  <a:txBody>
                    <a:bodyPr/>
                    <a:lstStyle/>
                    <a:p>
                      <a:pPr marL="6794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Attend NIDUS Bootcamp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76860">
                        <a:lnSpc>
                          <a:spcPts val="1030"/>
                        </a:lnSpc>
                        <a:spcBef>
                          <a:spcPts val="40"/>
                        </a:spcBef>
                      </a:pP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11"/>
                        </a:rPr>
                        <a:t>https://deliriumnetwork.org/career-development/nidus- </a:t>
                      </a:r>
                      <a:r>
                        <a:rPr sz="900" spc="-5" dirty="0">
                          <a:solidFill>
                            <a:srgbClr val="0462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11"/>
                        </a:rPr>
                        <a:t>bootcamp/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09220">
                        <a:lnSpc>
                          <a:spcPct val="95500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Intensive Delirium Research  Training by experts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the  field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2187">
                <a:tc>
                  <a:txBody>
                    <a:bodyPr/>
                    <a:lstStyle/>
                    <a:p>
                      <a:pPr marL="67945" marR="591185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Tours of the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NIDUS  Resources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1296035">
                        <a:lnSpc>
                          <a:spcPts val="115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Email: </a:t>
                      </a:r>
                      <a:r>
                        <a:rPr sz="1000" u="sng" spc="-5" dirty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12"/>
                        </a:rPr>
                        <a:t>Nidus@hsl.harvard.edu </a:t>
                      </a:r>
                      <a:r>
                        <a:rPr sz="1000" spc="-5" dirty="0">
                          <a:solidFill>
                            <a:srgbClr val="0462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Phone: (617)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971-5390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09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Twitter: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@Nidus_Delirium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6675">
                        <a:lnSpc>
                          <a:spcPts val="117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Facebook: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NIDUSDelirium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74930">
                        <a:lnSpc>
                          <a:spcPct val="955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Schedule a time to get a tour  of the NIDUS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website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and  resources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 grid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much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more….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739FCA9-B2D9-C202-06AB-FB6BBBBDA218}"/>
              </a:ext>
            </a:extLst>
          </p:cNvPr>
          <p:cNvSpPr txBox="1">
            <a:spLocks/>
          </p:cNvSpPr>
          <p:nvPr/>
        </p:nvSpPr>
        <p:spPr>
          <a:xfrm>
            <a:off x="3233059" y="19763"/>
            <a:ext cx="8425543" cy="120083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Guide to NIDUS II Resources</a:t>
            </a:r>
            <a:r>
              <a:rPr lang="en-US"/>
              <a:t/>
            </a:r>
            <a:br>
              <a:rPr lang="en-US"/>
            </a:br>
            <a:r>
              <a:rPr lang="en-US" u="sng">
                <a:hlinkClick r:id="rId13"/>
              </a:rPr>
              <a:t>https://deliriumnetwork.org/</a:t>
            </a:r>
            <a:r>
              <a:rPr lang="en-US" u="sng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70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8473" y="281624"/>
            <a:ext cx="1037012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ID</a:t>
            </a:r>
            <a:r>
              <a:rPr spc="-5" dirty="0"/>
              <a:t>U</a:t>
            </a:r>
            <a:r>
              <a:rPr dirty="0"/>
              <a:t>S</a:t>
            </a:r>
            <a:r>
              <a:rPr spc="-5" dirty="0"/>
              <a:t> </a:t>
            </a:r>
            <a:r>
              <a:rPr spc="-90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10" dirty="0"/>
              <a:t>o</a:t>
            </a:r>
            <a:r>
              <a:rPr dirty="0"/>
              <a:t>u</a:t>
            </a:r>
            <a:r>
              <a:rPr spc="-55" dirty="0"/>
              <a:t>r</a:t>
            </a:r>
            <a:r>
              <a:rPr spc="-5" dirty="0"/>
              <a:t>ce</a:t>
            </a:r>
            <a:r>
              <a:rPr spc="5" dirty="0"/>
              <a:t>s</a:t>
            </a:r>
            <a:r>
              <a:rPr dirty="0"/>
              <a:t>-</a:t>
            </a:r>
            <a:r>
              <a:rPr spc="-5" dirty="0"/>
              <a:t> </a:t>
            </a:r>
            <a:r>
              <a:rPr spc="-90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5" dirty="0"/>
              <a:t>e</a:t>
            </a:r>
            <a:r>
              <a:rPr dirty="0"/>
              <a:t>a</a:t>
            </a:r>
            <a:r>
              <a:rPr spc="-55" dirty="0"/>
              <a:t>r</a:t>
            </a:r>
            <a:r>
              <a:rPr spc="-5" dirty="0"/>
              <a:t>c</a:t>
            </a:r>
            <a:r>
              <a:rPr dirty="0"/>
              <a:t>h</a:t>
            </a:r>
            <a:r>
              <a:rPr spc="-20" dirty="0"/>
              <a:t> </a:t>
            </a:r>
            <a:r>
              <a:rPr spc="-5" dirty="0"/>
              <a:t>H</a:t>
            </a:r>
            <a:r>
              <a:rPr dirty="0"/>
              <a:t>ub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11799" y="1426791"/>
            <a:ext cx="7781290" cy="453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09930">
              <a:lnSpc>
                <a:spcPct val="70000"/>
              </a:lnSpc>
            </a:pPr>
            <a:r>
              <a:rPr sz="3000" spc="-20" dirty="0">
                <a:latin typeface="Calibri"/>
                <a:cs typeface="Calibri"/>
              </a:rPr>
              <a:t>B</a:t>
            </a:r>
            <a:r>
              <a:rPr sz="3000" spc="-5" dirty="0">
                <a:latin typeface="Calibri"/>
                <a:cs typeface="Calibri"/>
              </a:rPr>
              <a:t>uildin</a:t>
            </a:r>
            <a:r>
              <a:rPr sz="3000" dirty="0">
                <a:latin typeface="Calibri"/>
                <a:cs typeface="Calibri"/>
              </a:rPr>
              <a:t>g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nne</a:t>
            </a:r>
            <a:r>
              <a:rPr sz="3000" spc="-15" dirty="0">
                <a:latin typeface="Calibri"/>
                <a:cs typeface="Calibri"/>
              </a:rPr>
              <a:t>ct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d </a:t>
            </a:r>
            <a:r>
              <a:rPr sz="3000" spc="-40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ll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b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5" dirty="0">
                <a:latin typeface="Calibri"/>
                <a:cs typeface="Calibri"/>
              </a:rPr>
              <a:t>ing </a:t>
            </a:r>
            <a:r>
              <a:rPr sz="3000" spc="-25" dirty="0">
                <a:latin typeface="Calibri"/>
                <a:cs typeface="Calibri"/>
              </a:rPr>
              <a:t>N</a:t>
            </a:r>
            <a:r>
              <a:rPr sz="3000" spc="-15" dirty="0">
                <a:latin typeface="Calibri"/>
                <a:cs typeface="Calibri"/>
              </a:rPr>
              <a:t>ID</a:t>
            </a:r>
            <a:r>
              <a:rPr sz="3000" spc="-25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S:</a:t>
            </a:r>
          </a:p>
          <a:p>
            <a:pPr marL="698500" marR="290830" indent="-228600">
              <a:lnSpc>
                <a:spcPct val="700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IDU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lp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ther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u--p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ial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llab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5" dirty="0">
                <a:latin typeface="Calibri"/>
                <a:cs typeface="Calibri"/>
              </a:rPr>
              <a:t>sh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698500" marR="5080" indent="-228600">
              <a:lnSpc>
                <a:spcPct val="70000"/>
              </a:lnSpc>
              <a:spcBef>
                <a:spcPts val="49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5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ila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w</a:t>
            </a:r>
            <a:r>
              <a:rPr sz="2400" dirty="0">
                <a:latin typeface="Calibri"/>
                <a:cs typeface="Calibri"/>
              </a:rPr>
              <a:t>illi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a,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!</a:t>
            </a:r>
            <a:endParaRPr sz="2400" dirty="0">
              <a:latin typeface="Calibri"/>
              <a:cs typeface="Calibri"/>
            </a:endParaRPr>
          </a:p>
          <a:p>
            <a:pPr marL="698500" marR="877569" indent="-228600">
              <a:lnSpc>
                <a:spcPct val="700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Fi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rm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liriu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ork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698500" marR="368935" indent="-228600">
              <a:lnSpc>
                <a:spcPct val="700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llab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mm</a:t>
            </a:r>
            <a:r>
              <a:rPr sz="2400" spc="-5" dirty="0">
                <a:latin typeface="Calibri"/>
                <a:cs typeface="Calibri"/>
              </a:rPr>
              <a:t>un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llab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ot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er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or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arm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!</a:t>
            </a:r>
            <a:endParaRPr sz="2400" dirty="0">
              <a:latin typeface="Calibri"/>
              <a:cs typeface="Calibri"/>
            </a:endParaRPr>
          </a:p>
          <a:p>
            <a:pPr marL="1155700" marR="1210945" lvl="1" indent="-228600">
              <a:lnSpc>
                <a:spcPct val="70000"/>
              </a:lnSpc>
              <a:spcBef>
                <a:spcPts val="500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15" dirty="0">
                <a:latin typeface="Calibri"/>
                <a:cs typeface="Calibri"/>
              </a:rPr>
              <a:t>Sign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</a:t>
            </a:r>
            <a:r>
              <a:rPr sz="2200" spc="-15" dirty="0">
                <a:latin typeface="Calibri"/>
                <a:cs typeface="Calibri"/>
              </a:rPr>
              <a:t>p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he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200" u="heavy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2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://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de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lir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iumn</a:t>
            </a:r>
            <a:r>
              <a:rPr sz="22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2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or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k.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2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200" u="heavy" spc="6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de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lir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iu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2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2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200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hub</a:t>
            </a:r>
            <a:r>
              <a:rPr sz="22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2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ll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200" u="heavy" spc="-6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2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2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2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mmu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2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2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2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772" y="1426463"/>
            <a:ext cx="2770631" cy="4184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19</a:t>
            </a:fld>
            <a:endParaRPr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dirty="0"/>
              <a:t>A</a:t>
            </a:r>
            <a:r>
              <a:rPr spc="-40" dirty="0"/>
              <a:t>g</a:t>
            </a:r>
            <a:r>
              <a:rPr spc="-5" dirty="0"/>
              <a:t>e</a:t>
            </a:r>
            <a:r>
              <a:rPr dirty="0"/>
              <a:t>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5168" y="1652746"/>
            <a:ext cx="6308090" cy="4624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I</a:t>
            </a:r>
            <a:r>
              <a:rPr sz="3600" spc="-35" dirty="0">
                <a:latin typeface="Calibri"/>
                <a:cs typeface="Calibri"/>
              </a:rPr>
              <a:t>n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spc="-75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du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ns</a:t>
            </a:r>
          </a:p>
          <a:p>
            <a:pPr marL="355600" indent="-342900">
              <a:spcBef>
                <a:spcPts val="300"/>
              </a:spcBef>
              <a:buFont typeface="Wingdings"/>
              <a:buChar char=""/>
              <a:tabLst>
                <a:tab pos="355600" algn="l"/>
              </a:tabLst>
            </a:pPr>
            <a:r>
              <a:rPr lang="en-US" sz="3600" dirty="0">
                <a:latin typeface="Calibri"/>
                <a:cs typeface="Calibri"/>
              </a:rPr>
              <a:t>Pil</a:t>
            </a:r>
            <a:r>
              <a:rPr lang="en-US" sz="3600" spc="-5" dirty="0">
                <a:latin typeface="Calibri"/>
                <a:cs typeface="Calibri"/>
              </a:rPr>
              <a:t>o</a:t>
            </a:r>
            <a:r>
              <a:rPr lang="en-US" sz="3600" spc="-15" dirty="0">
                <a:latin typeface="Calibri"/>
                <a:cs typeface="Calibri"/>
              </a:rPr>
              <a:t>t</a:t>
            </a:r>
            <a:r>
              <a:rPr lang="en-US" sz="3600" spc="-20" dirty="0">
                <a:latin typeface="Calibri"/>
                <a:cs typeface="Calibri"/>
              </a:rPr>
              <a:t> </a:t>
            </a:r>
            <a:r>
              <a:rPr lang="en-US" sz="3600" spc="-25" dirty="0">
                <a:latin typeface="Calibri"/>
                <a:cs typeface="Calibri"/>
              </a:rPr>
              <a:t>a</a:t>
            </a:r>
            <a:r>
              <a:rPr lang="en-US" sz="3600" spc="-75" dirty="0">
                <a:latin typeface="Calibri"/>
                <a:cs typeface="Calibri"/>
              </a:rPr>
              <a:t>w</a:t>
            </a:r>
            <a:r>
              <a:rPr lang="en-US" sz="3600" spc="-20" dirty="0">
                <a:latin typeface="Calibri"/>
                <a:cs typeface="Calibri"/>
              </a:rPr>
              <a:t>a</a:t>
            </a:r>
            <a:r>
              <a:rPr lang="en-US" sz="3600" spc="-60" dirty="0">
                <a:latin typeface="Calibri"/>
                <a:cs typeface="Calibri"/>
              </a:rPr>
              <a:t>r</a:t>
            </a:r>
            <a:r>
              <a:rPr lang="en-US" sz="3600" dirty="0">
                <a:latin typeface="Calibri"/>
                <a:cs typeface="Calibri"/>
              </a:rPr>
              <a:t>ds information</a:t>
            </a:r>
          </a:p>
          <a:p>
            <a:pPr marL="355600" indent="-342900">
              <a:spcBef>
                <a:spcPts val="300"/>
              </a:spcBef>
              <a:buFont typeface="Wingdings"/>
              <a:buChar char=""/>
              <a:tabLst>
                <a:tab pos="355600" algn="l"/>
              </a:tabLst>
            </a:pPr>
            <a:r>
              <a:rPr lang="en-US" sz="3600" spc="-50" dirty="0">
                <a:latin typeface="Calibri"/>
                <a:cs typeface="Calibri"/>
              </a:rPr>
              <a:t>F</a:t>
            </a:r>
            <a:r>
              <a:rPr lang="en-US" sz="3600" spc="-5" dirty="0">
                <a:latin typeface="Calibri"/>
                <a:cs typeface="Calibri"/>
              </a:rPr>
              <a:t>o</a:t>
            </a:r>
            <a:r>
              <a:rPr lang="en-US" sz="3600" spc="5" dirty="0">
                <a:latin typeface="Calibri"/>
                <a:cs typeface="Calibri"/>
              </a:rPr>
              <a:t>rmi</a:t>
            </a:r>
            <a:r>
              <a:rPr lang="en-US" sz="3600" dirty="0">
                <a:latin typeface="Calibri"/>
                <a:cs typeface="Calibri"/>
              </a:rPr>
              <a:t>n</a:t>
            </a:r>
            <a:r>
              <a:rPr lang="en-US" sz="3600" spc="-20" dirty="0">
                <a:latin typeface="Calibri"/>
                <a:cs typeface="Calibri"/>
              </a:rPr>
              <a:t>g</a:t>
            </a:r>
            <a:r>
              <a:rPr lang="en-US" sz="3600" spc="-2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a</a:t>
            </a:r>
            <a:r>
              <a:rPr lang="en-US" sz="3600" spc="-10" dirty="0">
                <a:latin typeface="Calibri"/>
                <a:cs typeface="Calibri"/>
              </a:rPr>
              <a:t> </a:t>
            </a:r>
            <a:r>
              <a:rPr lang="en-US" sz="3600" spc="-45" dirty="0">
                <a:latin typeface="Calibri"/>
                <a:cs typeface="Calibri"/>
              </a:rPr>
              <a:t>c</a:t>
            </a:r>
            <a:r>
              <a:rPr lang="en-US" sz="3600" spc="-5" dirty="0">
                <a:latin typeface="Calibri"/>
                <a:cs typeface="Calibri"/>
              </a:rPr>
              <a:t>o</a:t>
            </a:r>
            <a:r>
              <a:rPr lang="en-US" sz="3600" dirty="0">
                <a:latin typeface="Calibri"/>
                <a:cs typeface="Calibri"/>
              </a:rPr>
              <a:t>lla</a:t>
            </a:r>
            <a:r>
              <a:rPr lang="en-US" sz="3600" spc="5" dirty="0">
                <a:latin typeface="Calibri"/>
                <a:cs typeface="Calibri"/>
              </a:rPr>
              <a:t>b</a:t>
            </a:r>
            <a:r>
              <a:rPr lang="en-US" sz="3600" spc="-5" dirty="0">
                <a:latin typeface="Calibri"/>
                <a:cs typeface="Calibri"/>
              </a:rPr>
              <a:t>o</a:t>
            </a:r>
            <a:r>
              <a:rPr lang="en-US" sz="3600" spc="-85" dirty="0">
                <a:latin typeface="Calibri"/>
                <a:cs typeface="Calibri"/>
              </a:rPr>
              <a:t>r</a:t>
            </a:r>
            <a:r>
              <a:rPr lang="en-US" sz="3600" spc="-35" dirty="0">
                <a:latin typeface="Calibri"/>
                <a:cs typeface="Calibri"/>
              </a:rPr>
              <a:t>a</a:t>
            </a:r>
            <a:r>
              <a:rPr lang="en-US" sz="3600" spc="-25" dirty="0">
                <a:latin typeface="Calibri"/>
                <a:cs typeface="Calibri"/>
              </a:rPr>
              <a:t>t</a:t>
            </a:r>
            <a:r>
              <a:rPr lang="en-US" sz="3600" dirty="0">
                <a:latin typeface="Calibri"/>
                <a:cs typeface="Calibri"/>
              </a:rPr>
              <a:t>i</a:t>
            </a:r>
            <a:r>
              <a:rPr lang="en-US" sz="3600" spc="-30" dirty="0">
                <a:latin typeface="Calibri"/>
                <a:cs typeface="Calibri"/>
              </a:rPr>
              <a:t>v</a:t>
            </a:r>
            <a:r>
              <a:rPr lang="en-US" sz="3600" spc="-20" dirty="0">
                <a:latin typeface="Calibri"/>
                <a:cs typeface="Calibri"/>
              </a:rPr>
              <a:t>e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spc="-75" dirty="0">
                <a:latin typeface="Calibri"/>
                <a:cs typeface="Calibri"/>
              </a:rPr>
              <a:t>w</a:t>
            </a:r>
            <a:r>
              <a:rPr lang="en-US" sz="3600" spc="-5" dirty="0">
                <a:latin typeface="Calibri"/>
                <a:cs typeface="Calibri"/>
              </a:rPr>
              <a:t>o</a:t>
            </a:r>
            <a:r>
              <a:rPr lang="en-US" sz="3600" spc="-10" dirty="0">
                <a:latin typeface="Calibri"/>
                <a:cs typeface="Calibri"/>
              </a:rPr>
              <a:t>r</a:t>
            </a:r>
            <a:r>
              <a:rPr lang="en-US" sz="3600" spc="-25" dirty="0">
                <a:latin typeface="Calibri"/>
                <a:cs typeface="Calibri"/>
              </a:rPr>
              <a:t>k</a:t>
            </a:r>
            <a:r>
              <a:rPr lang="en-US" sz="3600" dirty="0">
                <a:latin typeface="Calibri"/>
                <a:cs typeface="Calibri"/>
              </a:rPr>
              <a:t>in</a:t>
            </a:r>
            <a:r>
              <a:rPr lang="en-US" sz="3600" spc="-20" dirty="0">
                <a:latin typeface="Calibri"/>
                <a:cs typeface="Calibri"/>
              </a:rPr>
              <a:t>g</a:t>
            </a:r>
            <a:r>
              <a:rPr lang="en-US" sz="3600" spc="-10" dirty="0">
                <a:latin typeface="Calibri"/>
                <a:cs typeface="Calibri"/>
              </a:rPr>
              <a:t> </a:t>
            </a:r>
            <a:r>
              <a:rPr lang="en-US" sz="3600" spc="-25" dirty="0">
                <a:latin typeface="Calibri"/>
                <a:cs typeface="Calibri"/>
              </a:rPr>
              <a:t>g</a:t>
            </a:r>
            <a:r>
              <a:rPr lang="en-US" sz="3600" spc="-75" dirty="0">
                <a:latin typeface="Calibri"/>
                <a:cs typeface="Calibri"/>
              </a:rPr>
              <a:t>r</a:t>
            </a:r>
            <a:r>
              <a:rPr lang="en-US" sz="3600" spc="-5" dirty="0">
                <a:latin typeface="Calibri"/>
                <a:cs typeface="Calibri"/>
              </a:rPr>
              <a:t>o</a:t>
            </a:r>
            <a:r>
              <a:rPr lang="en-US" sz="3600" dirty="0">
                <a:latin typeface="Calibri"/>
                <a:cs typeface="Calibri"/>
              </a:rPr>
              <a:t>up</a:t>
            </a: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5600" algn="l"/>
              </a:tabLst>
            </a:pPr>
            <a:r>
              <a:rPr sz="3600" spc="-25" dirty="0">
                <a:latin typeface="Calibri"/>
                <a:cs typeface="Calibri"/>
              </a:rPr>
              <a:t>O</a:t>
            </a:r>
            <a:r>
              <a:rPr sz="3600" spc="-50" dirty="0">
                <a:latin typeface="Calibri"/>
                <a:cs typeface="Calibri"/>
              </a:rPr>
              <a:t>v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25" dirty="0">
                <a:latin typeface="Calibri"/>
                <a:cs typeface="Calibri"/>
              </a:rPr>
              <a:t>r</a:t>
            </a:r>
            <a:r>
              <a:rPr sz="3600" spc="-15" dirty="0">
                <a:latin typeface="Calibri"/>
                <a:cs typeface="Calibri"/>
              </a:rPr>
              <a:t>vi</a:t>
            </a:r>
            <a:r>
              <a:rPr sz="3600" spc="-40" dirty="0">
                <a:latin typeface="Calibri"/>
                <a:cs typeface="Calibri"/>
              </a:rPr>
              <a:t>e</a:t>
            </a:r>
            <a:r>
              <a:rPr sz="3600" spc="-30" dirty="0">
                <a:latin typeface="Calibri"/>
                <a:cs typeface="Calibri"/>
              </a:rPr>
              <a:t>w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f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NI</a:t>
            </a:r>
            <a:r>
              <a:rPr sz="3600" spc="-25" dirty="0">
                <a:latin typeface="Calibri"/>
                <a:cs typeface="Calibri"/>
              </a:rPr>
              <a:t>D</a:t>
            </a:r>
            <a:r>
              <a:rPr sz="3600" spc="-35" dirty="0">
                <a:latin typeface="Calibri"/>
                <a:cs typeface="Calibri"/>
              </a:rPr>
              <a:t>U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so</a:t>
            </a:r>
            <a:r>
              <a:rPr sz="3600" dirty="0">
                <a:latin typeface="Calibri"/>
                <a:cs typeface="Calibri"/>
              </a:rPr>
              <a:t>u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s</a:t>
            </a:r>
            <a:endParaRPr lang="en-US"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5600" algn="l"/>
              </a:tabLst>
            </a:pPr>
            <a:r>
              <a:rPr lang="en-US" sz="3600" dirty="0"/>
              <a:t>Your questions about the NIDUS II pilot /LOI/application process</a:t>
            </a: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355600" algn="l"/>
              </a:tabLst>
            </a:pPr>
            <a:r>
              <a:rPr sz="3600" spc="-25" dirty="0">
                <a:latin typeface="Calibri"/>
                <a:cs typeface="Calibri"/>
              </a:rPr>
              <a:t>Q</a:t>
            </a:r>
            <a:r>
              <a:rPr sz="3600" dirty="0">
                <a:latin typeface="Calibri"/>
                <a:cs typeface="Calibri"/>
              </a:rPr>
              <a:t>u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ns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Ch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spc="-15" dirty="0">
                <a:latin typeface="Calibri"/>
                <a:cs typeface="Calibri"/>
              </a:rPr>
              <a:t>!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05216" y="1549908"/>
            <a:ext cx="3453382" cy="4357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2</a:t>
            </a:fld>
            <a:endParaRPr spc="-1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023" y="312401"/>
            <a:ext cx="1086058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z="4000" spc="-25" dirty="0"/>
              <a:t>NIDU</a:t>
            </a:r>
            <a:r>
              <a:rPr sz="4000" spc="-20" dirty="0"/>
              <a:t>S</a:t>
            </a:r>
            <a:r>
              <a:rPr sz="4000" spc="-15" dirty="0"/>
              <a:t> </a:t>
            </a:r>
            <a:r>
              <a:rPr sz="4000" spc="-100" dirty="0"/>
              <a:t>R</a:t>
            </a:r>
            <a:r>
              <a:rPr sz="4000" spc="-20" dirty="0"/>
              <a:t>esou</a:t>
            </a:r>
            <a:r>
              <a:rPr sz="4000" spc="-75" dirty="0"/>
              <a:t>r</a:t>
            </a:r>
            <a:r>
              <a:rPr sz="4000" spc="-20" dirty="0"/>
              <a:t>ce</a:t>
            </a:r>
            <a:r>
              <a:rPr sz="4000" spc="-10" dirty="0"/>
              <a:t>s</a:t>
            </a:r>
            <a:r>
              <a:rPr sz="4000" spc="-15" dirty="0"/>
              <a:t>- </a:t>
            </a:r>
            <a:r>
              <a:rPr sz="4000" spc="-40" dirty="0"/>
              <a:t>M</a:t>
            </a:r>
            <a:r>
              <a:rPr sz="4000" spc="-20" dirty="0"/>
              <a:t>eas</a:t>
            </a:r>
            <a:r>
              <a:rPr sz="4000" spc="-30" dirty="0"/>
              <a:t>u</a:t>
            </a:r>
            <a:r>
              <a:rPr sz="4000" spc="-75" dirty="0"/>
              <a:t>r</a:t>
            </a:r>
            <a:r>
              <a:rPr sz="4000" spc="-20" dirty="0"/>
              <a:t>e</a:t>
            </a:r>
            <a:r>
              <a:rPr sz="4000" spc="-40" dirty="0"/>
              <a:t>m</a:t>
            </a:r>
            <a:r>
              <a:rPr sz="4000" spc="-20" dirty="0"/>
              <a:t>e</a:t>
            </a:r>
            <a:r>
              <a:rPr sz="4000" spc="-65" dirty="0"/>
              <a:t>n</a:t>
            </a:r>
            <a:r>
              <a:rPr sz="4000" spc="-15" dirty="0"/>
              <a:t>t</a:t>
            </a:r>
            <a:r>
              <a:rPr sz="4000" spc="-25" dirty="0"/>
              <a:t> </a:t>
            </a:r>
            <a:r>
              <a:rPr sz="4000" spc="-30" dirty="0"/>
              <a:t>C</a:t>
            </a:r>
            <a:r>
              <a:rPr sz="4000" spc="-25" dirty="0"/>
              <a:t>o</a:t>
            </a:r>
            <a:r>
              <a:rPr sz="4000" spc="-75" dirty="0"/>
              <a:t>r</a:t>
            </a:r>
            <a:r>
              <a:rPr sz="4000" spc="-20" dirty="0"/>
              <a:t>e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11092688" y="646372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485" y="1427568"/>
            <a:ext cx="10824845" cy="4645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301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eas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15" dirty="0">
                <a:latin typeface="Calibri"/>
                <a:cs typeface="Calibri"/>
              </a:rPr>
              <a:t>n</a:t>
            </a:r>
            <a:r>
              <a:rPr sz="2600" spc="-6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756285" lvl="1" indent="-286385">
              <a:lnSpc>
                <a:spcPts val="2220"/>
              </a:lnSpc>
              <a:buFont typeface="Arial"/>
              <a:buChar char="•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nc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lang="en-US" sz="2000" spc="-5" dirty="0" smtClean="0">
                <a:latin typeface="Calibri"/>
                <a:cs typeface="Calibri"/>
              </a:rPr>
              <a:t>44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ee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2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agn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eri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1213485" lvl="2" indent="-286385">
              <a:lnSpc>
                <a:spcPts val="2014"/>
              </a:lnSpc>
              <a:buFont typeface="Arial"/>
              <a:buChar char="•"/>
              <a:tabLst>
                <a:tab pos="1214120" algn="l"/>
              </a:tabLst>
            </a:pPr>
            <a:r>
              <a:rPr sz="1800" spc="-15" dirty="0" smtClean="0">
                <a:latin typeface="Calibri"/>
                <a:cs typeface="Calibri"/>
              </a:rPr>
              <a:t>3</a:t>
            </a:r>
            <a:r>
              <a:rPr lang="en-US" spc="-10" dirty="0">
                <a:latin typeface="Calibri"/>
                <a:cs typeface="Calibri"/>
              </a:rPr>
              <a:t>4</a:t>
            </a:r>
            <a:r>
              <a:rPr sz="180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adu</a:t>
            </a:r>
            <a:r>
              <a:rPr sz="1800" spc="-10" dirty="0">
                <a:latin typeface="Calibri"/>
                <a:cs typeface="Calibri"/>
              </a:rPr>
              <a:t>lt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tr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</a:p>
          <a:p>
            <a:pPr marL="1213485" lvl="2" indent="-286385">
              <a:lnSpc>
                <a:spcPts val="2010"/>
              </a:lnSpc>
              <a:buFont typeface="Arial"/>
              <a:buChar char="•"/>
              <a:tabLst>
                <a:tab pos="1214120" algn="l"/>
              </a:tabLst>
            </a:pPr>
            <a:r>
              <a:rPr sz="1800" spc="-10" dirty="0">
                <a:latin typeface="Calibri"/>
                <a:cs typeface="Calibri"/>
              </a:rPr>
              <a:t>5 b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een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ool</a:t>
            </a:r>
            <a:r>
              <a:rPr sz="1800" dirty="0">
                <a:latin typeface="Calibri"/>
                <a:cs typeface="Calibri"/>
              </a:rPr>
              <a:t>s</a:t>
            </a:r>
          </a:p>
          <a:p>
            <a:pPr marL="1213485" lvl="2" indent="-286385">
              <a:lnSpc>
                <a:spcPts val="1970"/>
              </a:lnSpc>
              <a:buFont typeface="Arial"/>
              <a:buChar char="•"/>
              <a:tabLst>
                <a:tab pos="1214120" algn="l"/>
              </a:tabLst>
            </a:pPr>
            <a:r>
              <a:rPr sz="1800" spc="-10" dirty="0">
                <a:latin typeface="Calibri"/>
                <a:cs typeface="Calibri"/>
              </a:rPr>
              <a:t>5 ped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tri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trume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ts</a:t>
            </a:r>
            <a:endParaRPr sz="1800" dirty="0">
              <a:latin typeface="Calibri"/>
              <a:cs typeface="Calibri"/>
            </a:endParaRPr>
          </a:p>
          <a:p>
            <a:pPr marL="756285" lvl="1" indent="-286385">
              <a:lnSpc>
                <a:spcPts val="2290"/>
              </a:lnSpc>
              <a:buFont typeface="Arial"/>
              <a:buChar char="•"/>
              <a:tabLst>
                <a:tab pos="756920" algn="l"/>
              </a:tabLst>
            </a:pPr>
            <a:r>
              <a:rPr sz="2000" spc="-15" dirty="0" smtClean="0">
                <a:latin typeface="Calibri"/>
                <a:cs typeface="Calibri"/>
              </a:rPr>
              <a:t>C</a:t>
            </a:r>
            <a:r>
              <a:rPr sz="2000" spc="5" dirty="0" smtClean="0">
                <a:latin typeface="Calibri"/>
                <a:cs typeface="Calibri"/>
              </a:rPr>
              <a:t>O</a:t>
            </a:r>
            <a:r>
              <a:rPr sz="2000" dirty="0" smtClean="0">
                <a:latin typeface="Calibri"/>
                <a:cs typeface="Calibri"/>
              </a:rPr>
              <a:t>SM</a:t>
            </a:r>
            <a:r>
              <a:rPr sz="2000" spc="-5" dirty="0" smtClean="0">
                <a:latin typeface="Calibri"/>
                <a:cs typeface="Calibri"/>
              </a:rPr>
              <a:t>I</a:t>
            </a:r>
            <a:r>
              <a:rPr sz="2000" dirty="0" smtClean="0">
                <a:latin typeface="Calibri"/>
                <a:cs typeface="Calibri"/>
              </a:rPr>
              <a:t>N</a:t>
            </a:r>
            <a:r>
              <a:rPr sz="2000" spc="-3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ngs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ds</a:t>
            </a:r>
          </a:p>
          <a:p>
            <a:pPr marL="241300" indent="-228600">
              <a:lnSpc>
                <a:spcPts val="301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eliri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erity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eas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5" dirty="0">
                <a:latin typeface="Calibri"/>
                <a:cs typeface="Calibri"/>
              </a:rPr>
              <a:t>umm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4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able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spc="-35" dirty="0">
                <a:latin typeface="Calibri"/>
                <a:cs typeface="Calibri"/>
              </a:rPr>
              <a:t>S</a:t>
            </a:r>
            <a:r>
              <a:rPr sz="2600" spc="-30" dirty="0">
                <a:latin typeface="Calibri"/>
                <a:cs typeface="Calibri"/>
              </a:rPr>
              <a:t>y</a:t>
            </a:r>
            <a:r>
              <a:rPr sz="2600" spc="-25" dirty="0">
                <a:latin typeface="Calibri"/>
                <a:cs typeface="Calibri"/>
              </a:rPr>
              <a:t>st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tic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vi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)</a:t>
            </a:r>
          </a:p>
          <a:p>
            <a:pPr marL="698500" marR="5080" lvl="1" indent="-228600">
              <a:lnSpc>
                <a:spcPct val="70000"/>
              </a:lnSpc>
              <a:spcBef>
                <a:spcPts val="61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Su</a:t>
            </a:r>
            <a:r>
              <a:rPr sz="2000" spc="-5" dirty="0">
                <a:latin typeface="Calibri"/>
                <a:cs typeface="Calibri"/>
              </a:rPr>
              <a:t>mm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orm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14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eliri</a:t>
            </a:r>
            <a:r>
              <a:rPr sz="2000" dirty="0">
                <a:latin typeface="Calibri"/>
                <a:cs typeface="Calibri"/>
              </a:rPr>
              <a:t>um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erit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uch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ems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</a:t>
            </a:r>
            <a:r>
              <a:rPr sz="2000" spc="-40" dirty="0">
                <a:latin typeface="Calibri"/>
                <a:cs typeface="Calibri"/>
              </a:rPr>
              <a:t>ro</a:t>
            </a:r>
            <a:r>
              <a:rPr sz="2000" spc="-5" dirty="0">
                <a:latin typeface="Calibri"/>
                <a:cs typeface="Calibri"/>
              </a:rPr>
              <a:t>xi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 t</a:t>
            </a:r>
            <a:r>
              <a:rPr sz="2000" spc="-5" dirty="0">
                <a:latin typeface="Calibri"/>
                <a:cs typeface="Calibri"/>
              </a:rPr>
              <a:t>im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ad</a:t>
            </a:r>
            <a:r>
              <a:rPr sz="2000" spc="-5" dirty="0">
                <a:latin typeface="Calibri"/>
                <a:cs typeface="Calibri"/>
              </a:rPr>
              <a:t>mi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7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qu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backg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elo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the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ts val="301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elirium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erity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easu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s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alk/Har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ni</a:t>
            </a:r>
            <a:r>
              <a:rPr sz="2600" spc="-45" dirty="0">
                <a:latin typeface="Calibri"/>
                <a:cs typeface="Calibri"/>
              </a:rPr>
              <a:t>z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25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oo</a:t>
            </a:r>
            <a:r>
              <a:rPr sz="2600" dirty="0">
                <a:latin typeface="Calibri"/>
                <a:cs typeface="Calibri"/>
              </a:rPr>
              <a:t>l</a:t>
            </a:r>
          </a:p>
          <a:p>
            <a:pPr marL="754380" lvl="1" indent="-284480">
              <a:lnSpc>
                <a:spcPts val="2290"/>
              </a:lnSpc>
              <a:buFont typeface="Arial"/>
              <a:buChar char="•"/>
              <a:tabLst>
                <a:tab pos="75501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sio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oo</a:t>
            </a:r>
            <a:r>
              <a:rPr sz="2000" dirty="0">
                <a:latin typeface="Calibri"/>
                <a:cs typeface="Calibri"/>
              </a:rPr>
              <a:t>l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3</a:t>
            </a:r>
            <a:r>
              <a:rPr sz="2000" spc="-20" dirty="0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eliri</a:t>
            </a:r>
            <a:r>
              <a:rPr sz="2000" dirty="0">
                <a:latin typeface="Calibri"/>
                <a:cs typeface="Calibri"/>
              </a:rPr>
              <a:t>um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eri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98,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2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AS.</a:t>
            </a:r>
          </a:p>
          <a:p>
            <a:pPr marL="241300" indent="-228600">
              <a:lnSpc>
                <a:spcPts val="301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eliri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erity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eas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 S</a:t>
            </a:r>
            <a:r>
              <a:rPr sz="2600" spc="-5" dirty="0">
                <a:latin typeface="Calibri"/>
                <a:cs typeface="Calibri"/>
              </a:rPr>
              <a:t>ym</a:t>
            </a:r>
            <a:r>
              <a:rPr sz="2600" spc="-15" dirty="0">
                <a:latin typeface="Calibri"/>
                <a:cs typeface="Calibri"/>
              </a:rPr>
              <a:t>p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4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able</a:t>
            </a:r>
          </a:p>
          <a:p>
            <a:pPr marL="698500" lvl="1" indent="-228600">
              <a:lnSpc>
                <a:spcPts val="2290"/>
              </a:lnSpc>
              <a:buFont typeface="Arial"/>
              <a:buChar char="•"/>
              <a:tabLst>
                <a:tab pos="698500" algn="l"/>
              </a:tabLst>
            </a:pPr>
            <a:r>
              <a:rPr sz="2000" spc="-5" dirty="0">
                <a:latin typeface="Calibri"/>
                <a:cs typeface="Calibri"/>
              </a:rPr>
              <a:t>Com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17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ommo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eliri</a:t>
            </a:r>
            <a:r>
              <a:rPr sz="2000" dirty="0">
                <a:latin typeface="Calibri"/>
                <a:cs typeface="Calibri"/>
              </a:rPr>
              <a:t>um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eri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dirty="0">
                <a:latin typeface="Calibri"/>
                <a:cs typeface="Calibri"/>
              </a:rPr>
              <a:t>nc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ud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ach</a:t>
            </a:r>
            <a:r>
              <a:rPr sz="2000" spc="-5" dirty="0">
                <a:latin typeface="Calibri"/>
                <a:cs typeface="Calibri"/>
              </a:rPr>
              <a:t> me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299085" marR="612775" indent="-286385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99720" algn="l"/>
                <a:tab pos="2281555" algn="l"/>
              </a:tabLst>
            </a:pPr>
            <a:r>
              <a:rPr sz="2600" spc="5" dirty="0" smtClean="0">
                <a:latin typeface="Calibri"/>
                <a:cs typeface="Calibri"/>
              </a:rPr>
              <a:t>D</a:t>
            </a:r>
            <a:r>
              <a:rPr sz="2600" dirty="0" smtClean="0">
                <a:latin typeface="Calibri"/>
                <a:cs typeface="Calibri"/>
              </a:rPr>
              <a:t>eliri</a:t>
            </a:r>
            <a:r>
              <a:rPr sz="2600" spc="-5" dirty="0" smtClean="0">
                <a:latin typeface="Calibri"/>
                <a:cs typeface="Calibri"/>
              </a:rPr>
              <a:t>u</a:t>
            </a:r>
            <a:r>
              <a:rPr sz="2600" dirty="0" smtClean="0">
                <a:latin typeface="Calibri"/>
                <a:cs typeface="Calibri"/>
              </a:rPr>
              <a:t>m</a:t>
            </a:r>
            <a:r>
              <a:rPr sz="2600" spc="-30" dirty="0" smtClean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em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Bank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eas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m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25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s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alk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30" dirty="0">
                <a:latin typeface="Calibri"/>
                <a:cs typeface="Calibri"/>
              </a:rPr>
              <a:t>w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 (Git</a:t>
            </a:r>
            <a:r>
              <a:rPr sz="2600" spc="-5" dirty="0">
                <a:latin typeface="Calibri"/>
                <a:cs typeface="Calibri"/>
              </a:rPr>
              <a:t>Hu</a:t>
            </a:r>
            <a:r>
              <a:rPr sz="2600" dirty="0">
                <a:latin typeface="Calibri"/>
                <a:cs typeface="Calibri"/>
              </a:rPr>
              <a:t>b)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3207" y="312401"/>
            <a:ext cx="109353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z="4000" spc="-25" dirty="0"/>
              <a:t>NIDU</a:t>
            </a:r>
            <a:r>
              <a:rPr sz="4000" spc="-20" dirty="0"/>
              <a:t>S</a:t>
            </a:r>
            <a:r>
              <a:rPr sz="4000" spc="-15" dirty="0"/>
              <a:t> </a:t>
            </a:r>
            <a:r>
              <a:rPr sz="4000" spc="-100" dirty="0"/>
              <a:t>R</a:t>
            </a:r>
            <a:r>
              <a:rPr sz="4000" spc="-20" dirty="0"/>
              <a:t>esou</a:t>
            </a:r>
            <a:r>
              <a:rPr sz="4000" spc="-75" dirty="0"/>
              <a:t>r</a:t>
            </a:r>
            <a:r>
              <a:rPr sz="4000" spc="-20" dirty="0"/>
              <a:t>ce-</a:t>
            </a:r>
            <a:r>
              <a:rPr sz="4000" spc="-10" dirty="0"/>
              <a:t> </a:t>
            </a:r>
            <a:r>
              <a:rPr sz="4000" spc="-30" dirty="0"/>
              <a:t>D</a:t>
            </a:r>
            <a:r>
              <a:rPr sz="4000" spc="-10" dirty="0"/>
              <a:t>eli</a:t>
            </a:r>
            <a:r>
              <a:rPr sz="4000" spc="-15" dirty="0"/>
              <a:t>r</a:t>
            </a:r>
            <a:r>
              <a:rPr sz="4000" spc="-5" dirty="0"/>
              <a:t>i</a:t>
            </a:r>
            <a:r>
              <a:rPr sz="4000" spc="-30" dirty="0"/>
              <a:t>u</a:t>
            </a:r>
            <a:r>
              <a:rPr sz="4000" spc="-35" dirty="0"/>
              <a:t>m</a:t>
            </a:r>
            <a:r>
              <a:rPr sz="4000" spc="-25" dirty="0"/>
              <a:t> </a:t>
            </a:r>
            <a:r>
              <a:rPr sz="4000" spc="-30" dirty="0"/>
              <a:t>B</a:t>
            </a:r>
            <a:r>
              <a:rPr sz="4000" spc="-5" dirty="0"/>
              <a:t>i</a:t>
            </a:r>
            <a:r>
              <a:rPr sz="4000" spc="-30" dirty="0"/>
              <a:t>b</a:t>
            </a:r>
            <a:r>
              <a:rPr sz="4000" spc="-5" dirty="0"/>
              <a:t>li</a:t>
            </a:r>
            <a:r>
              <a:rPr sz="4000" spc="-25" dirty="0"/>
              <a:t>og</a:t>
            </a:r>
            <a:r>
              <a:rPr sz="4000" spc="-85" dirty="0"/>
              <a:t>r</a:t>
            </a:r>
            <a:r>
              <a:rPr sz="4000" spc="-20" dirty="0"/>
              <a:t>a</a:t>
            </a:r>
            <a:r>
              <a:rPr sz="4000" spc="-30" dirty="0"/>
              <a:t>p</a:t>
            </a:r>
            <a:r>
              <a:rPr sz="4000" spc="-100" dirty="0"/>
              <a:t>h</a:t>
            </a:r>
            <a:r>
              <a:rPr sz="4000" spc="-20" dirty="0"/>
              <a:t>y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916939" y="1460821"/>
            <a:ext cx="6565900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3560"/>
              </a:lnSpc>
              <a:buFont typeface="Arial"/>
              <a:buChar char="•"/>
              <a:tabLst>
                <a:tab pos="241300" algn="l"/>
              </a:tabLst>
            </a:pPr>
            <a:r>
              <a:rPr sz="3300" dirty="0">
                <a:latin typeface="Calibri"/>
                <a:cs typeface="Calibri"/>
              </a:rPr>
              <a:t>Q</a:t>
            </a:r>
            <a:r>
              <a:rPr sz="3300" spc="-10" dirty="0">
                <a:latin typeface="Calibri"/>
                <a:cs typeface="Calibri"/>
              </a:rPr>
              <a:t>u</a:t>
            </a:r>
            <a:r>
              <a:rPr sz="3300" spc="-5" dirty="0">
                <a:latin typeface="Calibri"/>
                <a:cs typeface="Calibri"/>
              </a:rPr>
              <a:t>ic</a:t>
            </a:r>
            <a:r>
              <a:rPr sz="3300" spc="-20" dirty="0">
                <a:latin typeface="Calibri"/>
                <a:cs typeface="Calibri"/>
              </a:rPr>
              <a:t>k</a:t>
            </a:r>
            <a:r>
              <a:rPr sz="3300" spc="-5" dirty="0">
                <a:latin typeface="Calibri"/>
                <a:cs typeface="Calibri"/>
              </a:rPr>
              <a:t>l</a:t>
            </a:r>
            <a:r>
              <a:rPr sz="3300" dirty="0">
                <a:latin typeface="Calibri"/>
                <a:cs typeface="Calibri"/>
              </a:rPr>
              <a:t>y</a:t>
            </a:r>
            <a:r>
              <a:rPr sz="3300" spc="25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s</a:t>
            </a:r>
            <a:r>
              <a:rPr sz="3300" spc="-20" dirty="0">
                <a:latin typeface="Calibri"/>
                <a:cs typeface="Calibri"/>
              </a:rPr>
              <a:t>ea</a:t>
            </a:r>
            <a:r>
              <a:rPr sz="3300" spc="-65" dirty="0">
                <a:latin typeface="Calibri"/>
                <a:cs typeface="Calibri"/>
              </a:rPr>
              <a:t>r</a:t>
            </a:r>
            <a:r>
              <a:rPr sz="3300" spc="-20" dirty="0">
                <a:latin typeface="Calibri"/>
                <a:cs typeface="Calibri"/>
              </a:rPr>
              <a:t>c</a:t>
            </a:r>
            <a:r>
              <a:rPr sz="3300" dirty="0">
                <a:latin typeface="Calibri"/>
                <a:cs typeface="Calibri"/>
              </a:rPr>
              <a:t>h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</a:t>
            </a:r>
            <a:r>
              <a:rPr sz="3300" spc="-10" dirty="0">
                <a:latin typeface="Calibri"/>
                <a:cs typeface="Calibri"/>
              </a:rPr>
              <a:t>h</a:t>
            </a:r>
            <a:r>
              <a:rPr sz="3300" spc="-20" dirty="0">
                <a:latin typeface="Calibri"/>
                <a:cs typeface="Calibri"/>
              </a:rPr>
              <a:t>e</a:t>
            </a:r>
            <a:r>
              <a:rPr sz="3300" spc="1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d</a:t>
            </a:r>
            <a:r>
              <a:rPr sz="3300" dirty="0">
                <a:latin typeface="Calibri"/>
                <a:cs typeface="Calibri"/>
              </a:rPr>
              <a:t>eliri</a:t>
            </a:r>
            <a:r>
              <a:rPr sz="3300" spc="-20" dirty="0">
                <a:latin typeface="Calibri"/>
                <a:cs typeface="Calibri"/>
              </a:rPr>
              <a:t>u</a:t>
            </a:r>
            <a:r>
              <a:rPr sz="3300" spc="-30" dirty="0">
                <a:latin typeface="Calibri"/>
                <a:cs typeface="Calibri"/>
              </a:rPr>
              <a:t>m</a:t>
            </a:r>
            <a:r>
              <a:rPr sz="3300" spc="2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li</a:t>
            </a:r>
            <a:r>
              <a:rPr sz="3300" spc="-40" dirty="0">
                <a:latin typeface="Calibri"/>
                <a:cs typeface="Calibri"/>
              </a:rPr>
              <a:t>t</a:t>
            </a:r>
            <a:r>
              <a:rPr sz="3300" spc="-20" dirty="0">
                <a:latin typeface="Calibri"/>
                <a:cs typeface="Calibri"/>
              </a:rPr>
              <a:t>e</a:t>
            </a:r>
            <a:r>
              <a:rPr sz="3300" spc="-90" dirty="0">
                <a:latin typeface="Calibri"/>
                <a:cs typeface="Calibri"/>
              </a:rPr>
              <a:t>r</a:t>
            </a:r>
            <a:r>
              <a:rPr sz="3300" spc="-35" dirty="0">
                <a:latin typeface="Calibri"/>
                <a:cs typeface="Calibri"/>
              </a:rPr>
              <a:t>a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-10" dirty="0">
                <a:latin typeface="Calibri"/>
                <a:cs typeface="Calibri"/>
              </a:rPr>
              <a:t>u</a:t>
            </a:r>
            <a:r>
              <a:rPr sz="3300" spc="-65" dirty="0">
                <a:latin typeface="Calibri"/>
                <a:cs typeface="Calibri"/>
              </a:rPr>
              <a:t>r</a:t>
            </a:r>
            <a:r>
              <a:rPr sz="3300" spc="-20" dirty="0">
                <a:latin typeface="Calibri"/>
                <a:cs typeface="Calibri"/>
              </a:rPr>
              <a:t>e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w</a:t>
            </a:r>
            <a:r>
              <a:rPr sz="3300" spc="-5" dirty="0">
                <a:latin typeface="Calibri"/>
                <a:cs typeface="Calibri"/>
              </a:rPr>
              <a:t>it</a:t>
            </a:r>
            <a:r>
              <a:rPr sz="3300" dirty="0">
                <a:latin typeface="Calibri"/>
                <a:cs typeface="Calibri"/>
              </a:rPr>
              <a:t>h</a:t>
            </a:r>
            <a:r>
              <a:rPr sz="3300" spc="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20" dirty="0">
                <a:latin typeface="Calibri"/>
                <a:cs typeface="Calibri"/>
              </a:rPr>
              <a:t>cce</a:t>
            </a:r>
            <a:r>
              <a:rPr sz="3300" spc="-10" dirty="0">
                <a:latin typeface="Calibri"/>
                <a:cs typeface="Calibri"/>
              </a:rPr>
              <a:t>s</a:t>
            </a:r>
            <a:r>
              <a:rPr sz="3300" dirty="0">
                <a:latin typeface="Calibri"/>
                <a:cs typeface="Calibri"/>
              </a:rPr>
              <a:t>s </a:t>
            </a:r>
            <a:r>
              <a:rPr sz="3300" spc="-55" dirty="0">
                <a:latin typeface="Calibri"/>
                <a:cs typeface="Calibri"/>
              </a:rPr>
              <a:t>t</a:t>
            </a:r>
            <a:r>
              <a:rPr sz="3300" dirty="0">
                <a:latin typeface="Calibri"/>
                <a:cs typeface="Calibri"/>
              </a:rPr>
              <a:t>o</a:t>
            </a:r>
            <a:r>
              <a:rPr sz="3300" spc="-5" dirty="0">
                <a:latin typeface="Calibri"/>
                <a:cs typeface="Calibri"/>
              </a:rPr>
              <a:t> f</a:t>
            </a:r>
            <a:r>
              <a:rPr sz="3300" spc="-10" dirty="0">
                <a:latin typeface="Calibri"/>
                <a:cs typeface="Calibri"/>
              </a:rPr>
              <a:t>u</a:t>
            </a:r>
            <a:r>
              <a:rPr sz="3300" spc="-5" dirty="0">
                <a:latin typeface="Calibri"/>
                <a:cs typeface="Calibri"/>
              </a:rPr>
              <a:t>l</a:t>
            </a:r>
            <a:r>
              <a:rPr sz="3300" dirty="0">
                <a:latin typeface="Calibri"/>
                <a:cs typeface="Calibri"/>
              </a:rPr>
              <a:t>l</a:t>
            </a:r>
            <a:r>
              <a:rPr sz="3300" spc="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20" dirty="0">
                <a:latin typeface="Calibri"/>
                <a:cs typeface="Calibri"/>
              </a:rPr>
              <a:t>b</a:t>
            </a:r>
            <a:r>
              <a:rPr sz="3300" spc="-35" dirty="0">
                <a:latin typeface="Calibri"/>
                <a:cs typeface="Calibri"/>
              </a:rPr>
              <a:t>s</a:t>
            </a:r>
            <a:r>
              <a:rPr sz="3300" spc="-20" dirty="0">
                <a:latin typeface="Calibri"/>
                <a:cs typeface="Calibri"/>
              </a:rPr>
              <a:t>t</a:t>
            </a:r>
            <a:r>
              <a:rPr sz="3300" spc="-90" dirty="0">
                <a:latin typeface="Calibri"/>
                <a:cs typeface="Calibri"/>
              </a:rPr>
              <a:t>r</a:t>
            </a:r>
            <a:r>
              <a:rPr sz="3300" dirty="0">
                <a:latin typeface="Calibri"/>
                <a:cs typeface="Calibri"/>
              </a:rPr>
              <a:t>a</a:t>
            </a:r>
            <a:r>
              <a:rPr sz="3300" spc="-20" dirty="0">
                <a:latin typeface="Calibri"/>
                <a:cs typeface="Calibri"/>
              </a:rPr>
              <a:t>c</a:t>
            </a:r>
            <a:r>
              <a:rPr sz="3300" dirty="0">
                <a:latin typeface="Calibri"/>
                <a:cs typeface="Calibri"/>
              </a:rPr>
              <a:t>t</a:t>
            </a:r>
            <a:r>
              <a:rPr sz="3300" spc="5" dirty="0">
                <a:latin typeface="Calibri"/>
                <a:cs typeface="Calibri"/>
              </a:rPr>
              <a:t>s</a:t>
            </a:r>
            <a:r>
              <a:rPr sz="3300" spc="-10" dirty="0">
                <a:latin typeface="Calibri"/>
                <a:cs typeface="Calibri"/>
              </a:rPr>
              <a:t>:</a:t>
            </a:r>
            <a:endParaRPr sz="3300" dirty="0">
              <a:latin typeface="Calibri"/>
              <a:cs typeface="Calibri"/>
            </a:endParaRPr>
          </a:p>
          <a:p>
            <a:pPr marL="698500" marR="520700" lvl="1" indent="-228600">
              <a:lnSpc>
                <a:spcPts val="324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3000" dirty="0">
                <a:latin typeface="Calibri"/>
                <a:cs typeface="Calibri"/>
              </a:rPr>
              <a:t>&gt;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lang="en-US" sz="3000" spc="-20" dirty="0">
                <a:latin typeface="Calibri"/>
                <a:cs typeface="Calibri"/>
              </a:rPr>
              <a:t>5</a:t>
            </a:r>
            <a:r>
              <a:rPr sz="3000" spc="-15" dirty="0" smtClean="0">
                <a:latin typeface="Calibri"/>
                <a:cs typeface="Calibri"/>
              </a:rPr>
              <a:t>,</a:t>
            </a:r>
            <a:r>
              <a:rPr sz="3000" spc="-20" dirty="0" smtClean="0">
                <a:latin typeface="Calibri"/>
                <a:cs typeface="Calibri"/>
              </a:rPr>
              <a:t>000</a:t>
            </a:r>
            <a:r>
              <a:rPr sz="3000" spc="5" dirty="0" smtClean="0">
                <a:latin typeface="Calibri"/>
                <a:cs typeface="Calibri"/>
              </a:rPr>
              <a:t> </a:t>
            </a:r>
            <a:r>
              <a:rPr sz="3000" spc="-110" dirty="0">
                <a:latin typeface="Calibri"/>
                <a:cs typeface="Calibri"/>
              </a:rPr>
              <a:t>k</a:t>
            </a:r>
            <a:r>
              <a:rPr sz="3000" spc="-45" dirty="0">
                <a:latin typeface="Calibri"/>
                <a:cs typeface="Calibri"/>
              </a:rPr>
              <a:t>e</a:t>
            </a:r>
            <a:r>
              <a:rPr sz="3000" spc="-20" dirty="0">
                <a:latin typeface="Calibri"/>
                <a:cs typeface="Calibri"/>
              </a:rPr>
              <a:t>y</a:t>
            </a:r>
            <a:r>
              <a:rPr sz="3000" spc="5" dirty="0">
                <a:latin typeface="Calibri"/>
                <a:cs typeface="Calibri"/>
              </a:rPr>
              <a:t>-</a:t>
            </a:r>
            <a:r>
              <a:rPr sz="3000" spc="-50" dirty="0">
                <a:latin typeface="Calibri"/>
                <a:cs typeface="Calibri"/>
              </a:rPr>
              <a:t>w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d </a:t>
            </a:r>
            <a:r>
              <a:rPr sz="3000" spc="-5" dirty="0">
                <a:latin typeface="Calibri"/>
                <a:cs typeface="Calibri"/>
              </a:rPr>
              <a:t>ind</a:t>
            </a:r>
            <a:r>
              <a:rPr sz="3000" spc="-55" dirty="0">
                <a:latin typeface="Calibri"/>
                <a:cs typeface="Calibri"/>
              </a:rPr>
              <a:t>e</a:t>
            </a:r>
            <a:r>
              <a:rPr sz="3000" spc="-90" dirty="0">
                <a:latin typeface="Calibri"/>
                <a:cs typeface="Calibri"/>
              </a:rPr>
              <a:t>x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de</a:t>
            </a:r>
            <a:r>
              <a:rPr sz="3000" spc="-5" dirty="0">
                <a:latin typeface="Calibri"/>
                <a:cs typeface="Calibri"/>
              </a:rPr>
              <a:t>lirium </a:t>
            </a:r>
            <a:r>
              <a:rPr sz="3000" spc="-15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c</a:t>
            </a:r>
            <a:r>
              <a:rPr sz="3000" spc="-5" dirty="0">
                <a:latin typeface="Calibri"/>
                <a:cs typeface="Calibri"/>
              </a:rPr>
              <a:t>l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s</a:t>
            </a:r>
          </a:p>
          <a:p>
            <a:pPr marL="698500" lvl="1" indent="-22860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698500" algn="l"/>
              </a:tabLst>
            </a:pPr>
            <a:r>
              <a:rPr sz="3000" spc="-25" dirty="0">
                <a:latin typeface="Calibri"/>
                <a:cs typeface="Calibri"/>
              </a:rPr>
              <a:t>U</a:t>
            </a:r>
            <a:r>
              <a:rPr sz="3000" spc="-5" dirty="0">
                <a:latin typeface="Calibri"/>
                <a:cs typeface="Calibri"/>
              </a:rPr>
              <a:t>pd</a:t>
            </a:r>
            <a:r>
              <a:rPr sz="3000" spc="-25" dirty="0">
                <a:latin typeface="Calibri"/>
                <a:cs typeface="Calibri"/>
              </a:rPr>
              <a:t>a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30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thl</a:t>
            </a:r>
            <a:r>
              <a:rPr sz="3000" dirty="0">
                <a:latin typeface="Calibri"/>
                <a:cs typeface="Calibri"/>
              </a:rPr>
              <a:t>y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b</a:t>
            </a:r>
            <a:r>
              <a:rPr sz="3000" spc="-15" dirty="0">
                <a:latin typeface="Calibri"/>
                <a:cs typeface="Calibri"/>
              </a:rPr>
              <a:t>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25" dirty="0">
                <a:latin typeface="Calibri"/>
                <a:cs typeface="Calibri"/>
              </a:rPr>
              <a:t>h</a:t>
            </a:r>
            <a:r>
              <a:rPr sz="3000" spc="-15" dirty="0">
                <a:latin typeface="Calibri"/>
                <a:cs typeface="Calibri"/>
              </a:rPr>
              <a:t>e </a:t>
            </a:r>
            <a:r>
              <a:rPr sz="3000" spc="-25" dirty="0">
                <a:latin typeface="Calibri"/>
                <a:cs typeface="Calibri"/>
              </a:rPr>
              <a:t>N</a:t>
            </a:r>
            <a:r>
              <a:rPr sz="3000" spc="-1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D</a:t>
            </a:r>
            <a:r>
              <a:rPr sz="3000" spc="-25" dirty="0">
                <a:latin typeface="Calibri"/>
                <a:cs typeface="Calibri"/>
              </a:rPr>
              <a:t>U</a:t>
            </a:r>
            <a:r>
              <a:rPr sz="3000" dirty="0">
                <a:latin typeface="Calibri"/>
                <a:cs typeface="Calibri"/>
              </a:rPr>
              <a:t>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25" dirty="0">
                <a:latin typeface="Calibri"/>
                <a:cs typeface="Calibri"/>
              </a:rPr>
              <a:t>m</a:t>
            </a:r>
            <a:endParaRPr sz="3000" dirty="0">
              <a:latin typeface="Calibri"/>
              <a:cs typeface="Calibri"/>
            </a:endParaRPr>
          </a:p>
          <a:p>
            <a:pPr marL="698500" marR="45085" lvl="1" indent="-228600">
              <a:lnSpc>
                <a:spcPts val="3240"/>
              </a:lnSpc>
              <a:spcBef>
                <a:spcPts val="550"/>
              </a:spcBef>
              <a:buFont typeface="Arial"/>
              <a:buChar char="•"/>
              <a:tabLst>
                <a:tab pos="698500" algn="l"/>
              </a:tabLst>
            </a:pPr>
            <a:r>
              <a:rPr sz="3000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b</a:t>
            </a:r>
            <a:r>
              <a:rPr sz="3000" spc="-35" dirty="0">
                <a:latin typeface="Calibri"/>
                <a:cs typeface="Calibri"/>
              </a:rPr>
              <a:t>s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80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acts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</a:t>
            </a:r>
            <a:r>
              <a:rPr sz="3000" spc="-55" dirty="0">
                <a:latin typeface="Calibri"/>
                <a:cs typeface="Calibri"/>
              </a:rPr>
              <a:t>r</a:t>
            </a:r>
            <a:r>
              <a:rPr sz="3000" spc="-15" dirty="0">
                <a:latin typeface="Calibri"/>
                <a:cs typeface="Calibri"/>
              </a:rPr>
              <a:t>e </a:t>
            </a:r>
            <a:r>
              <a:rPr sz="3000" spc="-5" dirty="0">
                <a:latin typeface="Calibri"/>
                <a:cs typeface="Calibri"/>
              </a:rPr>
              <a:t>lin</a:t>
            </a:r>
            <a:r>
              <a:rPr sz="3000" spc="-110" dirty="0">
                <a:latin typeface="Calibri"/>
                <a:cs typeface="Calibri"/>
              </a:rPr>
              <a:t>k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 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 Pubm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d o</a:t>
            </a:r>
            <a:r>
              <a:rPr sz="3000" spc="-15" dirty="0">
                <a:latin typeface="Calibri"/>
                <a:cs typeface="Calibri"/>
              </a:rPr>
              <a:t>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full </a:t>
            </a:r>
            <a:r>
              <a:rPr sz="3000" spc="-25" dirty="0">
                <a:latin typeface="Calibri"/>
                <a:cs typeface="Calibri"/>
              </a:rPr>
              <a:t>P</a:t>
            </a:r>
            <a:r>
              <a:rPr sz="3000" spc="-30" dirty="0">
                <a:latin typeface="Calibri"/>
                <a:cs typeface="Calibri"/>
              </a:rPr>
              <a:t>M</a:t>
            </a:r>
            <a:r>
              <a:rPr sz="3000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45" dirty="0">
                <a:latin typeface="Calibri"/>
                <a:cs typeface="Calibri"/>
              </a:rPr>
              <a:t>t</a:t>
            </a:r>
            <a:r>
              <a:rPr sz="3000" spc="-70" dirty="0">
                <a:latin typeface="Calibri"/>
                <a:cs typeface="Calibri"/>
              </a:rPr>
              <a:t>e</a:t>
            </a:r>
            <a:r>
              <a:rPr sz="3000" spc="5" dirty="0">
                <a:latin typeface="Calibri"/>
                <a:cs typeface="Calibri"/>
              </a:rPr>
              <a:t>x</a:t>
            </a:r>
            <a:r>
              <a:rPr sz="3000" spc="-10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whe</a:t>
            </a:r>
            <a:r>
              <a:rPr sz="3000" dirty="0">
                <a:latin typeface="Calibri"/>
                <a:cs typeface="Calibri"/>
              </a:rPr>
              <a:t>n </a:t>
            </a:r>
            <a:r>
              <a:rPr sz="3000" spc="-45" dirty="0">
                <a:latin typeface="Calibri"/>
                <a:cs typeface="Calibri"/>
              </a:rPr>
              <a:t>a</a:t>
            </a:r>
            <a:r>
              <a:rPr sz="3000" spc="-65" dirty="0">
                <a:latin typeface="Calibri"/>
                <a:cs typeface="Calibri"/>
              </a:rPr>
              <a:t>v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il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ble</a:t>
            </a:r>
            <a:endParaRPr sz="3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6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6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6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liriu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6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6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6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6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rk.</a:t>
            </a:r>
            <a:r>
              <a:rPr sz="26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6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600" u="heavy" spc="9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/bi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li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og</a:t>
            </a:r>
            <a:r>
              <a:rPr sz="26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ap</a:t>
            </a:r>
            <a:r>
              <a:rPr sz="2600" u="heavy" spc="-6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6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26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29015" y="1426464"/>
            <a:ext cx="3105911" cy="4658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21</a:t>
            </a:fld>
            <a:endParaRPr spc="-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023" y="281624"/>
            <a:ext cx="1086058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ID</a:t>
            </a:r>
            <a:r>
              <a:rPr spc="-5" dirty="0"/>
              <a:t>U</a:t>
            </a:r>
            <a:r>
              <a:rPr dirty="0"/>
              <a:t>S</a:t>
            </a:r>
            <a:r>
              <a:rPr spc="-5" dirty="0"/>
              <a:t> </a:t>
            </a:r>
            <a:r>
              <a:rPr spc="-90" dirty="0"/>
              <a:t>R</a:t>
            </a:r>
            <a:r>
              <a:rPr spc="-5" dirty="0"/>
              <a:t>e</a:t>
            </a:r>
            <a:r>
              <a:rPr dirty="0"/>
              <a:t>s</a:t>
            </a:r>
            <a:r>
              <a:rPr spc="-10" dirty="0"/>
              <a:t>o</a:t>
            </a:r>
            <a:r>
              <a:rPr dirty="0"/>
              <a:t>u</a:t>
            </a:r>
            <a:r>
              <a:rPr spc="-55" dirty="0"/>
              <a:t>r</a:t>
            </a:r>
            <a:r>
              <a:rPr spc="-5" dirty="0"/>
              <a:t>ce</a:t>
            </a:r>
            <a:r>
              <a:rPr spc="5" dirty="0"/>
              <a:t>s</a:t>
            </a:r>
            <a:r>
              <a:rPr dirty="0"/>
              <a:t>-</a:t>
            </a:r>
            <a:r>
              <a:rPr spc="-5" dirty="0"/>
              <a:t> Col</a:t>
            </a:r>
            <a:r>
              <a:rPr spc="-10" dirty="0"/>
              <a:t>l</a:t>
            </a:r>
            <a:r>
              <a:rPr dirty="0"/>
              <a:t>ab</a:t>
            </a:r>
            <a:r>
              <a:rPr spc="-10" dirty="0"/>
              <a:t>o</a:t>
            </a:r>
            <a:r>
              <a:rPr spc="-80" dirty="0"/>
              <a:t>r</a:t>
            </a:r>
            <a:r>
              <a:rPr spc="-45" dirty="0"/>
              <a:t>a</a:t>
            </a:r>
            <a:r>
              <a:rPr spc="-15" dirty="0"/>
              <a:t>ti</a:t>
            </a:r>
            <a:r>
              <a:rPr spc="-10" dirty="0"/>
              <a:t>o</a:t>
            </a:r>
            <a:r>
              <a:rPr dirty="0"/>
              <a:t>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607" y="1335388"/>
            <a:ext cx="11129010" cy="4873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95"/>
              </a:lnSpc>
            </a:pPr>
            <a:r>
              <a:rPr sz="3600" spc="-25" dirty="0">
                <a:latin typeface="Calibri"/>
                <a:cs typeface="Calibri"/>
              </a:rPr>
              <a:t>B</a:t>
            </a:r>
            <a:r>
              <a:rPr sz="3600" dirty="0">
                <a:latin typeface="Calibri"/>
                <a:cs typeface="Calibri"/>
              </a:rPr>
              <a:t>uildin</a:t>
            </a:r>
            <a:r>
              <a:rPr sz="3600" spc="-20" dirty="0">
                <a:latin typeface="Calibri"/>
                <a:cs typeface="Calibri"/>
              </a:rPr>
              <a:t>g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nn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ns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lla</a:t>
            </a:r>
            <a:r>
              <a:rPr sz="3600" spc="5" dirty="0">
                <a:latin typeface="Calibri"/>
                <a:cs typeface="Calibri"/>
              </a:rPr>
              <a:t>b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85" dirty="0">
                <a:latin typeface="Calibri"/>
                <a:cs typeface="Calibri"/>
              </a:rPr>
              <a:t>r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n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10" dirty="0">
                <a:latin typeface="Calibri"/>
                <a:cs typeface="Calibri"/>
              </a:rPr>
              <a:t>:</a:t>
            </a:r>
            <a:endParaRPr sz="3600" dirty="0">
              <a:latin typeface="Calibri"/>
              <a:cs typeface="Calibri"/>
            </a:endParaRPr>
          </a:p>
          <a:p>
            <a:pPr marL="698500" marR="5080" indent="-228600">
              <a:lnSpc>
                <a:spcPts val="3070"/>
              </a:lnSpc>
              <a:spcBef>
                <a:spcPts val="620"/>
              </a:spcBef>
              <a:buFont typeface="Arial"/>
              <a:buChar char="•"/>
              <a:tabLst>
                <a:tab pos="698500" algn="l"/>
              </a:tabLst>
            </a:pPr>
            <a:r>
              <a:rPr sz="3200" spc="-1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nnu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NIDU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liriu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oot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mp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2.</a:t>
            </a:r>
            <a:r>
              <a:rPr sz="3200" dirty="0">
                <a:latin typeface="Calibri"/>
                <a:cs typeface="Calibri"/>
              </a:rPr>
              <a:t>5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6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nsi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spc="-30" dirty="0">
                <a:latin typeface="Calibri"/>
                <a:cs typeface="Calibri"/>
              </a:rPr>
              <a:t>k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op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mpa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sin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 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liriu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om 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ud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gn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ogy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ac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n.</a:t>
            </a:r>
            <a:endParaRPr sz="3200" dirty="0">
              <a:latin typeface="Calibri"/>
              <a:cs typeface="Calibri"/>
            </a:endParaRPr>
          </a:p>
          <a:p>
            <a:pPr marL="1155700" marR="2670175" lvl="1" indent="-228600">
              <a:lnSpc>
                <a:spcPts val="2690"/>
              </a:lnSpc>
              <a:spcBef>
                <a:spcPts val="505"/>
              </a:spcBef>
              <a:buFont typeface="Arial"/>
              <a:buChar char="•"/>
              <a:tabLst>
                <a:tab pos="1155700" algn="l"/>
              </a:tabLst>
            </a:pP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vi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oot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800" u="heavy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s: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//d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800" u="heavy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or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k.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800" u="heavy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800" u="heavy" spc="7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2800" u="heavy" spc="-6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800" u="heavy" spc="-3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800" u="heavy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ee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8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8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endParaRPr sz="2800" dirty="0">
              <a:latin typeface="Calibri"/>
              <a:cs typeface="Calibri"/>
            </a:endParaRPr>
          </a:p>
          <a:p>
            <a:pPr marL="698500" indent="-228600">
              <a:lnSpc>
                <a:spcPts val="3579"/>
              </a:lnSpc>
              <a:buFont typeface="Arial"/>
              <a:buChar char="•"/>
              <a:tabLst>
                <a:tab pos="698500" algn="l"/>
              </a:tabLst>
            </a:pPr>
            <a:r>
              <a:rPr sz="3200" spc="-1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ri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liriu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nnu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ing</a:t>
            </a:r>
            <a:endParaRPr lang="en-US" sz="3200" spc="-5" dirty="0">
              <a:latin typeface="Calibri"/>
              <a:cs typeface="Calibri"/>
            </a:endParaRPr>
          </a:p>
          <a:p>
            <a:pPr marL="698500" indent="-228600">
              <a:lnSpc>
                <a:spcPts val="3579"/>
              </a:lnSpc>
              <a:buFont typeface="Arial"/>
              <a:buChar char="•"/>
              <a:tabLst>
                <a:tab pos="698500" algn="l"/>
              </a:tabLst>
            </a:pPr>
            <a:r>
              <a:rPr lang="en-US" sz="3200" spc="-5" dirty="0">
                <a:latin typeface="Calibri"/>
                <a:cs typeface="Calibri"/>
              </a:rPr>
              <a:t>NIDUS webinars</a:t>
            </a:r>
          </a:p>
          <a:p>
            <a:pPr marL="698500" indent="-228600">
              <a:lnSpc>
                <a:spcPts val="3579"/>
              </a:lnSpc>
              <a:buFont typeface="Arial"/>
              <a:buChar char="•"/>
              <a:tabLst>
                <a:tab pos="698500" algn="l"/>
              </a:tabLst>
            </a:pPr>
            <a:r>
              <a:rPr lang="en-US" sz="3200" spc="-5" dirty="0">
                <a:latin typeface="Calibri"/>
                <a:cs typeface="Calibri"/>
              </a:rPr>
              <a:t>NIDUS research hub</a:t>
            </a:r>
          </a:p>
          <a:p>
            <a:pPr marL="469900">
              <a:lnSpc>
                <a:spcPts val="3579"/>
              </a:lnSpc>
              <a:tabLst>
                <a:tab pos="698500" algn="l"/>
              </a:tabLst>
            </a:pPr>
            <a:endParaRPr lang="en-US" sz="3200" spc="-5" dirty="0">
              <a:latin typeface="Calibri"/>
              <a:cs typeface="Calibri"/>
            </a:endParaRPr>
          </a:p>
          <a:p>
            <a:pPr marL="698500" indent="-228600">
              <a:lnSpc>
                <a:spcPts val="3579"/>
              </a:lnSpc>
              <a:buFont typeface="Arial"/>
              <a:buChar char="•"/>
              <a:tabLst>
                <a:tab pos="698500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22</a:t>
            </a:fld>
            <a:endParaRPr spc="-1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4109" y="281624"/>
            <a:ext cx="995449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pc="-5" dirty="0"/>
              <a:t>N</a:t>
            </a:r>
            <a:r>
              <a:rPr dirty="0"/>
              <a:t>ID</a:t>
            </a:r>
            <a:r>
              <a:rPr spc="-5" dirty="0"/>
              <a:t>U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I</a:t>
            </a:r>
            <a:r>
              <a:rPr spc="-20" dirty="0"/>
              <a:t>n</a:t>
            </a:r>
            <a:r>
              <a:rPr spc="-105" dirty="0"/>
              <a:t>f</a:t>
            </a:r>
            <a:r>
              <a:rPr spc="-10" dirty="0"/>
              <a:t>o</a:t>
            </a:r>
            <a:r>
              <a:rPr spc="5" dirty="0"/>
              <a:t>r</a:t>
            </a:r>
            <a:r>
              <a:rPr spc="-5" dirty="0"/>
              <a:t>m</a:t>
            </a:r>
            <a:r>
              <a:rPr spc="-45" dirty="0"/>
              <a:t>a</a:t>
            </a:r>
            <a:r>
              <a:rPr spc="-15" dirty="0"/>
              <a:t>ti</a:t>
            </a:r>
            <a:r>
              <a:rPr spc="-10" dirty="0"/>
              <a:t>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23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916939" y="1461556"/>
            <a:ext cx="10300335" cy="2949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346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gn 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spc="-5" dirty="0">
                <a:latin typeface="Calibri"/>
                <a:cs typeface="Calibri"/>
              </a:rPr>
              <a:t>NIDU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3200" u="heavy" spc="-5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3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3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//d</a:t>
            </a:r>
            <a:r>
              <a:rPr sz="3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liriu</a:t>
            </a:r>
            <a:r>
              <a:rPr sz="3200" u="heavy" spc="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3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2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3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rk.</a:t>
            </a:r>
            <a:r>
              <a:rPr sz="3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200" u="heavy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3200" u="heavy" spc="1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3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3200" spc="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rm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pil</a:t>
            </a:r>
            <a:r>
              <a:rPr sz="3200" dirty="0">
                <a:latin typeface="Calibri"/>
                <a:cs typeface="Calibri"/>
              </a:rPr>
              <a:t>ot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ppli</a:t>
            </a:r>
            <a:r>
              <a:rPr sz="3200" spc="-25" dirty="0">
                <a:latin typeface="Calibri"/>
                <a:cs typeface="Calibri"/>
              </a:rPr>
              <a:t>ca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/d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" dirty="0">
                <a:latin typeface="Calibri"/>
                <a:cs typeface="Calibri"/>
              </a:rPr>
              <a:t>dlin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</a:p>
          <a:p>
            <a:pPr marL="241300" marR="372745" indent="-228600">
              <a:lnSpc>
                <a:spcPts val="346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NIDU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liriu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ces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: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3200" u="heavy" spc="-5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3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32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//d</a:t>
            </a:r>
            <a:r>
              <a:rPr sz="3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liriu</a:t>
            </a:r>
            <a:r>
              <a:rPr sz="3200" u="heavy" spc="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32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32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3200" u="heavy" spc="-2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3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2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rk.</a:t>
            </a:r>
            <a:r>
              <a:rPr sz="3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3200" u="heavy" spc="-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3200" u="heavy" spc="1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32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buil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nn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5" dirty="0">
                <a:latin typeface="Calibri"/>
                <a:cs typeface="Calibri"/>
              </a:rPr>
              <a:t> 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liriu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</a:p>
          <a:p>
            <a:pPr marL="241300" marR="89535" indent="-228600">
              <a:lnSpc>
                <a:spcPts val="346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t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p 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indin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, </a:t>
            </a:r>
            <a:r>
              <a:rPr sz="3200" spc="-5" dirty="0">
                <a:latin typeface="Calibri"/>
                <a:cs typeface="Calibri"/>
              </a:rPr>
              <a:t>buildin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10" dirty="0">
                <a:latin typeface="Calibri"/>
                <a:cs typeface="Calibri"/>
              </a:rPr>
              <a:t>s,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nd 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25" y="1709738"/>
            <a:ext cx="11325340" cy="30473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We’re available to help build connections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392" y="3590624"/>
            <a:ext cx="3926952" cy="205105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</a:rPr>
              <a:t>Contact Information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nidus@hsl.harvard.edu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Website: deliriumnetwork.org </a:t>
            </a:r>
          </a:p>
          <a:p>
            <a:r>
              <a:rPr lang="en-US" dirty="0">
                <a:solidFill>
                  <a:schemeClr val="tx1"/>
                </a:solidFill>
              </a:rPr>
              <a:t>Phone: (617) 971-5390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7378" y="6089651"/>
            <a:ext cx="8444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Follow NIDUS online!   	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Twitter: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4F81BD"/>
                </a:solidFill>
                <a:cs typeface="Arial" charset="0"/>
              </a:rPr>
              <a:t>@</a:t>
            </a:r>
            <a:r>
              <a:rPr lang="en-US" dirty="0" err="1">
                <a:solidFill>
                  <a:srgbClr val="4F81BD"/>
                </a:solidFill>
                <a:cs typeface="Arial" charset="0"/>
              </a:rPr>
              <a:t>nidus_delirium</a:t>
            </a:r>
            <a:r>
              <a:rPr lang="en-US" dirty="0">
                <a:solidFill>
                  <a:srgbClr val="4F81BD"/>
                </a:solidFill>
                <a:cs typeface="Arial" charset="0"/>
              </a:rPr>
              <a:t>           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Facebook: </a:t>
            </a:r>
            <a:r>
              <a:rPr lang="en-US" dirty="0" err="1">
                <a:solidFill>
                  <a:srgbClr val="4F81BD"/>
                </a:solidFill>
                <a:cs typeface="Arial" charset="0"/>
              </a:rPr>
              <a:t>NIDUSDelirium</a:t>
            </a:r>
            <a:endParaRPr lang="en-US" dirty="0">
              <a:solidFill>
                <a:srgbClr val="4F81BD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4F81BD"/>
                </a:solidFill>
                <a:cs typeface="Arial" charset="0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83" y="6089651"/>
            <a:ext cx="514481" cy="482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92" y="6089651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09" y="4041331"/>
            <a:ext cx="3003014" cy="121622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5A1C22B-3116-4F6D-A1FE-A3F780B0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8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pc="-5" dirty="0"/>
              <a:t>Q</a:t>
            </a:r>
            <a:r>
              <a:rPr dirty="0"/>
              <a:t>u</a:t>
            </a:r>
            <a:r>
              <a:rPr spc="-5" dirty="0"/>
              <a:t>e</a:t>
            </a:r>
            <a:r>
              <a:rPr spc="-50" dirty="0"/>
              <a:t>s</a:t>
            </a:r>
            <a:r>
              <a:rPr spc="-15" dirty="0"/>
              <a:t>t</a:t>
            </a:r>
            <a:r>
              <a:rPr dirty="0"/>
              <a:t>i</a:t>
            </a:r>
            <a:r>
              <a:rPr spc="-5" dirty="0"/>
              <a:t>o</a:t>
            </a:r>
            <a:r>
              <a:rPr dirty="0"/>
              <a:t>ns</a:t>
            </a:r>
            <a:r>
              <a:rPr spc="-15" dirty="0"/>
              <a:t> </a:t>
            </a:r>
            <a:r>
              <a:rPr dirty="0"/>
              <a:t>&amp; </a:t>
            </a:r>
            <a:r>
              <a:rPr spc="-5" dirty="0"/>
              <a:t>Ope</a:t>
            </a:r>
            <a:r>
              <a:rPr dirty="0"/>
              <a:t>n Discussi</a:t>
            </a:r>
            <a:r>
              <a:rPr spc="-10" dirty="0"/>
              <a:t>o</a:t>
            </a:r>
            <a:r>
              <a:rPr dirty="0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2927603" y="1566671"/>
            <a:ext cx="6336791" cy="475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25</a:t>
            </a:fld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dirty="0"/>
              <a:t>I</a:t>
            </a:r>
            <a:r>
              <a:rPr spc="-45" dirty="0"/>
              <a:t>n</a:t>
            </a:r>
            <a:r>
              <a:rPr spc="-10" dirty="0"/>
              <a:t>t</a:t>
            </a:r>
            <a:r>
              <a:rPr spc="-100" dirty="0"/>
              <a:t>r</a:t>
            </a:r>
            <a:r>
              <a:rPr spc="-5" dirty="0"/>
              <a:t>o</a:t>
            </a:r>
            <a:r>
              <a:rPr dirty="0"/>
              <a:t>du</a:t>
            </a:r>
            <a:r>
              <a:rPr spc="-5" dirty="0"/>
              <a:t>c</a:t>
            </a:r>
            <a:r>
              <a:rPr spc="-10" dirty="0"/>
              <a:t>ti</a:t>
            </a:r>
            <a:r>
              <a:rPr spc="-5" dirty="0"/>
              <a:t>o</a:t>
            </a:r>
            <a:r>
              <a:rPr dirty="0"/>
              <a:t>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2202310"/>
            <a:ext cx="4736465" cy="168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1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ni</a:t>
            </a:r>
            <a:r>
              <a:rPr sz="2800" spc="-65" dirty="0">
                <a:latin typeface="Calibri"/>
                <a:cs typeface="Calibri"/>
              </a:rPr>
              <a:t>z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le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Wh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iu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 a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suin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52744" y="1815084"/>
            <a:ext cx="5969506" cy="3808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3</a:t>
            </a:fld>
            <a:endParaRPr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4014" y="2795713"/>
            <a:ext cx="6370955" cy="161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0" marR="5080" indent="-1752600">
              <a:lnSpc>
                <a:spcPts val="6480"/>
              </a:lnSpc>
            </a:pPr>
            <a:r>
              <a:rPr sz="6000" b="0" spc="-65" dirty="0">
                <a:latin typeface="Calibri Light"/>
                <a:cs typeface="Calibri Light"/>
              </a:rPr>
              <a:t>N</a:t>
            </a:r>
            <a:r>
              <a:rPr sz="6000" b="0" spc="-15" dirty="0">
                <a:latin typeface="Calibri Light"/>
                <a:cs typeface="Calibri Light"/>
              </a:rPr>
              <a:t>I</a:t>
            </a:r>
            <a:r>
              <a:rPr sz="6000" b="0" spc="-110" dirty="0">
                <a:latin typeface="Calibri Light"/>
                <a:cs typeface="Calibri Light"/>
              </a:rPr>
              <a:t>D</a:t>
            </a:r>
            <a:r>
              <a:rPr sz="6000" b="0" spc="-100" dirty="0">
                <a:latin typeface="Calibri Light"/>
                <a:cs typeface="Calibri Light"/>
              </a:rPr>
              <a:t>U</a:t>
            </a:r>
            <a:r>
              <a:rPr sz="6000" b="0" spc="-30" dirty="0">
                <a:latin typeface="Calibri Light"/>
                <a:cs typeface="Calibri Light"/>
              </a:rPr>
              <a:t>S</a:t>
            </a:r>
            <a:r>
              <a:rPr sz="6000" b="0" spc="-114" dirty="0">
                <a:latin typeface="Calibri Light"/>
                <a:cs typeface="Calibri Light"/>
              </a:rPr>
              <a:t> </a:t>
            </a:r>
            <a:r>
              <a:rPr sz="6000" b="0" spc="-15" dirty="0">
                <a:latin typeface="Calibri Light"/>
                <a:cs typeface="Calibri Light"/>
              </a:rPr>
              <a:t>I</a:t>
            </a:r>
            <a:r>
              <a:rPr sz="6000" b="0" dirty="0">
                <a:latin typeface="Calibri Light"/>
                <a:cs typeface="Calibri Light"/>
              </a:rPr>
              <a:t>I</a:t>
            </a:r>
            <a:r>
              <a:rPr sz="6000" b="0" spc="-65" dirty="0">
                <a:latin typeface="Calibri Light"/>
                <a:cs typeface="Calibri Light"/>
              </a:rPr>
              <a:t> </a:t>
            </a:r>
            <a:r>
              <a:rPr sz="6000" b="0" spc="-85" dirty="0">
                <a:latin typeface="Calibri Light"/>
                <a:cs typeface="Calibri Light"/>
              </a:rPr>
              <a:t>P</a:t>
            </a:r>
            <a:r>
              <a:rPr sz="6000" b="0" spc="-35" dirty="0">
                <a:latin typeface="Calibri Light"/>
                <a:cs typeface="Calibri Light"/>
              </a:rPr>
              <a:t>il</a:t>
            </a:r>
            <a:r>
              <a:rPr sz="6000" b="0" spc="-50" dirty="0">
                <a:latin typeface="Calibri Light"/>
                <a:cs typeface="Calibri Light"/>
              </a:rPr>
              <a:t>o</a:t>
            </a:r>
            <a:r>
              <a:rPr sz="6000" b="0" dirty="0">
                <a:latin typeface="Calibri Light"/>
                <a:cs typeface="Calibri Light"/>
              </a:rPr>
              <a:t>t</a:t>
            </a:r>
            <a:r>
              <a:rPr sz="6000" b="0" spc="-85" dirty="0">
                <a:latin typeface="Calibri Light"/>
                <a:cs typeface="Calibri Light"/>
              </a:rPr>
              <a:t> </a:t>
            </a:r>
            <a:r>
              <a:rPr sz="6000" b="0" spc="-70" dirty="0">
                <a:latin typeface="Calibri Light"/>
                <a:cs typeface="Calibri Light"/>
              </a:rPr>
              <a:t>S</a:t>
            </a:r>
            <a:r>
              <a:rPr sz="6000" b="0" spc="-50" dirty="0">
                <a:latin typeface="Calibri Light"/>
                <a:cs typeface="Calibri Light"/>
              </a:rPr>
              <a:t>t</a:t>
            </a:r>
            <a:r>
              <a:rPr sz="6000" b="0" spc="-85" dirty="0">
                <a:latin typeface="Calibri Light"/>
                <a:cs typeface="Calibri Light"/>
              </a:rPr>
              <a:t>ud</a:t>
            </a:r>
            <a:r>
              <a:rPr sz="6000" b="0" spc="-45" dirty="0">
                <a:latin typeface="Calibri Light"/>
                <a:cs typeface="Calibri Light"/>
              </a:rPr>
              <a:t>i</a:t>
            </a:r>
            <a:r>
              <a:rPr sz="6000" b="0" spc="-50" dirty="0">
                <a:latin typeface="Calibri Light"/>
                <a:cs typeface="Calibri Light"/>
              </a:rPr>
              <a:t>e</a:t>
            </a:r>
            <a:r>
              <a:rPr sz="6000" b="0" spc="-25" dirty="0">
                <a:latin typeface="Calibri Light"/>
                <a:cs typeface="Calibri Light"/>
              </a:rPr>
              <a:t>s</a:t>
            </a:r>
            <a:r>
              <a:rPr sz="6000" b="0" spc="-15" dirty="0">
                <a:latin typeface="Calibri Light"/>
                <a:cs typeface="Calibri Light"/>
              </a:rPr>
              <a:t> </a:t>
            </a:r>
            <a:r>
              <a:rPr sz="6000" b="0" spc="-65" dirty="0">
                <a:latin typeface="Calibri Light"/>
                <a:cs typeface="Calibri Light"/>
              </a:rPr>
              <a:t>O</a:t>
            </a:r>
            <a:r>
              <a:rPr sz="6000" b="0" spc="-130" dirty="0">
                <a:latin typeface="Calibri Light"/>
                <a:cs typeface="Calibri Light"/>
              </a:rPr>
              <a:t>v</a:t>
            </a:r>
            <a:r>
              <a:rPr sz="6000" b="0" spc="-80" dirty="0">
                <a:latin typeface="Calibri Light"/>
                <a:cs typeface="Calibri Light"/>
              </a:rPr>
              <a:t>e</a:t>
            </a:r>
            <a:r>
              <a:rPr sz="6000" b="0" spc="-10" dirty="0">
                <a:latin typeface="Calibri Light"/>
                <a:cs typeface="Calibri Light"/>
              </a:rPr>
              <a:t>r</a:t>
            </a:r>
            <a:r>
              <a:rPr sz="6000" b="0" spc="-80" dirty="0">
                <a:latin typeface="Calibri Light"/>
                <a:cs typeface="Calibri Light"/>
              </a:rPr>
              <a:t>v</a:t>
            </a:r>
            <a:r>
              <a:rPr sz="6000" b="0" spc="-45" dirty="0">
                <a:latin typeface="Calibri Light"/>
                <a:cs typeface="Calibri Light"/>
              </a:rPr>
              <a:t>i</a:t>
            </a:r>
            <a:r>
              <a:rPr sz="6000" b="0" spc="-85" dirty="0">
                <a:latin typeface="Calibri Light"/>
                <a:cs typeface="Calibri Light"/>
              </a:rPr>
              <a:t>e</a:t>
            </a:r>
            <a:r>
              <a:rPr sz="6000" b="0" spc="-45" dirty="0">
                <a:latin typeface="Calibri Light"/>
                <a:cs typeface="Calibri Light"/>
              </a:rPr>
              <a:t>w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4</a:t>
            </a:fld>
            <a:endParaRPr spc="-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2917" y="281624"/>
            <a:ext cx="1014568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pc="-5" dirty="0"/>
              <a:t>Go</a:t>
            </a:r>
            <a:r>
              <a:rPr dirty="0"/>
              <a:t>a</a:t>
            </a:r>
            <a:r>
              <a:rPr spc="-10" dirty="0"/>
              <a:t>l</a:t>
            </a:r>
            <a:r>
              <a:rPr spc="10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15" dirty="0"/>
              <a:t> </a:t>
            </a:r>
            <a:r>
              <a:rPr spc="-5" dirty="0"/>
              <a:t>N</a:t>
            </a:r>
            <a:r>
              <a:rPr dirty="0"/>
              <a:t>ID</a:t>
            </a:r>
            <a:r>
              <a:rPr spc="-5" dirty="0"/>
              <a:t>U</a:t>
            </a:r>
            <a:r>
              <a:rPr dirty="0"/>
              <a:t>S II</a:t>
            </a:r>
            <a:r>
              <a:rPr spc="-10" dirty="0"/>
              <a:t> </a:t>
            </a:r>
            <a:r>
              <a:rPr spc="-5" dirty="0"/>
              <a:t>P</a:t>
            </a:r>
            <a:r>
              <a:rPr spc="-10" dirty="0"/>
              <a:t>il</a:t>
            </a:r>
            <a:r>
              <a:rPr spc="-5" dirty="0"/>
              <a:t>o</a:t>
            </a:r>
            <a:r>
              <a:rPr spc="-15" dirty="0"/>
              <a:t>t</a:t>
            </a:r>
            <a:r>
              <a:rPr spc="30" dirty="0"/>
              <a:t> </a:t>
            </a:r>
            <a:r>
              <a:rPr spc="-5" dirty="0"/>
              <a:t>S</a:t>
            </a:r>
            <a:r>
              <a:rPr spc="-10" dirty="0"/>
              <a:t>t</a:t>
            </a:r>
            <a:r>
              <a:rPr spc="-25" dirty="0"/>
              <a:t>u</a:t>
            </a:r>
            <a:r>
              <a:rPr dirty="0"/>
              <a:t>d</a:t>
            </a:r>
            <a:r>
              <a:rPr spc="-10" dirty="0"/>
              <a:t>i</a:t>
            </a:r>
            <a:r>
              <a:rPr spc="-5" dirty="0"/>
              <a:t>e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5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112678" y="2170565"/>
            <a:ext cx="9965690" cy="369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3890"/>
              </a:lnSpc>
            </a:pPr>
            <a:r>
              <a:rPr sz="3600" spc="-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h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-75" dirty="0">
                <a:latin typeface="Calibri"/>
                <a:cs typeface="Calibri"/>
              </a:rPr>
              <a:t>w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ds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g</a:t>
            </a:r>
            <a:r>
              <a:rPr sz="3600" dirty="0">
                <a:latin typeface="Calibri"/>
                <a:cs typeface="Calibri"/>
              </a:rPr>
              <a:t>n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upp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10" dirty="0">
                <a:latin typeface="Calibri"/>
                <a:cs typeface="Calibri"/>
              </a:rPr>
              <a:t>r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40" dirty="0">
                <a:latin typeface="Calibri"/>
                <a:cs typeface="Calibri"/>
              </a:rPr>
              <a:t> s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udi</a:t>
            </a:r>
            <a:r>
              <a:rPr sz="3600" spc="-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l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d 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liri</a:t>
            </a:r>
            <a:r>
              <a:rPr sz="3600" spc="5" dirty="0">
                <a:latin typeface="Calibri"/>
                <a:cs typeface="Calibri"/>
              </a:rPr>
              <a:t>u</a:t>
            </a:r>
            <a:r>
              <a:rPr sz="3600" spc="-30" dirty="0">
                <a:latin typeface="Calibri"/>
                <a:cs typeface="Calibri"/>
              </a:rPr>
              <a:t>m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h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</a:t>
            </a:r>
            <a:r>
              <a:rPr sz="3600" spc="-75" dirty="0">
                <a:latin typeface="Calibri"/>
                <a:cs typeface="Calibri"/>
              </a:rPr>
              <a:t>r</a:t>
            </a:r>
            <a:r>
              <a:rPr sz="3600" spc="-1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vid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45" dirty="0">
                <a:latin typeface="Calibri"/>
                <a:cs typeface="Calibri"/>
              </a:rPr>
              <a:t>k</a:t>
            </a:r>
            <a:r>
              <a:rPr sz="3600" spc="-50" dirty="0">
                <a:latin typeface="Calibri"/>
                <a:cs typeface="Calibri"/>
              </a:rPr>
              <a:t>e</a:t>
            </a:r>
            <a:r>
              <a:rPr sz="3600" spc="-20" dirty="0">
                <a:latin typeface="Calibri"/>
                <a:cs typeface="Calibri"/>
              </a:rPr>
              <a:t>y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limi</a:t>
            </a:r>
            <a:r>
              <a:rPr sz="3600" spc="5" dirty="0">
                <a:latin typeface="Calibri"/>
                <a:cs typeface="Calibri"/>
              </a:rPr>
              <a:t>n</a:t>
            </a:r>
            <a:r>
              <a:rPr sz="3600" spc="-10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y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70" dirty="0">
                <a:latin typeface="Calibri"/>
                <a:cs typeface="Calibri"/>
              </a:rPr>
              <a:t>t</a:t>
            </a:r>
            <a:r>
              <a:rPr sz="3600" spc="-15" dirty="0">
                <a:latin typeface="Calibri"/>
                <a:cs typeface="Calibri"/>
              </a:rPr>
              <a:t>a,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8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xpl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85" dirty="0">
                <a:latin typeface="Calibri"/>
                <a:cs typeface="Calibri"/>
              </a:rPr>
              <a:t>r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y 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</a:t>
            </a:r>
            <a:r>
              <a:rPr sz="3600" spc="-70" dirty="0">
                <a:latin typeface="Calibri"/>
                <a:cs typeface="Calibri"/>
              </a:rPr>
              <a:t>r</a:t>
            </a:r>
            <a:r>
              <a:rPr sz="3600" spc="-5" dirty="0">
                <a:latin typeface="Calibri"/>
                <a:cs typeface="Calibri"/>
              </a:rPr>
              <a:t>oo</a:t>
            </a:r>
            <a:r>
              <a:rPr sz="3600" dirty="0">
                <a:latin typeface="Calibri"/>
                <a:cs typeface="Calibri"/>
              </a:rPr>
              <a:t>f-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f-</a:t>
            </a:r>
            <a:r>
              <a:rPr sz="3600" spc="-45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n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10" dirty="0">
                <a:latin typeface="Calibri"/>
                <a:cs typeface="Calibri"/>
              </a:rPr>
              <a:t>p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pil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w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10" dirty="0">
                <a:latin typeface="Calibri"/>
                <a:cs typeface="Calibri"/>
              </a:rPr>
              <a:t>r</a:t>
            </a:r>
            <a:r>
              <a:rPr sz="3600" spc="-25" dirty="0">
                <a:latin typeface="Calibri"/>
                <a:cs typeface="Calibri"/>
              </a:rPr>
              <a:t>k</a:t>
            </a:r>
            <a:r>
              <a:rPr sz="3600" spc="-10" dirty="0">
                <a:latin typeface="Calibri"/>
                <a:cs typeface="Calibri"/>
              </a:rPr>
              <a:t>,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80" dirty="0">
                <a:latin typeface="Calibri"/>
                <a:cs typeface="Calibri"/>
              </a:rPr>
              <a:t>f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ibili</a:t>
            </a:r>
            <a:r>
              <a:rPr sz="3600" spc="-1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y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udi</a:t>
            </a:r>
            <a:r>
              <a:rPr sz="3600" spc="-5" dirty="0">
                <a:latin typeface="Calibri"/>
                <a:cs typeface="Calibri"/>
              </a:rPr>
              <a:t>es</a:t>
            </a:r>
            <a:r>
              <a:rPr sz="3600" spc="-10" dirty="0">
                <a:latin typeface="Calibri"/>
                <a:cs typeface="Calibri"/>
              </a:rPr>
              <a:t>, 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spc="-45" dirty="0">
                <a:latin typeface="Calibri"/>
                <a:cs typeface="Calibri"/>
              </a:rPr>
              <a:t>c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dirty="0">
                <a:latin typeface="Calibri"/>
                <a:cs typeface="Calibri"/>
              </a:rPr>
              <a:t>nd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y </a:t>
            </a:r>
            <a:r>
              <a:rPr sz="3600" dirty="0">
                <a:latin typeface="Calibri"/>
                <a:cs typeface="Calibri"/>
              </a:rPr>
              <a:t>anal</a:t>
            </a:r>
            <a:r>
              <a:rPr sz="3600" spc="-40" dirty="0">
                <a:latin typeface="Calibri"/>
                <a:cs typeface="Calibri"/>
              </a:rPr>
              <a:t>y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h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</a:t>
            </a:r>
            <a:r>
              <a:rPr sz="3600" spc="-60" dirty="0">
                <a:latin typeface="Calibri"/>
                <a:cs typeface="Calibri"/>
              </a:rPr>
              <a:t>e</a:t>
            </a:r>
            <a:r>
              <a:rPr sz="3600" spc="5" dirty="0">
                <a:latin typeface="Calibri"/>
                <a:cs typeface="Calibri"/>
              </a:rPr>
              <a:t>f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l</a:t>
            </a:r>
            <a:r>
              <a:rPr sz="3600" spc="-5" dirty="0">
                <a:latin typeface="Calibri"/>
                <a:cs typeface="Calibri"/>
              </a:rPr>
              <a:t>e</a:t>
            </a:r>
            <a:r>
              <a:rPr sz="3600" spc="-15" dirty="0">
                <a:latin typeface="Calibri"/>
                <a:cs typeface="Calibri"/>
              </a:rPr>
              <a:t>ar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h</a:t>
            </a:r>
            <a:r>
              <a:rPr sz="3600" spc="-75" dirty="0">
                <a:latin typeface="Calibri"/>
                <a:cs typeface="Calibri"/>
              </a:rPr>
              <a:t>w</a:t>
            </a:r>
            <a:r>
              <a:rPr sz="3600" spc="-70" dirty="0">
                <a:latin typeface="Calibri"/>
                <a:cs typeface="Calibri"/>
              </a:rPr>
              <a:t>a</a:t>
            </a:r>
            <a:r>
              <a:rPr sz="3600" spc="-20" dirty="0">
                <a:latin typeface="Calibri"/>
                <a:cs typeface="Calibri"/>
              </a:rPr>
              <a:t>y </a:t>
            </a:r>
            <a:r>
              <a:rPr sz="3600" spc="-60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o </a:t>
            </a:r>
            <a:r>
              <a:rPr sz="3600" spc="5" dirty="0">
                <a:latin typeface="Calibri"/>
                <a:cs typeface="Calibri"/>
              </a:rPr>
              <a:t>f</a:t>
            </a:r>
            <a:r>
              <a:rPr sz="3600" dirty="0">
                <a:latin typeface="Calibri"/>
                <a:cs typeface="Calibri"/>
              </a:rPr>
              <a:t>u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u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</a:t>
            </a:r>
            <a:r>
              <a:rPr sz="3600" spc="-45" dirty="0">
                <a:latin typeface="Calibri"/>
                <a:cs typeface="Calibri"/>
              </a:rPr>
              <a:t>r</a:t>
            </a:r>
            <a:r>
              <a:rPr sz="3600" spc="-50" dirty="0">
                <a:latin typeface="Calibri"/>
                <a:cs typeface="Calibri"/>
              </a:rPr>
              <a:t>g</a:t>
            </a:r>
            <a:r>
              <a:rPr sz="3600" spc="-30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-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-45" dirty="0">
                <a:latin typeface="Calibri"/>
                <a:cs typeface="Calibri"/>
              </a:rPr>
              <a:t>c</a:t>
            </a:r>
            <a:r>
              <a:rPr sz="3600" dirty="0">
                <a:latin typeface="Calibri"/>
                <a:cs typeface="Calibri"/>
              </a:rPr>
              <a:t>ale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s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udi</a:t>
            </a:r>
            <a:r>
              <a:rPr sz="3600" spc="-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g</a:t>
            </a:r>
            <a:r>
              <a:rPr sz="3600" spc="-8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35" dirty="0">
                <a:latin typeface="Calibri"/>
                <a:cs typeface="Calibri"/>
              </a:rPr>
              <a:t>n</a:t>
            </a:r>
            <a:r>
              <a:rPr sz="3600" spc="-2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s</a:t>
            </a: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4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In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NI</a:t>
            </a:r>
            <a:r>
              <a:rPr sz="3600" spc="-25" dirty="0">
                <a:latin typeface="Calibri"/>
                <a:cs typeface="Calibri"/>
              </a:rPr>
              <a:t>D</a:t>
            </a:r>
            <a:r>
              <a:rPr sz="3600" spc="-35" dirty="0">
                <a:latin typeface="Calibri"/>
                <a:cs typeface="Calibri"/>
              </a:rPr>
              <a:t>U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0" dirty="0">
                <a:latin typeface="Calibri"/>
                <a:cs typeface="Calibri"/>
              </a:rPr>
              <a:t> II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P</a:t>
            </a:r>
            <a:r>
              <a:rPr sz="3600" spc="5" dirty="0">
                <a:latin typeface="Calibri"/>
                <a:cs typeface="Calibri"/>
              </a:rPr>
              <a:t>ri</a:t>
            </a:r>
            <a:r>
              <a:rPr sz="3600" spc="-10" dirty="0">
                <a:latin typeface="Calibri"/>
                <a:cs typeface="Calibri"/>
              </a:rPr>
              <a:t>o</a:t>
            </a:r>
            <a:r>
              <a:rPr sz="3600" spc="5" dirty="0">
                <a:latin typeface="Calibri"/>
                <a:cs typeface="Calibri"/>
              </a:rPr>
              <a:t>ri</a:t>
            </a:r>
            <a:r>
              <a:rPr sz="3600" spc="-10" dirty="0">
                <a:latin typeface="Calibri"/>
                <a:cs typeface="Calibri"/>
              </a:rPr>
              <a:t>t</a:t>
            </a:r>
            <a:r>
              <a:rPr sz="3600" spc="-20" dirty="0">
                <a:latin typeface="Calibri"/>
                <a:cs typeface="Calibri"/>
              </a:rPr>
              <a:t>y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-60" dirty="0">
                <a:latin typeface="Calibri"/>
                <a:cs typeface="Calibri"/>
              </a:rPr>
              <a:t>r</a:t>
            </a:r>
            <a:r>
              <a:rPr sz="3600" spc="-25" dirty="0">
                <a:latin typeface="Calibri"/>
                <a:cs typeface="Calibri"/>
              </a:rPr>
              <a:t>e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s…</a:t>
            </a:r>
            <a:r>
              <a:rPr sz="36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NIDUS II Priority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26029"/>
            <a:ext cx="7086602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Inter-Relationship of Delirium and ADRD</a:t>
            </a:r>
            <a:r>
              <a:rPr lang="en-US" dirty="0"/>
              <a:t>: studies on risk factors, pathophysiology, and treatment.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Measurement of delirium</a:t>
            </a:r>
            <a:r>
              <a:rPr lang="en-US" dirty="0"/>
              <a:t>: Harmonization and refinement of measurement, with a goal towards unified assessment.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Pathophysiology</a:t>
            </a:r>
            <a:r>
              <a:rPr lang="en-US" dirty="0"/>
              <a:t>: Biomarker and mechanistic studies to advance our understanding and identify therapeutic targets.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Clinical Trials--Intervention Development </a:t>
            </a:r>
            <a:r>
              <a:rPr lang="en-US" dirty="0"/>
              <a:t>studies for future clinical trials, especially of </a:t>
            </a:r>
            <a:r>
              <a:rPr lang="en-US" b="1" dirty="0"/>
              <a:t>treatments</a:t>
            </a:r>
            <a:r>
              <a:rPr lang="en-US" dirty="0"/>
              <a:t> for delirium.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8" y="1961463"/>
            <a:ext cx="3653399" cy="291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1664-B9F4-4083-8A2F-FBDCF044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3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7197" y="312401"/>
            <a:ext cx="1086140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9205">
              <a:lnSpc>
                <a:spcPct val="100000"/>
              </a:lnSpc>
            </a:pPr>
            <a:r>
              <a:rPr sz="4000" spc="-100" dirty="0"/>
              <a:t>R</a:t>
            </a:r>
            <a:r>
              <a:rPr sz="4000" spc="-20" dirty="0"/>
              <a:t>e</a:t>
            </a:r>
            <a:r>
              <a:rPr sz="4000" spc="-30" dirty="0"/>
              <a:t>qu</a:t>
            </a:r>
            <a:r>
              <a:rPr sz="4000" spc="-5" dirty="0"/>
              <a:t>i</a:t>
            </a:r>
            <a:r>
              <a:rPr sz="4000" spc="-75" dirty="0"/>
              <a:t>r</a:t>
            </a:r>
            <a:r>
              <a:rPr sz="4000" spc="-20" dirty="0"/>
              <a:t>e</a:t>
            </a:r>
            <a:r>
              <a:rPr sz="4000" spc="-40" dirty="0"/>
              <a:t>m</a:t>
            </a:r>
            <a:r>
              <a:rPr sz="4000" spc="-20" dirty="0"/>
              <a:t>e</a:t>
            </a:r>
            <a:r>
              <a:rPr sz="4000" spc="-65" dirty="0"/>
              <a:t>n</a:t>
            </a:r>
            <a:r>
              <a:rPr sz="4000" spc="-25" dirty="0"/>
              <a:t>t</a:t>
            </a:r>
            <a:r>
              <a:rPr sz="4000" spc="-20" dirty="0"/>
              <a:t>s</a:t>
            </a:r>
            <a:r>
              <a:rPr sz="4000" spc="-15" dirty="0"/>
              <a:t> </a:t>
            </a:r>
            <a:r>
              <a:rPr sz="4000" spc="-105" dirty="0"/>
              <a:t>f</a:t>
            </a:r>
            <a:r>
              <a:rPr sz="4000" spc="-20" dirty="0"/>
              <a:t>or</a:t>
            </a:r>
            <a:r>
              <a:rPr sz="4000" spc="-15" dirty="0"/>
              <a:t> </a:t>
            </a:r>
            <a:r>
              <a:rPr sz="4000" spc="-25" dirty="0"/>
              <a:t>NIDU</a:t>
            </a:r>
            <a:r>
              <a:rPr sz="4000" spc="-20" dirty="0"/>
              <a:t>S</a:t>
            </a:r>
            <a:r>
              <a:rPr sz="4000" spc="-15" dirty="0"/>
              <a:t> </a:t>
            </a:r>
            <a:r>
              <a:rPr sz="4000" spc="-30" dirty="0"/>
              <a:t>P</a:t>
            </a:r>
            <a:r>
              <a:rPr sz="4000" spc="-10" dirty="0"/>
              <a:t>ilo</a:t>
            </a:r>
            <a:r>
              <a:rPr sz="4000" spc="-15" dirty="0"/>
              <a:t>t</a:t>
            </a:r>
            <a:r>
              <a:rPr sz="4000" spc="-5" dirty="0"/>
              <a:t> </a:t>
            </a:r>
            <a:r>
              <a:rPr sz="4000" spc="-65" dirty="0"/>
              <a:t>P</a:t>
            </a:r>
            <a:r>
              <a:rPr sz="4000" spc="-85" dirty="0"/>
              <a:t>r</a:t>
            </a:r>
            <a:r>
              <a:rPr sz="4000" spc="-25" dirty="0"/>
              <a:t>o</a:t>
            </a:r>
            <a:r>
              <a:rPr sz="4000" spc="-30" dirty="0"/>
              <a:t>p</a:t>
            </a:r>
            <a:r>
              <a:rPr sz="4000" spc="-20" dirty="0"/>
              <a:t>osa</a:t>
            </a:r>
            <a:r>
              <a:rPr sz="4000" spc="-10" dirty="0"/>
              <a:t>ls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11092688" y="646372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196" y="1408711"/>
            <a:ext cx="10390505" cy="4042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9760">
              <a:lnSpc>
                <a:spcPct val="100000"/>
              </a:lnSpc>
            </a:pPr>
            <a:r>
              <a:rPr sz="2800" b="1" i="1" spc="-20" dirty="0">
                <a:latin typeface="Calibri"/>
                <a:cs typeface="Calibri"/>
              </a:rPr>
              <a:t>$40,000</a:t>
            </a:r>
            <a:r>
              <a:rPr sz="2800" b="1" i="1" spc="-10" dirty="0">
                <a:latin typeface="Calibri"/>
                <a:cs typeface="Calibri"/>
              </a:rPr>
              <a:t>:</a:t>
            </a:r>
            <a:r>
              <a:rPr sz="2800" b="1" i="1" spc="70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two</a:t>
            </a:r>
            <a:r>
              <a:rPr sz="2800" b="1" i="1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awards</a:t>
            </a:r>
            <a:r>
              <a:rPr sz="2800" b="1" i="1" dirty="0">
                <a:latin typeface="Calibri"/>
                <a:cs typeface="Calibri"/>
              </a:rPr>
              <a:t> </a:t>
            </a:r>
            <a:r>
              <a:rPr sz="2800" b="1" i="1" spc="-15" dirty="0">
                <a:latin typeface="Calibri"/>
                <a:cs typeface="Calibri"/>
              </a:rPr>
              <a:t>–</a:t>
            </a:r>
            <a:r>
              <a:rPr sz="2800" b="1" i="1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D</a:t>
            </a:r>
            <a:r>
              <a:rPr sz="2800" b="1" i="1" spc="-25" dirty="0">
                <a:latin typeface="Calibri"/>
                <a:cs typeface="Calibri"/>
              </a:rPr>
              <a:t>e</a:t>
            </a:r>
            <a:r>
              <a:rPr sz="2800" b="1" i="1" spc="-15" dirty="0">
                <a:latin typeface="Calibri"/>
                <a:cs typeface="Calibri"/>
              </a:rPr>
              <a:t>adline</a:t>
            </a:r>
            <a:r>
              <a:rPr lang="en-US" sz="2800" b="1" i="1" spc="-15" dirty="0">
                <a:latin typeface="Calibri"/>
                <a:cs typeface="Calibri"/>
              </a:rPr>
              <a:t> </a:t>
            </a:r>
            <a:r>
              <a:rPr lang="en-US" sz="2800" b="1" i="1" spc="20" dirty="0">
                <a:latin typeface="Calibri"/>
                <a:cs typeface="Calibri"/>
              </a:rPr>
              <a:t>May</a:t>
            </a:r>
            <a:r>
              <a:rPr sz="2800" b="1" i="1" spc="20" dirty="0">
                <a:latin typeface="Calibri"/>
                <a:cs typeface="Calibri"/>
              </a:rPr>
              <a:t> </a:t>
            </a:r>
            <a:r>
              <a:rPr lang="en-US" sz="2800" b="1" i="1" spc="-20" dirty="0">
                <a:latin typeface="Calibri"/>
                <a:cs typeface="Calibri"/>
              </a:rPr>
              <a:t>5</a:t>
            </a:r>
            <a:r>
              <a:rPr sz="2800" b="1" i="1" spc="-10" dirty="0">
                <a:latin typeface="Calibri"/>
                <a:cs typeface="Calibri"/>
              </a:rPr>
              <a:t>,</a:t>
            </a:r>
            <a:r>
              <a:rPr sz="2800" b="1" i="1" spc="10" dirty="0">
                <a:latin typeface="Calibri"/>
                <a:cs typeface="Calibri"/>
              </a:rPr>
              <a:t> </a:t>
            </a:r>
            <a:r>
              <a:rPr sz="2800" b="1" i="1" spc="-20" dirty="0">
                <a:latin typeface="Calibri"/>
                <a:cs typeface="Calibri"/>
              </a:rPr>
              <a:t>202</a:t>
            </a:r>
            <a:r>
              <a:rPr lang="en-US" sz="2800" b="1" i="1" spc="-15" dirty="0">
                <a:latin typeface="Calibri"/>
                <a:cs typeface="Calibri"/>
              </a:rPr>
              <a:t>3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229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qu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d:</a:t>
            </a:r>
          </a:p>
          <a:p>
            <a:pPr marL="698500" lvl="1" indent="-228600">
              <a:lnSpc>
                <a:spcPts val="2185"/>
              </a:lnSpc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App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e-</a:t>
            </a:r>
            <a:r>
              <a:rPr sz="2000" dirty="0">
                <a:latin typeface="Calibri"/>
                <a:cs typeface="Calibri"/>
              </a:rPr>
              <a:t>app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t)</a:t>
            </a:r>
          </a:p>
          <a:p>
            <a:pPr marL="698500" lvl="1" indent="-228600">
              <a:lnSpc>
                <a:spcPts val="2180"/>
              </a:lnSpc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ds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ta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ion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Mu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 4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pa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 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Mu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cus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riori</a:t>
            </a:r>
            <a:r>
              <a:rPr sz="2000" dirty="0">
                <a:latin typeface="Calibri"/>
                <a:cs typeface="Calibri"/>
              </a:rPr>
              <a:t>ty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</a:t>
            </a: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Mu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und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utu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tudy</a:t>
            </a: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ili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eso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ac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lis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s.</a:t>
            </a:r>
            <a:endParaRPr sz="2000" dirty="0">
              <a:latin typeface="Calibri"/>
              <a:cs typeface="Calibri"/>
            </a:endParaRPr>
          </a:p>
          <a:p>
            <a:pPr marL="241300" marR="31940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ie</a:t>
            </a:r>
            <a:r>
              <a:rPr sz="2000" dirty="0">
                <a:latin typeface="Calibri"/>
                <a:cs typeface="Calibri"/>
              </a:rPr>
              <a:t>nce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pu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eli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spc="-5" dirty="0">
                <a:latin typeface="Calibri"/>
                <a:cs typeface="Calibri"/>
              </a:rPr>
              <a:t>i.e.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nuum </a:t>
            </a:r>
            <a:r>
              <a:rPr sz="2000" spc="-5" dirty="0">
                <a:latin typeface="Calibri"/>
                <a:cs typeface="Calibri"/>
              </a:rPr>
              <a:t>[T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5" dirty="0">
                <a:latin typeface="Calibri"/>
                <a:cs typeface="Calibri"/>
              </a:rPr>
              <a:t>-T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-5" dirty="0">
                <a:latin typeface="Calibri"/>
                <a:cs typeface="Calibri"/>
              </a:rPr>
              <a:t>])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1300" algn="l"/>
              </a:tabLst>
            </a:pPr>
            <a:r>
              <a:rPr sz="2000" u="heavy" spc="-5" dirty="0">
                <a:latin typeface="Calibri"/>
                <a:cs typeface="Calibri"/>
              </a:rPr>
              <a:t>I</a:t>
            </a:r>
            <a:r>
              <a:rPr sz="2000" u="heavy" spc="-35" dirty="0">
                <a:latin typeface="Calibri"/>
                <a:cs typeface="Calibri"/>
              </a:rPr>
              <a:t>n</a:t>
            </a:r>
            <a:r>
              <a:rPr sz="2000" u="heavy" spc="-30" dirty="0">
                <a:latin typeface="Calibri"/>
                <a:cs typeface="Calibri"/>
              </a:rPr>
              <a:t>v</a:t>
            </a:r>
            <a:r>
              <a:rPr sz="2000" u="heavy" spc="-5" dirty="0">
                <a:latin typeface="Calibri"/>
                <a:cs typeface="Calibri"/>
              </a:rPr>
              <a:t>ol</a:t>
            </a:r>
            <a:r>
              <a:rPr sz="2000" u="heavy" spc="-30" dirty="0">
                <a:latin typeface="Calibri"/>
                <a:cs typeface="Calibri"/>
              </a:rPr>
              <a:t>v</a:t>
            </a:r>
            <a:r>
              <a:rPr sz="2000" u="heavy" dirty="0">
                <a:latin typeface="Calibri"/>
                <a:cs typeface="Calibri"/>
              </a:rPr>
              <a:t>e up</a:t>
            </a:r>
            <a:r>
              <a:rPr sz="2000" u="heavy" spc="-10" dirty="0">
                <a:latin typeface="Calibri"/>
                <a:cs typeface="Calibri"/>
              </a:rPr>
              <a:t> </a:t>
            </a:r>
            <a:r>
              <a:rPr sz="2000" u="heavy" spc="-25" dirty="0">
                <a:latin typeface="Calibri"/>
                <a:cs typeface="Calibri"/>
              </a:rPr>
              <a:t>t</a:t>
            </a:r>
            <a:r>
              <a:rPr sz="2000" u="heavy" dirty="0">
                <a:latin typeface="Calibri"/>
                <a:cs typeface="Calibri"/>
              </a:rPr>
              <a:t>o</a:t>
            </a:r>
            <a:r>
              <a:rPr sz="2000" u="heavy" spc="-10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5</a:t>
            </a:r>
            <a:r>
              <a:rPr sz="2000" u="heavy" spc="-5" dirty="0">
                <a:latin typeface="Calibri"/>
                <a:cs typeface="Calibri"/>
              </a:rPr>
              <a:t> i</a:t>
            </a:r>
            <a:r>
              <a:rPr sz="2000" u="heavy" spc="-35" dirty="0">
                <a:latin typeface="Calibri"/>
                <a:cs typeface="Calibri"/>
              </a:rPr>
              <a:t>n</a:t>
            </a:r>
            <a:r>
              <a:rPr sz="2000" u="heavy" spc="-30" dirty="0">
                <a:latin typeface="Calibri"/>
                <a:cs typeface="Calibri"/>
              </a:rPr>
              <a:t>v</a:t>
            </a:r>
            <a:r>
              <a:rPr sz="2000" u="heavy" spc="-5" dirty="0">
                <a:latin typeface="Calibri"/>
                <a:cs typeface="Calibri"/>
              </a:rPr>
              <a:t>e</a:t>
            </a:r>
            <a:r>
              <a:rPr sz="2000" u="heavy" spc="-30" dirty="0">
                <a:latin typeface="Calibri"/>
                <a:cs typeface="Calibri"/>
              </a:rPr>
              <a:t>s</a:t>
            </a:r>
            <a:r>
              <a:rPr sz="2000" u="heavy" dirty="0">
                <a:latin typeface="Calibri"/>
                <a:cs typeface="Calibri"/>
              </a:rPr>
              <a:t>t</a:t>
            </a:r>
            <a:r>
              <a:rPr sz="2000" u="heavy" spc="-5" dirty="0">
                <a:latin typeface="Calibri"/>
                <a:cs typeface="Calibri"/>
              </a:rPr>
              <a:t>i</a:t>
            </a:r>
            <a:r>
              <a:rPr sz="2000" u="heavy" spc="-35" dirty="0">
                <a:latin typeface="Calibri"/>
                <a:cs typeface="Calibri"/>
              </a:rPr>
              <a:t>g</a:t>
            </a:r>
            <a:r>
              <a:rPr sz="2000" u="heavy" spc="-25" dirty="0">
                <a:latin typeface="Calibri"/>
                <a:cs typeface="Calibri"/>
              </a:rPr>
              <a:t>at</a:t>
            </a:r>
            <a:r>
              <a:rPr sz="2000" u="heavy" spc="-5" dirty="0">
                <a:latin typeface="Calibri"/>
                <a:cs typeface="Calibri"/>
              </a:rPr>
              <a:t>o</a:t>
            </a:r>
            <a:r>
              <a:rPr sz="2000" u="heavy" spc="-40" dirty="0">
                <a:latin typeface="Calibri"/>
                <a:cs typeface="Calibri"/>
              </a:rPr>
              <a:t>r</a:t>
            </a:r>
            <a:r>
              <a:rPr sz="2000" u="heavy" dirty="0">
                <a:latin typeface="Calibri"/>
                <a:cs typeface="Calibri"/>
              </a:rPr>
              <a:t>s</a:t>
            </a:r>
            <a:r>
              <a:rPr sz="2000" u="heavy" spc="30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f</a:t>
            </a:r>
            <a:r>
              <a:rPr sz="2000" u="heavy" spc="-40" dirty="0">
                <a:latin typeface="Calibri"/>
                <a:cs typeface="Calibri"/>
              </a:rPr>
              <a:t>r</a:t>
            </a:r>
            <a:r>
              <a:rPr sz="2000" u="heavy" spc="-5" dirty="0">
                <a:latin typeface="Calibri"/>
                <a:cs typeface="Calibri"/>
              </a:rPr>
              <a:t>o</a:t>
            </a:r>
            <a:r>
              <a:rPr sz="2000" u="heavy" dirty="0">
                <a:latin typeface="Calibri"/>
                <a:cs typeface="Calibri"/>
              </a:rPr>
              <a:t>m</a:t>
            </a:r>
            <a:r>
              <a:rPr sz="2000" u="heavy" spc="-5" dirty="0">
                <a:latin typeface="Calibri"/>
                <a:cs typeface="Calibri"/>
              </a:rPr>
              <a:t> m</a:t>
            </a:r>
            <a:r>
              <a:rPr sz="2000" u="heavy" dirty="0">
                <a:latin typeface="Calibri"/>
                <a:cs typeface="Calibri"/>
              </a:rPr>
              <a:t>u</a:t>
            </a:r>
            <a:r>
              <a:rPr sz="2000" u="heavy" spc="-5" dirty="0">
                <a:latin typeface="Calibri"/>
                <a:cs typeface="Calibri"/>
              </a:rPr>
              <a:t>l</a:t>
            </a:r>
            <a:r>
              <a:rPr sz="2000" u="heavy" dirty="0">
                <a:latin typeface="Calibri"/>
                <a:cs typeface="Calibri"/>
              </a:rPr>
              <a:t>t</a:t>
            </a:r>
            <a:r>
              <a:rPr sz="2000" u="heavy" spc="-5" dirty="0">
                <a:latin typeface="Calibri"/>
                <a:cs typeface="Calibri"/>
              </a:rPr>
              <a:t>i</a:t>
            </a:r>
            <a:r>
              <a:rPr sz="2000" u="heavy" dirty="0">
                <a:latin typeface="Calibri"/>
                <a:cs typeface="Calibri"/>
              </a:rPr>
              <a:t>p</a:t>
            </a:r>
            <a:r>
              <a:rPr sz="2000" u="heavy" spc="-5" dirty="0">
                <a:latin typeface="Calibri"/>
                <a:cs typeface="Calibri"/>
              </a:rPr>
              <a:t>l</a:t>
            </a:r>
            <a:r>
              <a:rPr sz="2000" u="heavy" dirty="0">
                <a:latin typeface="Calibri"/>
                <a:cs typeface="Calibri"/>
              </a:rPr>
              <a:t>e</a:t>
            </a:r>
            <a:r>
              <a:rPr sz="2000" u="heavy" spc="10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d</a:t>
            </a:r>
            <a:r>
              <a:rPr sz="2000" u="heavy" spc="-5" dirty="0">
                <a:latin typeface="Calibri"/>
                <a:cs typeface="Calibri"/>
              </a:rPr>
              <a:t>is</a:t>
            </a:r>
            <a:r>
              <a:rPr sz="2000" u="heavy" dirty="0">
                <a:latin typeface="Calibri"/>
                <a:cs typeface="Calibri"/>
              </a:rPr>
              <a:t>c</a:t>
            </a:r>
            <a:r>
              <a:rPr sz="2000" u="heavy" spc="-5" dirty="0">
                <a:latin typeface="Calibri"/>
                <a:cs typeface="Calibri"/>
              </a:rPr>
              <a:t>i</a:t>
            </a:r>
            <a:r>
              <a:rPr sz="2000" u="heavy" dirty="0">
                <a:latin typeface="Calibri"/>
                <a:cs typeface="Calibri"/>
              </a:rPr>
              <a:t>p</a:t>
            </a:r>
            <a:r>
              <a:rPr sz="2000" u="heavy" spc="-5" dirty="0">
                <a:latin typeface="Calibri"/>
                <a:cs typeface="Calibri"/>
              </a:rPr>
              <a:t>li</a:t>
            </a:r>
            <a:r>
              <a:rPr sz="2000" u="heavy" dirty="0">
                <a:latin typeface="Calibri"/>
                <a:cs typeface="Calibri"/>
              </a:rPr>
              <a:t>n</a:t>
            </a:r>
            <a:r>
              <a:rPr sz="2000" u="heavy" spc="-5" dirty="0">
                <a:latin typeface="Calibri"/>
                <a:cs typeface="Calibri"/>
              </a:rPr>
              <a:t>es,</a:t>
            </a:r>
            <a:r>
              <a:rPr sz="2000" u="heavy" spc="20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ac</a:t>
            </a:r>
            <a:r>
              <a:rPr sz="2000" u="heavy" spc="-40" dirty="0">
                <a:latin typeface="Calibri"/>
                <a:cs typeface="Calibri"/>
              </a:rPr>
              <a:t>r</a:t>
            </a:r>
            <a:r>
              <a:rPr sz="2000" u="heavy" spc="-5" dirty="0">
                <a:latin typeface="Calibri"/>
                <a:cs typeface="Calibri"/>
              </a:rPr>
              <a:t>oss</a:t>
            </a:r>
            <a:r>
              <a:rPr sz="2000" u="heavy" spc="15" dirty="0">
                <a:latin typeface="Calibri"/>
                <a:cs typeface="Calibri"/>
              </a:rPr>
              <a:t> </a:t>
            </a:r>
            <a:r>
              <a:rPr sz="2000" u="heavy" spc="5" dirty="0">
                <a:latin typeface="Calibri"/>
                <a:cs typeface="Calibri"/>
              </a:rPr>
              <a:t>2</a:t>
            </a:r>
            <a:r>
              <a:rPr sz="2000" u="heavy" spc="-5" dirty="0">
                <a:latin typeface="Calibri"/>
                <a:cs typeface="Calibri"/>
              </a:rPr>
              <a:t>-</a:t>
            </a:r>
            <a:r>
              <a:rPr sz="2000" u="heavy" dirty="0">
                <a:latin typeface="Calibri"/>
                <a:cs typeface="Calibri"/>
              </a:rPr>
              <a:t>3</a:t>
            </a:r>
            <a:r>
              <a:rPr sz="2000" u="heavy" spc="-5" dirty="0">
                <a:latin typeface="Calibri"/>
                <a:cs typeface="Calibri"/>
              </a:rPr>
              <a:t> i</a:t>
            </a:r>
            <a:r>
              <a:rPr sz="2000" u="heavy" dirty="0">
                <a:latin typeface="Calibri"/>
                <a:cs typeface="Calibri"/>
              </a:rPr>
              <a:t>n</a:t>
            </a:r>
            <a:r>
              <a:rPr sz="2000" u="heavy" spc="-30" dirty="0">
                <a:latin typeface="Calibri"/>
                <a:cs typeface="Calibri"/>
              </a:rPr>
              <a:t>s</a:t>
            </a:r>
            <a:r>
              <a:rPr sz="2000" u="heavy" dirty="0">
                <a:latin typeface="Calibri"/>
                <a:cs typeface="Calibri"/>
              </a:rPr>
              <a:t>t</a:t>
            </a:r>
            <a:r>
              <a:rPr sz="2000" u="heavy" spc="-5" dirty="0">
                <a:latin typeface="Calibri"/>
                <a:cs typeface="Calibri"/>
              </a:rPr>
              <a:t>i</a:t>
            </a:r>
            <a:r>
              <a:rPr sz="2000" u="heavy" dirty="0">
                <a:latin typeface="Calibri"/>
                <a:cs typeface="Calibri"/>
              </a:rPr>
              <a:t>tut</a:t>
            </a:r>
            <a:r>
              <a:rPr sz="2000" u="heavy" spc="-5" dirty="0">
                <a:latin typeface="Calibri"/>
                <a:cs typeface="Calibri"/>
              </a:rPr>
              <a:t>io</a:t>
            </a:r>
            <a:r>
              <a:rPr sz="2000" u="heavy" dirty="0">
                <a:latin typeface="Calibri"/>
                <a:cs typeface="Calibri"/>
              </a:rPr>
              <a:t>ns</a:t>
            </a:r>
            <a:r>
              <a:rPr sz="2000" u="heavy" spc="5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(</a:t>
            </a:r>
            <a:r>
              <a:rPr sz="2000" u="heavy" spc="-5" dirty="0">
                <a:latin typeface="Calibri"/>
                <a:cs typeface="Calibri"/>
              </a:rPr>
              <a:t>m</a:t>
            </a:r>
            <a:r>
              <a:rPr sz="2000" u="heavy" spc="-25" dirty="0">
                <a:latin typeface="Calibri"/>
                <a:cs typeface="Calibri"/>
              </a:rPr>
              <a:t>a</a:t>
            </a:r>
            <a:r>
              <a:rPr sz="2000" u="heavy" dirty="0">
                <a:latin typeface="Calibri"/>
                <a:cs typeface="Calibri"/>
              </a:rPr>
              <a:t>x</a:t>
            </a:r>
            <a:r>
              <a:rPr sz="2000" u="heavy" spc="-5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3</a:t>
            </a:r>
            <a:r>
              <a:rPr sz="2000" u="heavy" spc="-5" dirty="0">
                <a:latin typeface="Calibri"/>
                <a:cs typeface="Calibri"/>
              </a:rPr>
              <a:t> s</a:t>
            </a:r>
            <a:r>
              <a:rPr sz="2000" u="heavy" dirty="0">
                <a:latin typeface="Calibri"/>
                <a:cs typeface="Calibri"/>
              </a:rPr>
              <a:t>ub</a:t>
            </a:r>
            <a:r>
              <a:rPr sz="2000" u="heavy" spc="-10" dirty="0">
                <a:latin typeface="Calibri"/>
                <a:cs typeface="Calibri"/>
              </a:rPr>
              <a:t>c</a:t>
            </a:r>
            <a:r>
              <a:rPr sz="2000" u="heavy" spc="-5" dirty="0">
                <a:latin typeface="Calibri"/>
                <a:cs typeface="Calibri"/>
              </a:rPr>
              <a:t>o</a:t>
            </a:r>
            <a:r>
              <a:rPr sz="2000" u="heavy" spc="-25" dirty="0">
                <a:latin typeface="Calibri"/>
                <a:cs typeface="Calibri"/>
              </a:rPr>
              <a:t>n</a:t>
            </a:r>
            <a:r>
              <a:rPr sz="2000" u="heavy" dirty="0">
                <a:latin typeface="Calibri"/>
                <a:cs typeface="Calibri"/>
              </a:rPr>
              <a:t>t</a:t>
            </a:r>
            <a:r>
              <a:rPr sz="2000" u="heavy" spc="-40" dirty="0">
                <a:latin typeface="Calibri"/>
                <a:cs typeface="Calibri"/>
              </a:rPr>
              <a:t>r</a:t>
            </a:r>
            <a:r>
              <a:rPr sz="2000" u="heavy" dirty="0">
                <a:latin typeface="Calibri"/>
                <a:cs typeface="Calibri"/>
              </a:rPr>
              <a:t>act</a:t>
            </a:r>
            <a:r>
              <a:rPr sz="2000" u="heavy" spc="-5" dirty="0">
                <a:latin typeface="Calibri"/>
                <a:cs typeface="Calibri"/>
              </a:rPr>
              <a:t>s</a:t>
            </a:r>
            <a:r>
              <a:rPr sz="2000" u="heavy" dirty="0">
                <a:latin typeface="Calibri"/>
                <a:cs typeface="Calibri"/>
              </a:rPr>
              <a:t>).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1300" algn="l"/>
              </a:tabLst>
            </a:pPr>
            <a:r>
              <a:rPr sz="2000" u="heavy" spc="-5" dirty="0">
                <a:latin typeface="Calibri"/>
                <a:cs typeface="Calibri"/>
              </a:rPr>
              <a:t>P</a:t>
            </a:r>
            <a:r>
              <a:rPr sz="2000" u="heavy" spc="-30" dirty="0">
                <a:latin typeface="Calibri"/>
                <a:cs typeface="Calibri"/>
              </a:rPr>
              <a:t>r</a:t>
            </a:r>
            <a:r>
              <a:rPr sz="2000" u="heavy" spc="-15" dirty="0">
                <a:latin typeface="Calibri"/>
                <a:cs typeface="Calibri"/>
              </a:rPr>
              <a:t>e</a:t>
            </a:r>
            <a:r>
              <a:rPr sz="2000" u="heavy" spc="-50" dirty="0">
                <a:latin typeface="Calibri"/>
                <a:cs typeface="Calibri"/>
              </a:rPr>
              <a:t>f</a:t>
            </a:r>
            <a:r>
              <a:rPr sz="2000" u="heavy" spc="-5" dirty="0">
                <a:latin typeface="Calibri"/>
                <a:cs typeface="Calibri"/>
              </a:rPr>
              <a:t>e</a:t>
            </a:r>
            <a:r>
              <a:rPr sz="2000" u="heavy" spc="-30" dirty="0">
                <a:latin typeface="Calibri"/>
                <a:cs typeface="Calibri"/>
              </a:rPr>
              <a:t>r</a:t>
            </a:r>
            <a:r>
              <a:rPr sz="2000" u="heavy" spc="-5" dirty="0">
                <a:latin typeface="Calibri"/>
                <a:cs typeface="Calibri"/>
              </a:rPr>
              <a:t>e</a:t>
            </a:r>
            <a:r>
              <a:rPr sz="2000" u="heavy" dirty="0">
                <a:latin typeface="Calibri"/>
                <a:cs typeface="Calibri"/>
              </a:rPr>
              <a:t>nce</a:t>
            </a:r>
            <a:r>
              <a:rPr sz="2000" u="heavy" spc="-5" dirty="0">
                <a:latin typeface="Calibri"/>
                <a:cs typeface="Calibri"/>
              </a:rPr>
              <a:t> </a:t>
            </a:r>
            <a:r>
              <a:rPr sz="2000" u="heavy" spc="-40" dirty="0">
                <a:latin typeface="Calibri"/>
                <a:cs typeface="Calibri"/>
              </a:rPr>
              <a:t>f</a:t>
            </a:r>
            <a:r>
              <a:rPr sz="2000" u="heavy" spc="-5" dirty="0">
                <a:latin typeface="Calibri"/>
                <a:cs typeface="Calibri"/>
              </a:rPr>
              <a:t>o</a:t>
            </a:r>
            <a:r>
              <a:rPr sz="2000" u="heavy" dirty="0">
                <a:latin typeface="Calibri"/>
                <a:cs typeface="Calibri"/>
              </a:rPr>
              <a:t>r</a:t>
            </a:r>
            <a:r>
              <a:rPr sz="2000" u="heavy" spc="-15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p</a:t>
            </a:r>
            <a:r>
              <a:rPr sz="2000" u="heavy" spc="-40" dirty="0">
                <a:latin typeface="Calibri"/>
                <a:cs typeface="Calibri"/>
              </a:rPr>
              <a:t>r</a:t>
            </a:r>
            <a:r>
              <a:rPr sz="2000" u="heavy" spc="-5" dirty="0">
                <a:latin typeface="Calibri"/>
                <a:cs typeface="Calibri"/>
              </a:rPr>
              <a:t>o</a:t>
            </a:r>
            <a:r>
              <a:rPr sz="2000" u="heavy" dirty="0">
                <a:latin typeface="Calibri"/>
                <a:cs typeface="Calibri"/>
              </a:rPr>
              <a:t>j</a:t>
            </a:r>
            <a:r>
              <a:rPr sz="2000" u="heavy" spc="-5" dirty="0">
                <a:latin typeface="Calibri"/>
                <a:cs typeface="Calibri"/>
              </a:rPr>
              <a:t>e</a:t>
            </a:r>
            <a:r>
              <a:rPr sz="2000" u="heavy" dirty="0">
                <a:latin typeface="Calibri"/>
                <a:cs typeface="Calibri"/>
              </a:rPr>
              <a:t>cts</a:t>
            </a:r>
            <a:r>
              <a:rPr sz="2000" u="heavy" spc="-5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th</a:t>
            </a:r>
            <a:r>
              <a:rPr sz="2000" u="heavy" spc="-25" dirty="0">
                <a:latin typeface="Calibri"/>
                <a:cs typeface="Calibri"/>
              </a:rPr>
              <a:t>a</a:t>
            </a:r>
            <a:r>
              <a:rPr sz="2000" u="heavy" dirty="0">
                <a:latin typeface="Calibri"/>
                <a:cs typeface="Calibri"/>
              </a:rPr>
              <a:t>t </a:t>
            </a:r>
            <a:r>
              <a:rPr sz="2000" u="heavy" spc="-5" dirty="0">
                <a:latin typeface="Calibri"/>
                <a:cs typeface="Calibri"/>
              </a:rPr>
              <a:t>i</a:t>
            </a:r>
            <a:r>
              <a:rPr sz="2000" u="heavy" dirty="0">
                <a:latin typeface="Calibri"/>
                <a:cs typeface="Calibri"/>
              </a:rPr>
              <a:t>nc</a:t>
            </a:r>
            <a:r>
              <a:rPr sz="2000" u="heavy" spc="-5" dirty="0">
                <a:latin typeface="Calibri"/>
                <a:cs typeface="Calibri"/>
              </a:rPr>
              <a:t>l</a:t>
            </a:r>
            <a:r>
              <a:rPr sz="2000" u="heavy" dirty="0">
                <a:latin typeface="Calibri"/>
                <a:cs typeface="Calibri"/>
              </a:rPr>
              <a:t>ude</a:t>
            </a:r>
            <a:r>
              <a:rPr sz="2000" u="heavy" spc="-15" dirty="0">
                <a:latin typeface="Calibri"/>
                <a:cs typeface="Calibri"/>
              </a:rPr>
              <a:t> </a:t>
            </a:r>
            <a:r>
              <a:rPr sz="2000" u="heavy" dirty="0">
                <a:latin typeface="Calibri"/>
                <a:cs typeface="Calibri"/>
              </a:rPr>
              <a:t>jun</a:t>
            </a:r>
            <a:r>
              <a:rPr sz="2000" u="heavy" spc="-5" dirty="0">
                <a:latin typeface="Calibri"/>
                <a:cs typeface="Calibri"/>
              </a:rPr>
              <a:t>io</a:t>
            </a:r>
            <a:r>
              <a:rPr sz="2000" u="heavy" dirty="0">
                <a:latin typeface="Calibri"/>
                <a:cs typeface="Calibri"/>
              </a:rPr>
              <a:t>r</a:t>
            </a:r>
            <a:r>
              <a:rPr sz="2000" u="heavy" spc="-15" dirty="0">
                <a:latin typeface="Calibri"/>
                <a:cs typeface="Calibri"/>
              </a:rPr>
              <a:t> </a:t>
            </a:r>
            <a:r>
              <a:rPr sz="2000" u="heavy" spc="-5" dirty="0">
                <a:latin typeface="Calibri"/>
                <a:cs typeface="Calibri"/>
              </a:rPr>
              <a:t>i</a:t>
            </a:r>
            <a:r>
              <a:rPr sz="2000" u="heavy" spc="-35" dirty="0">
                <a:latin typeface="Calibri"/>
                <a:cs typeface="Calibri"/>
              </a:rPr>
              <a:t>n</a:t>
            </a:r>
            <a:r>
              <a:rPr sz="2000" u="heavy" spc="-30" dirty="0">
                <a:latin typeface="Calibri"/>
                <a:cs typeface="Calibri"/>
              </a:rPr>
              <a:t>v</a:t>
            </a:r>
            <a:r>
              <a:rPr sz="2000" u="heavy" spc="-5" dirty="0">
                <a:latin typeface="Calibri"/>
                <a:cs typeface="Calibri"/>
              </a:rPr>
              <a:t>e</a:t>
            </a:r>
            <a:r>
              <a:rPr sz="2000" u="heavy" spc="-30" dirty="0">
                <a:latin typeface="Calibri"/>
                <a:cs typeface="Calibri"/>
              </a:rPr>
              <a:t>s</a:t>
            </a:r>
            <a:r>
              <a:rPr sz="2000" u="heavy" dirty="0">
                <a:latin typeface="Calibri"/>
                <a:cs typeface="Calibri"/>
              </a:rPr>
              <a:t>t</a:t>
            </a:r>
            <a:r>
              <a:rPr sz="2000" u="heavy" spc="-5" dirty="0">
                <a:latin typeface="Calibri"/>
                <a:cs typeface="Calibri"/>
              </a:rPr>
              <a:t>i</a:t>
            </a:r>
            <a:r>
              <a:rPr sz="2000" u="heavy" spc="-35" dirty="0">
                <a:latin typeface="Calibri"/>
                <a:cs typeface="Calibri"/>
              </a:rPr>
              <a:t>g</a:t>
            </a:r>
            <a:r>
              <a:rPr sz="2000" u="heavy" spc="-25" dirty="0">
                <a:latin typeface="Calibri"/>
                <a:cs typeface="Calibri"/>
              </a:rPr>
              <a:t>at</a:t>
            </a:r>
            <a:r>
              <a:rPr sz="2000" u="heavy" spc="-5" dirty="0">
                <a:latin typeface="Calibri"/>
                <a:cs typeface="Calibri"/>
              </a:rPr>
              <a:t>or</a:t>
            </a:r>
            <a:r>
              <a:rPr sz="2000" u="heavy" dirty="0">
                <a:latin typeface="Calibri"/>
                <a:cs typeface="Calibri"/>
              </a:rPr>
              <a:t>(</a:t>
            </a:r>
            <a:r>
              <a:rPr sz="2000" u="heavy" spc="-5" dirty="0">
                <a:latin typeface="Calibri"/>
                <a:cs typeface="Calibri"/>
              </a:rPr>
              <a:t>s</a:t>
            </a:r>
            <a:r>
              <a:rPr sz="2000" u="heavy" dirty="0">
                <a:latin typeface="Calibri"/>
                <a:cs typeface="Calibri"/>
              </a:rPr>
              <a:t>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196" y="5949469"/>
            <a:ext cx="9442450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*indi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ec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are a</a:t>
            </a:r>
            <a:r>
              <a:rPr sz="1000" spc="-15" dirty="0">
                <a:latin typeface="Calibri"/>
                <a:cs typeface="Calibri"/>
              </a:rPr>
              <a:t>v</a:t>
            </a:r>
            <a:r>
              <a:rPr sz="1000" spc="-5" dirty="0">
                <a:latin typeface="Calibri"/>
                <a:cs typeface="Calibri"/>
              </a:rPr>
              <a:t>a</a:t>
            </a:r>
            <a:r>
              <a:rPr sz="1000" spc="-10" dirty="0">
                <a:latin typeface="Calibri"/>
                <a:cs typeface="Calibri"/>
              </a:rPr>
              <a:t>il</a:t>
            </a:r>
            <a:r>
              <a:rPr sz="1000" spc="-5" dirty="0">
                <a:latin typeface="Calibri"/>
                <a:cs typeface="Calibri"/>
              </a:rPr>
              <a:t>ab</a:t>
            </a:r>
            <a:r>
              <a:rPr sz="1000" spc="-10" dirty="0">
                <a:latin typeface="Calibri"/>
                <a:cs typeface="Calibri"/>
              </a:rPr>
              <a:t>l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c</a:t>
            </a:r>
            <a:r>
              <a:rPr sz="1000" spc="-5" dirty="0">
                <a:latin typeface="Calibri"/>
                <a:cs typeface="Calibri"/>
              </a:rPr>
              <a:t>annot</a:t>
            </a:r>
            <a:r>
              <a:rPr sz="1000" spc="-10" dirty="0">
                <a:latin typeface="Calibri"/>
                <a:cs typeface="Calibri"/>
              </a:rPr>
              <a:t> e</a:t>
            </a:r>
            <a:r>
              <a:rPr sz="1000" spc="-5" dirty="0">
                <a:latin typeface="Calibri"/>
                <a:cs typeface="Calibri"/>
              </a:rPr>
              <a:t>x</a:t>
            </a:r>
            <a:r>
              <a:rPr sz="1000" spc="-10" dirty="0">
                <a:latin typeface="Calibri"/>
                <a:cs typeface="Calibri"/>
              </a:rPr>
              <a:t>ceed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HS</a:t>
            </a:r>
            <a:r>
              <a:rPr sz="1000" spc="-5" dirty="0">
                <a:latin typeface="Calibri"/>
                <a:cs typeface="Calibri"/>
              </a:rPr>
              <a:t>L: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indi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ec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or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F&amp;A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ts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up </a:t>
            </a:r>
            <a:r>
              <a:rPr sz="1000" spc="-5" dirty="0">
                <a:latin typeface="Calibri"/>
                <a:cs typeface="Calibri"/>
              </a:rPr>
              <a:t>to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60%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(U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.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i</a:t>
            </a:r>
            <a:r>
              <a:rPr sz="1000" spc="-5" dirty="0">
                <a:latin typeface="Calibri"/>
                <a:cs typeface="Calibri"/>
              </a:rPr>
              <a:t>tut</a:t>
            </a:r>
            <a:r>
              <a:rPr sz="1000" spc="-10" dirty="0">
                <a:latin typeface="Calibri"/>
                <a:cs typeface="Calibri"/>
              </a:rPr>
              <a:t>ion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)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or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8%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(f</a:t>
            </a:r>
            <a:r>
              <a:rPr sz="1000" spc="-5" dirty="0">
                <a:latin typeface="Calibri"/>
                <a:cs typeface="Calibri"/>
              </a:rPr>
              <a:t>or</a:t>
            </a:r>
            <a:r>
              <a:rPr sz="1000" spc="-10" dirty="0">
                <a:latin typeface="Calibri"/>
                <a:cs typeface="Calibri"/>
              </a:rPr>
              <a:t>eign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it</a:t>
            </a:r>
            <a:r>
              <a:rPr sz="1000" spc="-5" dirty="0">
                <a:latin typeface="Calibri"/>
                <a:cs typeface="Calibri"/>
              </a:rPr>
              <a:t>ut</a:t>
            </a:r>
            <a:r>
              <a:rPr sz="1000" spc="-10" dirty="0">
                <a:latin typeface="Calibri"/>
                <a:cs typeface="Calibri"/>
              </a:rPr>
              <a:t>ion</a:t>
            </a:r>
            <a:r>
              <a:rPr sz="1000" spc="-15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)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are a</a:t>
            </a:r>
            <a:r>
              <a:rPr sz="1000" spc="-10" dirty="0">
                <a:latin typeface="Calibri"/>
                <a:cs typeface="Calibri"/>
              </a:rPr>
              <a:t>llo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</a:rPr>
              <a:t>ab</a:t>
            </a:r>
            <a:r>
              <a:rPr sz="1000" spc="-10" dirty="0">
                <a:latin typeface="Calibri"/>
                <a:cs typeface="Calibri"/>
              </a:rPr>
              <a:t>le</a:t>
            </a:r>
            <a:r>
              <a:rPr sz="1000" spc="-5" dirty="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800">
              <a:latin typeface="Times New Roman"/>
              <a:cs typeface="Times New Roman"/>
            </a:endParaRPr>
          </a:p>
          <a:p>
            <a:pPr marL="1416050">
              <a:lnSpc>
                <a:spcPct val="100000"/>
              </a:lnSpc>
            </a:pP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: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//d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el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umn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rk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800" u="heavy" spc="5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/p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lo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s/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2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022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-n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dus-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-p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lo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800" u="heavy" spc="-4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d-ap</a:t>
            </a:r>
            <a:r>
              <a:rPr sz="1800" u="heavy" spc="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li</a:t>
            </a:r>
            <a:r>
              <a:rPr sz="1800" u="heavy" spc="-3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at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spc="1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n-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tr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tio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ns/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5995" y="294131"/>
            <a:ext cx="0" cy="718820"/>
          </a:xfrm>
          <a:custGeom>
            <a:avLst/>
            <a:gdLst/>
            <a:ahLst/>
            <a:cxnLst/>
            <a:rect l="l" t="t" r="r" b="b"/>
            <a:pathLst>
              <a:path h="718819">
                <a:moveTo>
                  <a:pt x="0" y="0"/>
                </a:moveTo>
                <a:lnTo>
                  <a:pt x="0" y="718451"/>
                </a:lnTo>
              </a:path>
            </a:pathLst>
          </a:custGeom>
          <a:ln w="1219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1798" y="92746"/>
            <a:ext cx="6616065" cy="1082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20"/>
              </a:lnSpc>
            </a:pP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000" b="0" spc="-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4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oll</a:t>
            </a:r>
            <a:r>
              <a:rPr sz="4000" b="0" spc="-4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wi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ng</a:t>
            </a:r>
            <a:r>
              <a:rPr sz="40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5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4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4000" b="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000" b="0" spc="-8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000" b="0" spc="-5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000" b="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4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000" b="0" spc="-7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mp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sz="4000" b="0" spc="-8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000" b="0" spc="-6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0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f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or</a:t>
            </a:r>
            <a:r>
              <a:rPr sz="4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ilo</a:t>
            </a:r>
            <a:r>
              <a:rPr sz="4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 </a:t>
            </a:r>
            <a:r>
              <a:rPr sz="4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4000" b="0" spc="-8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4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000" b="0" spc="-6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s: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079988" y="6463728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pPr marL="102870">
                <a:lnSpc>
                  <a:spcPct val="100000"/>
                </a:lnSpc>
              </a:pPr>
              <a:t>8</a:t>
            </a:fld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767853" y="1486099"/>
            <a:ext cx="10478135" cy="445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Calibri"/>
              <a:buAutoNum type="arabicPeriod"/>
              <a:tabLst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iplin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s 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l.</a:t>
            </a:r>
            <a:endParaRPr sz="3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1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ec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 NIDU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dd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d.</a:t>
            </a:r>
            <a:endParaRPr sz="3200">
              <a:latin typeface="Calibri"/>
              <a:cs typeface="Calibri"/>
            </a:endParaRPr>
          </a:p>
          <a:p>
            <a:pPr marL="527685" marR="5080" indent="-514984">
              <a:lnSpc>
                <a:spcPts val="3460"/>
              </a:lnSpc>
              <a:spcBef>
                <a:spcPts val="104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 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mpha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229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229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,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lusi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f </a:t>
            </a:r>
            <a:r>
              <a:rPr sz="3200" spc="-9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ibl</a:t>
            </a:r>
            <a:r>
              <a:rPr sz="3200" dirty="0">
                <a:latin typeface="Calibri"/>
                <a:cs typeface="Calibri"/>
              </a:rPr>
              <a:t>e.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hi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ppli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spcBef>
                <a:spcPts val="65"/>
              </a:spcBef>
              <a:buFont typeface="Calibri"/>
              <a:buAutoNum type="alphaLcPeriod"/>
              <a:tabLst>
                <a:tab pos="985519" algn="l"/>
              </a:tabLst>
            </a:pP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 of</a:t>
            </a:r>
            <a:r>
              <a:rPr sz="3200" spc="-10" dirty="0">
                <a:latin typeface="Calibri"/>
                <a:cs typeface="Calibri"/>
              </a:rPr>
              <a:t> 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iplin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ch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eam</a:t>
            </a:r>
            <a:endParaRPr sz="3200">
              <a:latin typeface="Calibri"/>
              <a:cs typeface="Calibri"/>
            </a:endParaRPr>
          </a:p>
          <a:p>
            <a:pPr marL="984885" lvl="1" indent="-514984">
              <a:lnSpc>
                <a:spcPct val="100000"/>
              </a:lnSpc>
              <a:spcBef>
                <a:spcPts val="120"/>
              </a:spcBef>
              <a:buFont typeface="Calibri"/>
              <a:buAutoNum type="alphaLcPeriod"/>
              <a:tabLst>
                <a:tab pos="985519" algn="l"/>
              </a:tabLst>
            </a:pP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ch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rti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ip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527685" marR="99060" indent="-514984" algn="just">
              <a:lnSpc>
                <a:spcPts val="3460"/>
              </a:lnSpc>
              <a:spcBef>
                <a:spcPts val="104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3200" spc="-165" dirty="0">
                <a:latin typeface="Calibri"/>
                <a:cs typeface="Calibri"/>
              </a:rPr>
              <a:t>V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oce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ul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ti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n,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55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ll</a:t>
            </a:r>
            <a:r>
              <a:rPr sz="3200" dirty="0">
                <a:latin typeface="Calibri"/>
                <a:cs typeface="Calibri"/>
              </a:rPr>
              <a:t>eag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 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mm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nd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d, in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ea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110" dirty="0">
                <a:latin typeface="Calibri"/>
                <a:cs typeface="Calibri"/>
              </a:rPr>
              <a:t>k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lih</a:t>
            </a:r>
            <a:r>
              <a:rPr sz="3200" dirty="0">
                <a:latin typeface="Calibri"/>
                <a:cs typeface="Calibri"/>
              </a:rPr>
              <a:t>ood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imp</a:t>
            </a:r>
            <a:r>
              <a:rPr sz="3200" dirty="0">
                <a:latin typeface="Calibri"/>
                <a:cs typeface="Calibri"/>
              </a:rPr>
              <a:t>act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d 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cce</a:t>
            </a:r>
            <a:r>
              <a:rPr sz="3200" spc="-10" dirty="0">
                <a:latin typeface="Calibri"/>
                <a:cs typeface="Calibri"/>
              </a:rPr>
              <a:t>ss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Criteria for NIDUS Pilot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028"/>
            <a:ext cx="10515600" cy="490945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Scored on NIH review criteria:  Significance, Investigators, Innovation, Approach,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Relevance to aging and delirium research in a priority area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Feasibility/likelihood that the proposed study can be completed within one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of NIDUS Core resources (e.g., Measurement/Harmonization Core, Research Hub)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Involvement of multiple disciplines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Involvement of a junior investigator (optional)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Commitment to diversity, equity, and inclusion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Likelihood that the proposed study will lead to a future large grant proposal and/or major scientific publication that will help to advance delirium treatment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9E2D1-7C52-42FA-8A1F-A4EA4BB2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1C6F2-2DB9-44EA-9CF7-ABBA9AA7FA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3830"/>
      </p:ext>
    </p:extLst>
  </p:cSld>
  <p:clrMapOvr>
    <a:masterClrMapping/>
  </p:clrMapOvr>
</p:sld>
</file>

<file path=ppt/theme/theme1.xml><?xml version="1.0" encoding="utf-8"?>
<a:theme xmlns:a="http://schemas.openxmlformats.org/drawingml/2006/main" name="NIDU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DUS" id="{F9FE9B5B-3F2A-4E12-BEA4-BF2677647130}" vid="{6C021899-AB82-4A8F-9B56-7C1767560D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NIDUS</Template>
  <TotalTime>20357</TotalTime>
  <Words>1808</Words>
  <Application>Microsoft Office PowerPoint</Application>
  <PresentationFormat>Widescreen</PresentationFormat>
  <Paragraphs>232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inherit</vt:lpstr>
      <vt:lpstr>Open Sans</vt:lpstr>
      <vt:lpstr>Times New Roman</vt:lpstr>
      <vt:lpstr>Wingdings</vt:lpstr>
      <vt:lpstr>NIDUS</vt:lpstr>
      <vt:lpstr>NIDUS II Pilot Award Letter of Intent Information Session</vt:lpstr>
      <vt:lpstr>Agenda</vt:lpstr>
      <vt:lpstr>Introductions</vt:lpstr>
      <vt:lpstr>PowerPoint Presentation</vt:lpstr>
      <vt:lpstr>Goal of NIDUS II Pilot Studies</vt:lpstr>
      <vt:lpstr>NIDUS II Priority Areas</vt:lpstr>
      <vt:lpstr>Requirements for NIDUS Pilot Proposals</vt:lpstr>
      <vt:lpstr>PowerPoint Presentation</vt:lpstr>
      <vt:lpstr>Review Criteria for NIDUS Pilot Grants</vt:lpstr>
      <vt:lpstr>PowerPoint Presentation</vt:lpstr>
      <vt:lpstr>PowerPoint Presentation</vt:lpstr>
      <vt:lpstr>NIDUS II Collaborative Awards</vt:lpstr>
      <vt:lpstr>PowerPoint Presentation</vt:lpstr>
      <vt:lpstr>LOI requirements</vt:lpstr>
      <vt:lpstr>LOI requirements</vt:lpstr>
      <vt:lpstr>LOI requirements</vt:lpstr>
      <vt:lpstr>Using NIDUS Resources for a Pilot Study</vt:lpstr>
      <vt:lpstr>PowerPoint Presentation</vt:lpstr>
      <vt:lpstr>NIDUS Resources- Research Hub</vt:lpstr>
      <vt:lpstr>NIDUS Resources- Measurement Core</vt:lpstr>
      <vt:lpstr>NIDUS Resource- Delirium Bibliography</vt:lpstr>
      <vt:lpstr>NIDUS Resources- Collaborations</vt:lpstr>
      <vt:lpstr>NIDUS Information</vt:lpstr>
      <vt:lpstr>We’re available to help build connections  </vt:lpstr>
      <vt:lpstr>Questions &amp; Open Discussion</vt:lpstr>
    </vt:vector>
  </TitlesOfParts>
  <Company>HSL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Erickson</dc:creator>
  <cp:lastModifiedBy>Nadya Shlykova</cp:lastModifiedBy>
  <cp:revision>157</cp:revision>
  <cp:lastPrinted>2022-03-11T17:02:39Z</cp:lastPrinted>
  <dcterms:created xsi:type="dcterms:W3CDTF">2018-05-23T15:17:10Z</dcterms:created>
  <dcterms:modified xsi:type="dcterms:W3CDTF">2022-10-12T15:32:11Z</dcterms:modified>
</cp:coreProperties>
</file>