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32"/>
  </p:notesMasterIdLst>
  <p:sldIdLst>
    <p:sldId id="256" r:id="rId2"/>
    <p:sldId id="259" r:id="rId3"/>
    <p:sldId id="260" r:id="rId4"/>
    <p:sldId id="258" r:id="rId5"/>
    <p:sldId id="261" r:id="rId6"/>
    <p:sldId id="267" r:id="rId7"/>
    <p:sldId id="262" r:id="rId8"/>
    <p:sldId id="263" r:id="rId9"/>
    <p:sldId id="264" r:id="rId10"/>
    <p:sldId id="272" r:id="rId11"/>
    <p:sldId id="270" r:id="rId12"/>
    <p:sldId id="265" r:id="rId13"/>
    <p:sldId id="266" r:id="rId14"/>
    <p:sldId id="257" r:id="rId15"/>
    <p:sldId id="273" r:id="rId16"/>
    <p:sldId id="277" r:id="rId17"/>
    <p:sldId id="275" r:id="rId18"/>
    <p:sldId id="283" r:id="rId19"/>
    <p:sldId id="295" r:id="rId20"/>
    <p:sldId id="294" r:id="rId21"/>
    <p:sldId id="290" r:id="rId22"/>
    <p:sldId id="291" r:id="rId23"/>
    <p:sldId id="287" r:id="rId24"/>
    <p:sldId id="288" r:id="rId25"/>
    <p:sldId id="292" r:id="rId26"/>
    <p:sldId id="293" r:id="rId27"/>
    <p:sldId id="296" r:id="rId28"/>
    <p:sldId id="297" r:id="rId29"/>
    <p:sldId id="268" r:id="rId30"/>
    <p:sldId id="27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69832" autoAdjust="0"/>
  </p:normalViewPr>
  <p:slideViewPr>
    <p:cSldViewPr snapToGrid="0">
      <p:cViewPr varScale="1">
        <p:scale>
          <a:sx n="73" d="100"/>
          <a:sy n="73" d="100"/>
        </p:scale>
        <p:origin x="8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4F78C-766E-4E79-AF26-2C138C971EB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47F87-2E5E-492B-9284-401C57058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Statistically significant positive correlation between the Human Connection Scale and the SF-36 pretest domain of general health (r=.47, p=.04)</a:t>
            </a:r>
          </a:p>
          <a:p>
            <a:r>
              <a:rPr lang="en-US" dirty="0"/>
              <a:t>Statistically significant positive correlation between the Human Connection Scale and the SF-36 posttest domains-physical functioning (r=.54, p=.014) and general health (r=.76, p=_&lt;.001)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47F87-2E5E-492B-9284-401C57058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4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Study setting: A tertiary-care, academic ED in Central Massachusetts.</a:t>
            </a:r>
          </a:p>
          <a:p>
            <a:r>
              <a:rPr lang="en-US" sz="1200" dirty="0"/>
              <a:t>Sample: </a:t>
            </a:r>
          </a:p>
          <a:p>
            <a:r>
              <a:rPr lang="en-US" sz="1200" dirty="0"/>
              <a:t>108 patient and family caregiver dyads; </a:t>
            </a:r>
          </a:p>
          <a:p>
            <a:r>
              <a:rPr lang="en-US" sz="1200" dirty="0"/>
              <a:t>patients admitted to the ED at a large teaching hospital and their family caregivers; </a:t>
            </a:r>
          </a:p>
          <a:p>
            <a:r>
              <a:rPr lang="en-US" sz="1200" dirty="0"/>
              <a:t>Eligible family caregivers were required to have regular interactions, in person or via phone conversations, with the patient at least once a week</a:t>
            </a:r>
          </a:p>
          <a:p>
            <a:r>
              <a:rPr lang="en-US" sz="1200" dirty="0"/>
              <a:t>Procedure: * The interviewer was blind to FAM-CAM responses when scoring the CAM and the caregivers were blind to the CAM when completing the FAM-CAM. </a:t>
            </a:r>
          </a:p>
          <a:p>
            <a:r>
              <a:rPr lang="en-US" sz="1200" dirty="0"/>
              <a:t>Interviewer performed a cognitive screen, a delirium symptom assessment, and reference standard CAM rating</a:t>
            </a:r>
          </a:p>
          <a:p>
            <a:r>
              <a:rPr lang="en-US" sz="1200" dirty="0"/>
              <a:t>Caregiver completed the FAM-CAM independently.</a:t>
            </a:r>
          </a:p>
          <a:p>
            <a:r>
              <a:rPr lang="en-US" sz="1200" dirty="0"/>
              <a:t>Measures: FAM-CAM, CAM, Informant Questionnaire on Cognitive Decline in the Elderly (IQCODE), hospital length of stay, ED readmission, hospital admissions and mortality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47F87-2E5E-492B-9284-401C570589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87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47F87-2E5E-492B-9284-401C570589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38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47F87-2E5E-492B-9284-401C570589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4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Tanya Mailhot, Sylvie Cossette, José Côté, Anne Bourbonnais, Marie-Claude Côté, Yoan Lamarche and André Denault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47F87-2E5E-492B-9284-401C570589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2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Study setting: A tertiary-care, academic ED in Central Massachusetts.</a:t>
            </a:r>
          </a:p>
          <a:p>
            <a:r>
              <a:rPr lang="en-US" sz="1200" dirty="0"/>
              <a:t>Sample: </a:t>
            </a:r>
          </a:p>
          <a:p>
            <a:r>
              <a:rPr lang="en-US" sz="1200" dirty="0"/>
              <a:t>108 patient and family caregiver dyads; </a:t>
            </a:r>
          </a:p>
          <a:p>
            <a:r>
              <a:rPr lang="en-US" sz="1200" dirty="0"/>
              <a:t>patients admitted to the ED at a large teaching hospital and their family caregivers; </a:t>
            </a:r>
          </a:p>
          <a:p>
            <a:r>
              <a:rPr lang="en-US" sz="1200" dirty="0"/>
              <a:t>Eligible family caregivers were required to have regular interactions, in person or via phone conversations, with the patient at least once a week</a:t>
            </a:r>
          </a:p>
          <a:p>
            <a:r>
              <a:rPr lang="en-US" sz="1200" dirty="0"/>
              <a:t>Procedure: * The interviewer was blind to FAM-CAM responses when scoring the CAM and the caregivers were blind to the CAM when completing the FAM-CAM. </a:t>
            </a:r>
          </a:p>
          <a:p>
            <a:r>
              <a:rPr lang="en-US" sz="1200" dirty="0"/>
              <a:t>Interviewer performed a cognitive screen, a delirium symptom assessment, and reference standard CAM rating</a:t>
            </a:r>
          </a:p>
          <a:p>
            <a:r>
              <a:rPr lang="en-US" sz="1200" dirty="0"/>
              <a:t>Caregiver completed the FAM-CAM independently.</a:t>
            </a:r>
          </a:p>
          <a:p>
            <a:r>
              <a:rPr lang="en-US" sz="1200" dirty="0"/>
              <a:t>Measures: FAM-CAM, CAM, Informant Questionnaire on Cognitive Decline in the Elderly (IQCODE), hospital length of stay, ED readmission, hospital admissions and mortality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47F87-2E5E-492B-9284-401C570589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3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Study setting: A tertiary-care, academic ED in Central Massachusetts.</a:t>
            </a:r>
          </a:p>
          <a:p>
            <a:r>
              <a:rPr lang="en-US" sz="1200" dirty="0"/>
              <a:t>Sample: </a:t>
            </a:r>
          </a:p>
          <a:p>
            <a:r>
              <a:rPr lang="en-US" sz="1200" dirty="0"/>
              <a:t>108 patient and family caregiver dyads; </a:t>
            </a:r>
          </a:p>
          <a:p>
            <a:r>
              <a:rPr lang="en-US" sz="1200" dirty="0"/>
              <a:t>patients admitted to the ED at a large teaching hospital and their family caregivers; </a:t>
            </a:r>
          </a:p>
          <a:p>
            <a:r>
              <a:rPr lang="en-US" sz="1200" dirty="0"/>
              <a:t>Eligible family caregivers were required to have regular interactions, in person or via phone conversations, with the patient at least once a week</a:t>
            </a:r>
          </a:p>
          <a:p>
            <a:r>
              <a:rPr lang="en-US" sz="1200" dirty="0"/>
              <a:t>Procedure: * The interviewer was blind to FAM-CAM responses when scoring the CAM and the caregivers were blind to the CAM when completing the FAM-CAM. </a:t>
            </a:r>
          </a:p>
          <a:p>
            <a:r>
              <a:rPr lang="en-US" sz="1200" dirty="0"/>
              <a:t>Interviewer performed a cognitive screen, a delirium symptom assessment, and reference standard CAM rating</a:t>
            </a:r>
          </a:p>
          <a:p>
            <a:r>
              <a:rPr lang="en-US" sz="1200" dirty="0"/>
              <a:t>Caregiver completed the FAM-CAM independently.</a:t>
            </a:r>
          </a:p>
          <a:p>
            <a:r>
              <a:rPr lang="en-US" sz="1200" dirty="0"/>
              <a:t>Measures: FAM-CAM, CAM, Informant Questionnaire on Cognitive Decline in the Elderly (IQCODE), hospital length of stay, ED readmission, hospital admissions and mortality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47F87-2E5E-492B-9284-401C570589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5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Study setting: A tertiary-care, academic ED in Central Massachusetts.</a:t>
            </a:r>
          </a:p>
          <a:p>
            <a:r>
              <a:rPr lang="en-US" sz="1200" dirty="0"/>
              <a:t>Sample: </a:t>
            </a:r>
          </a:p>
          <a:p>
            <a:r>
              <a:rPr lang="en-US" sz="1200" dirty="0"/>
              <a:t>108 patient and family caregiver dyads; </a:t>
            </a:r>
          </a:p>
          <a:p>
            <a:r>
              <a:rPr lang="en-US" sz="1200" dirty="0"/>
              <a:t>patients admitted to the ED at a large teaching hospital and their family caregivers; </a:t>
            </a:r>
          </a:p>
          <a:p>
            <a:r>
              <a:rPr lang="en-US" sz="1200" dirty="0"/>
              <a:t>Eligible family caregivers were required to have regular interactions, in person or via phone conversations, with the patient at least once a week</a:t>
            </a:r>
          </a:p>
          <a:p>
            <a:r>
              <a:rPr lang="en-US" sz="1200" dirty="0"/>
              <a:t>Procedure: * The interviewer was blind to FAM-CAM responses when scoring the CAM and the caregivers were blind to the CAM when completing the FAM-CAM. </a:t>
            </a:r>
          </a:p>
          <a:p>
            <a:r>
              <a:rPr lang="en-US" sz="1200" dirty="0"/>
              <a:t>Interviewer performed a cognitive screen, a delirium symptom assessment, and reference standard CAM rating</a:t>
            </a:r>
          </a:p>
          <a:p>
            <a:r>
              <a:rPr lang="en-US" sz="1200" dirty="0"/>
              <a:t>Caregiver completed the FAM-CAM independently.</a:t>
            </a:r>
          </a:p>
          <a:p>
            <a:r>
              <a:rPr lang="en-US" sz="1200" dirty="0"/>
              <a:t>Measures: FAM-CAM, CAM, Informant Questionnaire on Cognitive Decline in the Elderly (IQCODE), hospital length of stay, ED readmission, hospital admissions and mortality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47F87-2E5E-492B-9284-401C570589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5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patients with and without dementia, the FAM-CAM shows qualities that are important in the ED setting for identification of delirium. Using the FAM-CAM as part of a systematic screening strategy for the ED, in which </a:t>
            </a:r>
            <a:r>
              <a:rPr lang="en-US" dirty="0" err="1"/>
              <a:t>familiesʼ</a:t>
            </a:r>
            <a:r>
              <a:rPr lang="en-US" dirty="0"/>
              <a:t> assessments could supplement healthcare </a:t>
            </a:r>
            <a:r>
              <a:rPr lang="en-US" dirty="0" err="1"/>
              <a:t>professionalsʼ</a:t>
            </a:r>
            <a:r>
              <a:rPr lang="en-US" dirty="0"/>
              <a:t> assessments, is promising</a:t>
            </a:r>
          </a:p>
          <a:p>
            <a:endParaRPr lang="en-US" dirty="0"/>
          </a:p>
          <a:p>
            <a:r>
              <a:rPr lang="en-US" dirty="0"/>
              <a:t>Among the 108 patients, 30 (28%) were CAM positive for delirium and 58 (54%) presented with dementia. The FAM-CAM had a specificity of 83% and a negative predictive value of 83%. Most false negatives (n = 9 of 13, 69%) were due to caregivers not identifying the inattention criteria for delirium on the FAM-CAM. In patients with dementia, sensitivity was higher than in patients without (61% vs 43%). In adjusted models, a hospitalization in the following 6 months was more than three times as likely in FAM-CAM positive compared to negative patients (odds ratio = 3.4; 95% confidence interval = 1.2-9.3).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47F87-2E5E-492B-9284-401C570589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0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47F87-2E5E-492B-9284-401C570589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6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Study setting: A tertiary-care, academic ED in Central Massachusetts.</a:t>
            </a:r>
          </a:p>
          <a:p>
            <a:r>
              <a:rPr lang="en-US" sz="1200" dirty="0"/>
              <a:t>Sample: </a:t>
            </a:r>
          </a:p>
          <a:p>
            <a:r>
              <a:rPr lang="en-US" sz="1200" dirty="0"/>
              <a:t>108 patient and family caregiver dyads; </a:t>
            </a:r>
          </a:p>
          <a:p>
            <a:r>
              <a:rPr lang="en-US" sz="1200" dirty="0"/>
              <a:t>patients admitted to the ED at a large teaching hospital and their family caregivers; </a:t>
            </a:r>
          </a:p>
          <a:p>
            <a:r>
              <a:rPr lang="en-US" sz="1200" dirty="0"/>
              <a:t>Eligible family caregivers were required to have regular interactions, in person or via phone conversations, with the patient at least once a week</a:t>
            </a:r>
          </a:p>
          <a:p>
            <a:r>
              <a:rPr lang="en-US" sz="1200" dirty="0"/>
              <a:t>Procedure: * The interviewer was blind to FAM-CAM responses when scoring the CAM and the caregivers were blind to the CAM when completing the FAM-CAM. </a:t>
            </a:r>
          </a:p>
          <a:p>
            <a:r>
              <a:rPr lang="en-US" sz="1200" dirty="0"/>
              <a:t>Interviewer performed a cognitive screen, a delirium symptom assessment, and reference standard CAM rating</a:t>
            </a:r>
          </a:p>
          <a:p>
            <a:r>
              <a:rPr lang="en-US" sz="1200" dirty="0"/>
              <a:t>Caregiver completed the FAM-CAM independently.</a:t>
            </a:r>
          </a:p>
          <a:p>
            <a:r>
              <a:rPr lang="en-US" sz="1200" dirty="0"/>
              <a:t>Measures: FAM-CAM, CAM, Informant Questionnaire on Cognitive Decline in the Elderly (IQCODE), hospital length of stay, ED readmission, hospital admissions and mortality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47F87-2E5E-492B-9284-401C570589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70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Study setting: A tertiary-care, academic ED in Central Massachusetts.</a:t>
            </a:r>
          </a:p>
          <a:p>
            <a:r>
              <a:rPr lang="en-US" sz="1200" dirty="0"/>
              <a:t>Sample: </a:t>
            </a:r>
          </a:p>
          <a:p>
            <a:r>
              <a:rPr lang="en-US" sz="1200" dirty="0"/>
              <a:t>108 patient and family caregiver dyads; </a:t>
            </a:r>
          </a:p>
          <a:p>
            <a:r>
              <a:rPr lang="en-US" sz="1200" dirty="0"/>
              <a:t>patients admitted to the ED at a large teaching hospital and their family caregivers; </a:t>
            </a:r>
          </a:p>
          <a:p>
            <a:r>
              <a:rPr lang="en-US" sz="1200" dirty="0"/>
              <a:t>Eligible family caregivers were required to have regular interactions, in person or via phone conversations, with the patient at least once a week</a:t>
            </a:r>
          </a:p>
          <a:p>
            <a:r>
              <a:rPr lang="en-US" sz="1200" dirty="0"/>
              <a:t>Procedure: * The interviewer was blind to FAM-CAM responses when scoring the CAM and the caregivers were blind to the CAM when completing the FAM-CAM. </a:t>
            </a:r>
          </a:p>
          <a:p>
            <a:r>
              <a:rPr lang="en-US" sz="1200" dirty="0"/>
              <a:t>Interviewer performed a cognitive screen, a delirium symptom assessment, and reference standard CAM rating</a:t>
            </a:r>
          </a:p>
          <a:p>
            <a:r>
              <a:rPr lang="en-US" sz="1200" dirty="0"/>
              <a:t>Caregiver completed the FAM-CAM independently.</a:t>
            </a:r>
          </a:p>
          <a:p>
            <a:r>
              <a:rPr lang="en-US" sz="1200" dirty="0"/>
              <a:t>Measures: FAM-CAM, CAM, Informant Questionnaire on Cognitive Decline in the Elderly (IQCODE), hospital length of stay, ED readmission, hospital admissions and mortality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47F87-2E5E-492B-9284-401C570589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4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2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71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45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816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9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35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4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2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7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5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9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1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9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5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6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11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2.tmp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8901" y="1335025"/>
            <a:ext cx="8915399" cy="5573775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NIDUS BOOT CAMP 2020</a:t>
            </a:r>
            <a:br>
              <a:rPr lang="en-US" dirty="0"/>
            </a:br>
            <a:r>
              <a:rPr lang="en-US" dirty="0"/>
              <a:t>Family Caregivers Role in Delirium</a:t>
            </a:r>
            <a:br>
              <a:rPr lang="en-US" dirty="0"/>
            </a:br>
            <a:br>
              <a:rPr lang="en-US" dirty="0"/>
            </a:br>
            <a:r>
              <a:rPr lang="fr-FR" sz="2200" b="1" dirty="0"/>
              <a:t>Tanya Mailhot, RN. PhD.</a:t>
            </a:r>
            <a:br>
              <a:rPr lang="fr-FR" sz="2200" b="1" dirty="0"/>
            </a:br>
            <a:r>
              <a:rPr lang="fr-FR" sz="2200" dirty="0"/>
              <a:t>Assistant Professor</a:t>
            </a:r>
            <a:br>
              <a:rPr lang="fr-FR" sz="2200" dirty="0"/>
            </a:br>
            <a:r>
              <a:rPr lang="fr-FR" sz="2200" dirty="0" err="1"/>
              <a:t>Faculty</a:t>
            </a:r>
            <a:r>
              <a:rPr lang="fr-FR" sz="2200" dirty="0"/>
              <a:t> of Nursing</a:t>
            </a:r>
            <a:br>
              <a:rPr lang="fr-FR" sz="2200" dirty="0"/>
            </a:br>
            <a:r>
              <a:rPr lang="fr-FR" sz="2200" dirty="0"/>
              <a:t>Université de Montréal</a:t>
            </a:r>
            <a:br>
              <a:rPr lang="fr-FR" sz="2200" dirty="0"/>
            </a:br>
            <a:br>
              <a:rPr lang="fr-FR" sz="2200" dirty="0"/>
            </a:br>
            <a:r>
              <a:rPr lang="fr-FR" sz="2200" b="1" dirty="0"/>
              <a:t>Dr. Deborah D’Avolio, PhD, BC-ACNP, ANP</a:t>
            </a:r>
            <a:br>
              <a:rPr lang="fr-FR" sz="2200" b="1" dirty="0"/>
            </a:br>
            <a:r>
              <a:rPr lang="fr-FR" sz="2200" dirty="0"/>
              <a:t>Nurse Coach (BC), </a:t>
            </a:r>
            <a:r>
              <a:rPr lang="fr-FR" sz="2200" dirty="0" err="1"/>
              <a:t>Associate</a:t>
            </a:r>
            <a:r>
              <a:rPr lang="fr-FR" sz="2200" dirty="0"/>
              <a:t> Professor</a:t>
            </a:r>
            <a:br>
              <a:rPr lang="fr-FR" sz="2200" dirty="0"/>
            </a:br>
            <a:r>
              <a:rPr lang="fr-FR" sz="2200" dirty="0"/>
              <a:t>Christine E. Lynn College of Nursing</a:t>
            </a:r>
            <a:br>
              <a:rPr lang="fr-FR" sz="2200" dirty="0"/>
            </a:br>
            <a:r>
              <a:rPr lang="fr-FR" sz="2200" dirty="0"/>
              <a:t>Florida Atlantic University</a:t>
            </a:r>
            <a:br>
              <a:rPr lang="fr-FR" sz="2200" dirty="0"/>
            </a:br>
            <a:br>
              <a:rPr lang="fr-FR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037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556" y="1905000"/>
            <a:ext cx="9464056" cy="4953000"/>
          </a:xfrm>
        </p:spPr>
        <p:txBody>
          <a:bodyPr>
            <a:noAutofit/>
          </a:bodyPr>
          <a:lstStyle/>
          <a:p>
            <a:r>
              <a:rPr lang="en-US" sz="2800" dirty="0"/>
              <a:t>Most impressive-FCG identification of delirium using FAM-CAM, No hospitalizations during study period</a:t>
            </a:r>
          </a:p>
          <a:p>
            <a:r>
              <a:rPr lang="en-US" sz="2800" dirty="0"/>
              <a:t>20 participants-no </a:t>
            </a:r>
            <a:r>
              <a:rPr lang="en-US" sz="2800" dirty="0" err="1"/>
              <a:t>hx</a:t>
            </a:r>
            <a:r>
              <a:rPr lang="en-US" sz="2800" dirty="0"/>
              <a:t> of delirium</a:t>
            </a:r>
          </a:p>
          <a:p>
            <a:r>
              <a:rPr lang="en-US" sz="2800" dirty="0"/>
              <a:t>6 of 20 (30%) reported at least one episode, </a:t>
            </a:r>
            <a:r>
              <a:rPr lang="en-US" sz="2800" dirty="0" err="1"/>
              <a:t>tx</a:t>
            </a:r>
            <a:r>
              <a:rPr lang="en-US" sz="2800" dirty="0"/>
              <a:t> at home by PCP, undiagnosed UTIs, new medications</a:t>
            </a:r>
          </a:p>
          <a:p>
            <a:r>
              <a:rPr lang="en-US" sz="2800" dirty="0"/>
              <a:t>Weekly coaching sessions beneficial and supportive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666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36295"/>
            <a:ext cx="8915400" cy="483188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Coaching may have a meaningful impact on caregiver empowerment and delirium knowledge; prevention, assessment, and intervention </a:t>
            </a:r>
          </a:p>
          <a:p>
            <a:r>
              <a:rPr lang="en-US" sz="2800" dirty="0"/>
              <a:t>Telehealth Coaching support is uniquely suited to FCGS who have limited time, freedom and mobility</a:t>
            </a:r>
          </a:p>
          <a:p>
            <a:r>
              <a:rPr lang="en-US" sz="2800" dirty="0"/>
              <a:t>FCGs report heightened awareness</a:t>
            </a:r>
          </a:p>
          <a:p>
            <a:r>
              <a:rPr lang="en-US" sz="2800" dirty="0"/>
              <a:t>FCGS report rewarding experience</a:t>
            </a:r>
          </a:p>
          <a:p>
            <a:r>
              <a:rPr lang="en-US" sz="2800" dirty="0"/>
              <a:t>Data from this study of FCGs demonstrates the feasibility of using technological interventions for this population.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3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26669"/>
            <a:ext cx="8915400" cy="5159141"/>
          </a:xfrm>
        </p:spPr>
        <p:txBody>
          <a:bodyPr>
            <a:noAutofit/>
          </a:bodyPr>
          <a:lstStyle/>
          <a:p>
            <a:r>
              <a:rPr lang="en-US" sz="2400" dirty="0"/>
              <a:t>Telehealth coaching-empowers caregivers to prevent and assess (30% incidence) </a:t>
            </a:r>
          </a:p>
          <a:p>
            <a:r>
              <a:rPr lang="en-US" sz="2400" dirty="0"/>
              <a:t>&gt;HRQOL, &gt;support, &gt;human connection &lt;stress through awareness/stress reduction</a:t>
            </a:r>
          </a:p>
          <a:p>
            <a:r>
              <a:rPr lang="en-US" sz="2400" dirty="0"/>
              <a:t>Reported positive benefits of intervention </a:t>
            </a:r>
          </a:p>
          <a:p>
            <a:r>
              <a:rPr lang="en-US" sz="2400" dirty="0"/>
              <a:t>Enhanced understanding of delirium </a:t>
            </a:r>
          </a:p>
          <a:p>
            <a:r>
              <a:rPr lang="en-US" sz="2400" dirty="0"/>
              <a:t>Caregiver empowerment</a:t>
            </a:r>
          </a:p>
          <a:p>
            <a:r>
              <a:rPr lang="en-US" sz="2400" dirty="0"/>
              <a:t> Positive experiences and satisfaction of telehealth by family caregivers</a:t>
            </a:r>
          </a:p>
          <a:p>
            <a:r>
              <a:rPr lang="en-US" sz="2400" dirty="0"/>
              <a:t>Pilot Study- further research is needed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530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18661"/>
            <a:ext cx="8915400" cy="4592561"/>
          </a:xfrm>
        </p:spPr>
        <p:txBody>
          <a:bodyPr>
            <a:normAutofit/>
          </a:bodyPr>
          <a:lstStyle/>
          <a:p>
            <a:r>
              <a:rPr lang="en-US" sz="2400" dirty="0"/>
              <a:t>Funding-Network for the Investigation of Delirium Unifying Scientists, NIDUS Mentors</a:t>
            </a:r>
          </a:p>
          <a:p>
            <a:r>
              <a:rPr lang="en-US" sz="2400" dirty="0"/>
              <a:t>Guests %&amp; Staff Greene Memory &amp; Wellness Center Florida Atlantic University</a:t>
            </a:r>
          </a:p>
          <a:p>
            <a:r>
              <a:rPr lang="en-US" sz="2400" dirty="0"/>
              <a:t>Study Participants &amp; Collaborators</a:t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4" y="4182597"/>
            <a:ext cx="2822693" cy="2712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338" y="4182597"/>
            <a:ext cx="3578662" cy="2688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278" y="3992078"/>
            <a:ext cx="4194412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3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F435F2D0-520F-458D-9A90-831C5FE5A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38F44-E8E1-49C8-938D-C33687FBE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47" r="9586" b="1"/>
          <a:stretch/>
        </p:blipFill>
        <p:spPr>
          <a:xfrm>
            <a:off x="-1" y="2283086"/>
            <a:ext cx="2735480" cy="2268027"/>
          </a:xfrm>
          <a:prstGeom prst="rect">
            <a:avLst/>
          </a:prstGeom>
        </p:spPr>
      </p:pic>
      <p:grpSp>
        <p:nvGrpSpPr>
          <p:cNvPr id="9" name="Group 12">
            <a:extLst>
              <a:ext uri="{FF2B5EF4-FFF2-40B4-BE49-F238E27FC236}">
                <a16:creationId xmlns:a16="http://schemas.microsoft.com/office/drawing/2014/main" id="{A9C746D8-F18D-44A0-9BFD-0D996C830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AC12675-4B11-4234-A7DC-51CDFE7C6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C91C3711-E6F0-435B-98AA-3DCC46C78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EA91360-3580-4E2F-891A-08AE6E662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9AF40111-BF37-4A5A-B5C8-F55148329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64989E6D-18B1-49C1-A664-11BE8E6C4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E111860-39DA-4F8F-B52E-A395A48D0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A5A8A11F-BF95-465A-B96B-1D37DAB94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8790D5E-9988-42BE-B0B6-56C72722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6CB4C0B-18E7-4986-AF4B-A9A1D28BD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824B80A-CFD3-49C7-AFD2-2868236A1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B90C047-AEEA-46CB-91F3-BFDB33E72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93901C88-61C6-431B-9E9E-7E4ED8D9D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517820-3EB0-431B-8A6D-2166D9CEA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D4F3149-D6E4-4260-A02E-E0E4FF906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1C47CD6-F6DB-4BE8-9BE6-47D34C80C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5196422-78ED-4701-B587-EC42A46AA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2746465-33C6-4AE4-9A07-2E41BCDF7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214EAD3-7DAA-4856-8B4A-9B1D77D2D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1B57189-E061-4B5A-9500-99A92C991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1725BC0-66EC-4F0E-A126-CDFE10AB8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E3A2661-D741-49B3-AF72-F025B989C5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9912053-08EE-4B73-ACEA-C3022FF4B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A2F66D7-36AC-430F-8AD1-4A87AE41C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21CEE65-1ACA-492C-89C5-F185E9077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6257E38-85E6-4E54-947B-E2D9B5E7D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9FD41DB-0ED1-4594-BFF9-5F9F2934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C0FD51D4-13C9-41D9-9CBE-451F2463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FD75C-DCA1-4A81-9494-86CDE62A8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78" r="20692" b="-3"/>
          <a:stretch/>
        </p:blipFill>
        <p:spPr>
          <a:xfrm>
            <a:off x="20" y="10"/>
            <a:ext cx="2725091" cy="2252958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3E6AF18-715A-4DF4-896E-D223E1A7D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" y="2268027"/>
            <a:ext cx="2733254" cy="0"/>
          </a:xfrm>
          <a:prstGeom prst="line">
            <a:avLst/>
          </a:prstGeom>
          <a:ln w="50800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377A8A2-D403-4F41-A50E-7BF4F370A4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3" r="18947" b="-2"/>
          <a:stretch/>
        </p:blipFill>
        <p:spPr>
          <a:xfrm>
            <a:off x="2" y="4551114"/>
            <a:ext cx="2717601" cy="2316113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C8873F6-ED43-4E35-8F70-970A733F3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" y="4551114"/>
            <a:ext cx="2733254" cy="0"/>
          </a:xfrm>
          <a:prstGeom prst="line">
            <a:avLst/>
          </a:prstGeom>
          <a:ln w="50800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285" y="1367342"/>
            <a:ext cx="6847944" cy="4278715"/>
          </a:xfrm>
        </p:spPr>
        <p:txBody>
          <a:bodyPr>
            <a:normAutofit/>
          </a:bodyPr>
          <a:lstStyle/>
          <a:p>
            <a:pPr>
              <a:buClr>
                <a:srgbClr val="669DD3"/>
              </a:buClr>
            </a:pPr>
            <a:r>
              <a:rPr lang="en-US" sz="2400" b="1" dirty="0"/>
              <a:t>NORTHEASTERN UNIVERSITY </a:t>
            </a:r>
            <a:r>
              <a:rPr lang="en-CA" dirty="0"/>
              <a:t>Tanya Mailhot, RN PhD, Chad Darling, MD, MSc, Jillian Ela, BS, Yelena </a:t>
            </a:r>
            <a:r>
              <a:rPr lang="en-CA" dirty="0" err="1"/>
              <a:t>Malyuta</a:t>
            </a:r>
            <a:r>
              <a:rPr lang="en-CA" dirty="0"/>
              <a:t>, BS, Sharon K. Inouye, MD, MPH, and Jane </a:t>
            </a:r>
            <a:r>
              <a:rPr lang="en-CA" dirty="0" err="1"/>
              <a:t>Saczynski</a:t>
            </a:r>
            <a:r>
              <a:rPr lang="en-CA" dirty="0"/>
              <a:t>, PhD</a:t>
            </a:r>
            <a:endParaRPr lang="en-US" b="1" dirty="0"/>
          </a:p>
          <a:p>
            <a:pPr>
              <a:buClr>
                <a:srgbClr val="669DD3"/>
              </a:buClr>
            </a:pPr>
            <a:endParaRPr lang="en-US" b="1" dirty="0"/>
          </a:p>
          <a:p>
            <a:pPr>
              <a:buClr>
                <a:srgbClr val="669DD3"/>
              </a:buClr>
            </a:pPr>
            <a:r>
              <a:rPr lang="en-US" sz="2400" b="1" dirty="0"/>
              <a:t>UNIVERSITÉ DE MONTRÉAL &amp; MONTREAL HEART INSTITUTE </a:t>
            </a:r>
            <a:r>
              <a:rPr lang="fr-FR" dirty="0"/>
              <a:t>Tanya Mailhot </a:t>
            </a:r>
            <a:r>
              <a:rPr lang="en-CA" dirty="0"/>
              <a:t>RN PhD</a:t>
            </a:r>
            <a:r>
              <a:rPr lang="fr-FR" dirty="0"/>
              <a:t>, Sylvie Cossette </a:t>
            </a:r>
            <a:r>
              <a:rPr lang="en-CA" dirty="0"/>
              <a:t>RN PhD</a:t>
            </a:r>
            <a:r>
              <a:rPr lang="fr-FR" dirty="0"/>
              <a:t>, José Côté </a:t>
            </a:r>
            <a:r>
              <a:rPr lang="en-CA" dirty="0"/>
              <a:t>RN PhD</a:t>
            </a:r>
            <a:r>
              <a:rPr lang="fr-FR" dirty="0"/>
              <a:t>, Anne Bourbonnais </a:t>
            </a:r>
            <a:r>
              <a:rPr lang="en-CA" dirty="0"/>
              <a:t>RN PhD</a:t>
            </a:r>
            <a:r>
              <a:rPr lang="fr-FR" dirty="0"/>
              <a:t>, Marie-Claude Côté MD, Yoan Lamarche MD MSC and André Denault MD PhD</a:t>
            </a:r>
            <a:endParaRPr lang="en-CA" dirty="0"/>
          </a:p>
          <a:p>
            <a:pPr>
              <a:buClr>
                <a:srgbClr val="669DD3"/>
              </a:buClr>
            </a:pPr>
            <a:endParaRPr lang="en-US" b="1" dirty="0"/>
          </a:p>
          <a:p>
            <a:pPr>
              <a:buClr>
                <a:srgbClr val="669DD3"/>
              </a:buClr>
            </a:pPr>
            <a:endParaRPr lang="en-US" b="1" dirty="0"/>
          </a:p>
          <a:p>
            <a:pPr>
              <a:buClr>
                <a:srgbClr val="669DD3"/>
              </a:buClr>
            </a:pPr>
            <a:endParaRPr lang="en-US" dirty="0"/>
          </a:p>
          <a:p>
            <a:pPr>
              <a:buClr>
                <a:srgbClr val="669DD3"/>
              </a:buClr>
            </a:pPr>
            <a:endParaRPr lang="en-US" dirty="0"/>
          </a:p>
        </p:txBody>
      </p:sp>
      <p:pic>
        <p:nvPicPr>
          <p:cNvPr id="44" name="Picture 43" descr="Text&#10;&#10;Description automatically generated">
            <a:extLst>
              <a:ext uri="{FF2B5EF4-FFF2-40B4-BE49-F238E27FC236}">
                <a16:creationId xmlns:a16="http://schemas.microsoft.com/office/drawing/2014/main" id="{712297C5-B433-4809-B279-DC517A6A4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850" y="5988944"/>
            <a:ext cx="3898900" cy="8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6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Autofit/>
          </a:bodyPr>
          <a:lstStyle/>
          <a:p>
            <a:r>
              <a:rPr lang="en-US" sz="2000" dirty="0"/>
              <a:t>Among older adults in acute and critical care:</a:t>
            </a:r>
          </a:p>
          <a:p>
            <a:pPr lvl="1"/>
            <a:r>
              <a:rPr lang="en-US" sz="1800" dirty="0"/>
              <a:t>Family caregivers are an untapped resource for aiding in the identification of delirium;</a:t>
            </a:r>
          </a:p>
          <a:p>
            <a:pPr lvl="1"/>
            <a:r>
              <a:rPr lang="en-US" sz="1800" dirty="0"/>
              <a:t>Family caregivers are the best sources of information on the acute onset;</a:t>
            </a:r>
          </a:p>
          <a:p>
            <a:pPr lvl="1"/>
            <a:r>
              <a:rPr lang="en-US" sz="1800" dirty="0"/>
              <a:t>Family caregivers have a critical knowledge of a patients’ baseline level of cognitive function.</a:t>
            </a:r>
          </a:p>
          <a:p>
            <a:r>
              <a:rPr lang="en-US" sz="2000" dirty="0"/>
              <a:t>Incorporating family caregivers’ observations, by use of a structured instrument, may help identify delirium</a:t>
            </a:r>
          </a:p>
          <a:p>
            <a:r>
              <a:rPr lang="en-US" sz="2000" dirty="0"/>
              <a:t>Incorporating family caregivers’ knowledge, may support management of delirium</a:t>
            </a:r>
          </a:p>
          <a:p>
            <a:endParaRPr lang="en-US" sz="16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CBF3C10-4535-4D7A-907B-5D4FF1A6E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850" y="5988944"/>
            <a:ext cx="3898900" cy="8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4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CAREGIVERS AND DELIRIUM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883F378-A16A-4322-9E2B-E1996EA6C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850" y="5988944"/>
            <a:ext cx="3898900" cy="869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8E14F3-87E2-418C-B490-33D55C9DAE7A}"/>
              </a:ext>
            </a:extLst>
          </p:cNvPr>
          <p:cNvSpPr/>
          <p:nvPr/>
        </p:nvSpPr>
        <p:spPr>
          <a:xfrm>
            <a:off x="4485668" y="1447800"/>
            <a:ext cx="250825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err="1"/>
              <a:t>Families</a:t>
            </a:r>
            <a:r>
              <a:rPr lang="fr-CA" dirty="0"/>
              <a:t>’ </a:t>
            </a:r>
            <a:r>
              <a:rPr lang="fr-CA" dirty="0" err="1"/>
              <a:t>knowledge</a:t>
            </a:r>
            <a:r>
              <a:rPr lang="fr-CA" dirty="0"/>
              <a:t> of the patient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40A32D-055A-4BE9-BB4C-834EDA3A2307}"/>
              </a:ext>
            </a:extLst>
          </p:cNvPr>
          <p:cNvSpPr/>
          <p:nvPr/>
        </p:nvSpPr>
        <p:spPr>
          <a:xfrm>
            <a:off x="2696252" y="2728690"/>
            <a:ext cx="250825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Observation</a:t>
            </a:r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BBCA0B-6C8B-4F4F-B8EF-B2C1BA38ECE5}"/>
              </a:ext>
            </a:extLst>
          </p:cNvPr>
          <p:cNvSpPr/>
          <p:nvPr/>
        </p:nvSpPr>
        <p:spPr>
          <a:xfrm>
            <a:off x="6096000" y="2728690"/>
            <a:ext cx="250825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err="1"/>
              <a:t>Personalization</a:t>
            </a:r>
            <a:endParaRPr lang="en-CA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70395B-E110-46B8-9A41-AB36B34F1F85}"/>
              </a:ext>
            </a:extLst>
          </p:cNvPr>
          <p:cNvCxnSpPr>
            <a:stCxn id="7" idx="2"/>
          </p:cNvCxnSpPr>
          <p:nvPr/>
        </p:nvCxnSpPr>
        <p:spPr>
          <a:xfrm flipH="1">
            <a:off x="4299735" y="2362200"/>
            <a:ext cx="1440058" cy="366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BD3ACD-E3BD-42E2-A0F8-9BF5927B6FA1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5739793" y="2362200"/>
            <a:ext cx="1610332" cy="366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4F07A56-742D-4125-8FE6-294475C03881}"/>
              </a:ext>
            </a:extLst>
          </p:cNvPr>
          <p:cNvSpPr/>
          <p:nvPr/>
        </p:nvSpPr>
        <p:spPr>
          <a:xfrm>
            <a:off x="2696252" y="3970151"/>
            <a:ext cx="250825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err="1"/>
              <a:t>Detection</a:t>
            </a:r>
            <a:r>
              <a:rPr lang="fr-CA" dirty="0"/>
              <a:t> of delirium in the ED</a:t>
            </a:r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DF0EA-CB9C-482D-A00D-4A9802373254}"/>
              </a:ext>
            </a:extLst>
          </p:cNvPr>
          <p:cNvSpPr/>
          <p:nvPr/>
        </p:nvSpPr>
        <p:spPr>
          <a:xfrm>
            <a:off x="6096000" y="3970151"/>
            <a:ext cx="250825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Management of delirium in </a:t>
            </a:r>
            <a:r>
              <a:rPr lang="fr-CA" dirty="0" err="1"/>
              <a:t>cardiac</a:t>
            </a:r>
            <a:r>
              <a:rPr lang="fr-CA" dirty="0"/>
              <a:t> ICU</a:t>
            </a:r>
            <a:endParaRPr lang="en-CA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69B6FF-B07B-432A-9FC2-BB9300240AD8}"/>
              </a:ext>
            </a:extLst>
          </p:cNvPr>
          <p:cNvCxnSpPr>
            <a:stCxn id="8" idx="2"/>
            <a:endCxn id="14" idx="0"/>
          </p:cNvCxnSpPr>
          <p:nvPr/>
        </p:nvCxnSpPr>
        <p:spPr>
          <a:xfrm>
            <a:off x="3950377" y="3643090"/>
            <a:ext cx="0" cy="327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6E440E-2FA0-4ABF-97E0-0F869CE62CA3}"/>
              </a:ext>
            </a:extLst>
          </p:cNvPr>
          <p:cNvCxnSpPr>
            <a:stCxn id="9" idx="2"/>
            <a:endCxn id="15" idx="0"/>
          </p:cNvCxnSpPr>
          <p:nvPr/>
        </p:nvCxnSpPr>
        <p:spPr>
          <a:xfrm>
            <a:off x="7350125" y="3643090"/>
            <a:ext cx="0" cy="327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4CFBA75-735F-4A8A-AF35-E7F3F3632BAC}"/>
              </a:ext>
            </a:extLst>
          </p:cNvPr>
          <p:cNvSpPr/>
          <p:nvPr/>
        </p:nvSpPr>
        <p:spPr>
          <a:xfrm>
            <a:off x="2714552" y="5427735"/>
            <a:ext cx="2471649" cy="99573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FAMCAM</a:t>
            </a:r>
            <a:endParaRPr lang="en-CA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F69142-AFA1-44DB-B9B2-BE6B192C4210}"/>
              </a:ext>
            </a:extLst>
          </p:cNvPr>
          <p:cNvSpPr/>
          <p:nvPr/>
        </p:nvSpPr>
        <p:spPr>
          <a:xfrm>
            <a:off x="6114300" y="5409800"/>
            <a:ext cx="2471649" cy="99573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MENTOR_D INTERVENTION</a:t>
            </a:r>
            <a:endParaRPr lang="en-CA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6203BD-47F5-4DAF-9145-1D881D0C9F9C}"/>
              </a:ext>
            </a:extLst>
          </p:cNvPr>
          <p:cNvCxnSpPr>
            <a:stCxn id="14" idx="2"/>
            <a:endCxn id="20" idx="0"/>
          </p:cNvCxnSpPr>
          <p:nvPr/>
        </p:nvCxnSpPr>
        <p:spPr>
          <a:xfrm>
            <a:off x="3950377" y="4884551"/>
            <a:ext cx="0" cy="543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6C2191-CA40-49AE-BF8C-59542D69CF84}"/>
              </a:ext>
            </a:extLst>
          </p:cNvPr>
          <p:cNvCxnSpPr>
            <a:stCxn id="15" idx="2"/>
            <a:endCxn id="21" idx="0"/>
          </p:cNvCxnSpPr>
          <p:nvPr/>
        </p:nvCxnSpPr>
        <p:spPr>
          <a:xfrm>
            <a:off x="7350125" y="4884551"/>
            <a:ext cx="0" cy="52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7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– FAMCAM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AIM</a:t>
            </a:r>
          </a:p>
          <a:p>
            <a:r>
              <a:rPr lang="en-US" sz="2000" dirty="0"/>
              <a:t>Examine the performance of the Family-Confusion Assessment Method (FAM-CAM) in the ED compared to the Confusion Assessment Method (CAM) completed by trained interviewer, among patients with and without dementia. </a:t>
            </a:r>
          </a:p>
          <a:p>
            <a:r>
              <a:rPr lang="en-US" sz="2000" dirty="0"/>
              <a:t>Examine whether long-term outcomes (length of stay, ED readmission, hospital admission and mortality within six-month) differed by FAM-CAM result was also assessed.</a:t>
            </a:r>
          </a:p>
          <a:p>
            <a:endParaRPr lang="en-US" sz="16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57B2288-4EE1-4AD3-90B3-D0359C50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850" y="5988944"/>
            <a:ext cx="3898900" cy="869056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C8BDA094-5A39-4026-BBEE-5CD5F893C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5" y="839521"/>
            <a:ext cx="1002318" cy="197403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23B71B8C-4F20-4C4C-97BF-9BA4BC6EC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17" y="766104"/>
            <a:ext cx="1091490" cy="3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– FAMCAM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232674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METHODS</a:t>
            </a:r>
          </a:p>
          <a:p>
            <a:r>
              <a:rPr lang="en-US" sz="2000" dirty="0"/>
              <a:t>Study setting: A tertiary-care, academic ED in Central Massachusetts.</a:t>
            </a:r>
          </a:p>
          <a:p>
            <a:r>
              <a:rPr lang="en-US" sz="2000" dirty="0"/>
              <a:t>Sample: </a:t>
            </a:r>
            <a:r>
              <a:rPr lang="en-US" sz="1800" dirty="0"/>
              <a:t>108 patient and family caregiver dyads; </a:t>
            </a:r>
          </a:p>
          <a:p>
            <a:pPr lvl="1"/>
            <a:r>
              <a:rPr lang="en-US" sz="1800" dirty="0"/>
              <a:t>Eligible family caregivers were required to have regular interactions, in person or via phone conversations, with the patient at least once a week</a:t>
            </a:r>
          </a:p>
          <a:p>
            <a:r>
              <a:rPr lang="en-US" sz="2000" dirty="0"/>
              <a:t>Procedure: * The interviewer was blind to FAM-CAM responses when scoring the CAM and the caregivers were blind to the CAM when completing the FAM-CAM. </a:t>
            </a:r>
          </a:p>
          <a:p>
            <a:r>
              <a:rPr lang="en-US" sz="2000" dirty="0"/>
              <a:t>Measures: FAM-CAM, CAM, IQCODE, hospital length of stay, ED readmission, hospital admissions and mortality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57B2288-4EE1-4AD3-90B3-D0359C50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2" y="6141604"/>
            <a:ext cx="3214007" cy="716395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E039C1C5-559A-4340-AF99-C6F934A01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5" y="839521"/>
            <a:ext cx="1002318" cy="197403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EAF54FE8-E4E0-4B32-A8D4-EB2858990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17" y="766104"/>
            <a:ext cx="1091490" cy="3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5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– FAMCAM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232674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RESULTS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57B2288-4EE1-4AD3-90B3-D0359C50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2" y="6141604"/>
            <a:ext cx="3214007" cy="716395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E039C1C5-559A-4340-AF99-C6F934A01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5" y="839521"/>
            <a:ext cx="1002318" cy="197403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EAF54FE8-E4E0-4B32-A8D4-EB2858990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17" y="766104"/>
            <a:ext cx="1091490" cy="344239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5025A372-3D73-4F39-9DCC-CF869E1DD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022" y="2674479"/>
            <a:ext cx="8136486" cy="40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94358" cy="6996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358" y="0"/>
            <a:ext cx="5197642" cy="38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04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– FAMCAM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232674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RESULTS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57B2288-4EE1-4AD3-90B3-D0359C50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2" y="6141604"/>
            <a:ext cx="3214007" cy="716395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E039C1C5-559A-4340-AF99-C6F934A01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5" y="839521"/>
            <a:ext cx="1002318" cy="197403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EAF54FE8-E4E0-4B32-A8D4-EB2858990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17" y="766104"/>
            <a:ext cx="1091490" cy="344239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6B0E9BC2-C2E3-4246-8119-1545FD287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831" y="2847740"/>
            <a:ext cx="9399873" cy="29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– FAMCAM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232674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RESULTS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57B2288-4EE1-4AD3-90B3-D0359C50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2" y="6141604"/>
            <a:ext cx="3214007" cy="716395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ACE67B5-DA90-43B2-85F9-C3FDF1654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276" y="2893960"/>
            <a:ext cx="10206112" cy="1866914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B8D90A08-B355-4E17-8887-5D7F93C33D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5" y="839521"/>
            <a:ext cx="1002318" cy="197403"/>
          </a:xfrm>
          <a:prstGeom prst="rect">
            <a:avLst/>
          </a:prstGeom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FB261C3F-D4E3-40F1-872F-7BBB38399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17" y="766104"/>
            <a:ext cx="1091490" cy="3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50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– FAMCAM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232674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CONCLUSIONS</a:t>
            </a:r>
          </a:p>
          <a:p>
            <a:r>
              <a:rPr lang="en-US" sz="2000" dirty="0"/>
              <a:t>Among patients with and without dementia, the FAM-CAM shows qualities that are important in the ED setting for identification of delirium. </a:t>
            </a:r>
          </a:p>
          <a:p>
            <a:endParaRPr lang="en-US" sz="2000" dirty="0"/>
          </a:p>
          <a:p>
            <a:r>
              <a:rPr lang="en-US" sz="2000" dirty="0"/>
              <a:t>Using the FAM-CAM as part of a systematic screening strategy for the ED, in which </a:t>
            </a:r>
            <a:r>
              <a:rPr lang="en-US" sz="2000" dirty="0" err="1"/>
              <a:t>familiesʼ</a:t>
            </a:r>
            <a:r>
              <a:rPr lang="en-US" sz="2000" dirty="0"/>
              <a:t> assessments could supplement healthcare </a:t>
            </a:r>
            <a:r>
              <a:rPr lang="en-US" sz="2000" dirty="0" err="1"/>
              <a:t>professionalsʼ</a:t>
            </a:r>
            <a:r>
              <a:rPr lang="en-US" sz="2000" dirty="0"/>
              <a:t> assessments, is promising.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57B2288-4EE1-4AD3-90B3-D0359C50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2" y="6141604"/>
            <a:ext cx="3214007" cy="716395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5F884661-00E6-426C-A981-A1ED5941DD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5" y="839521"/>
            <a:ext cx="1002318" cy="197403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CC41C1E1-82BC-4A23-99F6-3911358B8C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17" y="766104"/>
            <a:ext cx="1091490" cy="3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42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– MENTOR_D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AIM</a:t>
            </a:r>
          </a:p>
          <a:p>
            <a:r>
              <a:rPr lang="en-US" sz="2000" dirty="0"/>
              <a:t>To assess the feasibility, acceptability and preliminary efficacy of a nursing intervention involving family caregivers in delirium management following cardiac surgery</a:t>
            </a:r>
            <a:endParaRPr lang="en-US" sz="16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57B2288-4EE1-4AD3-90B3-D0359C50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850" y="5988944"/>
            <a:ext cx="3898900" cy="869056"/>
          </a:xfrm>
          <a:prstGeom prst="rect">
            <a:avLst/>
          </a:prstGeom>
        </p:spPr>
      </p:pic>
      <p:pic>
        <p:nvPicPr>
          <p:cNvPr id="7" name="Picture 81">
            <a:extLst>
              <a:ext uri="{FF2B5EF4-FFF2-40B4-BE49-F238E27FC236}">
                <a16:creationId xmlns:a16="http://schemas.microsoft.com/office/drawing/2014/main" id="{1DB52CB7-9E67-45D6-AFC5-3FD9D85872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0" b="30941"/>
          <a:stretch/>
        </p:blipFill>
        <p:spPr>
          <a:xfrm>
            <a:off x="8336751" y="834659"/>
            <a:ext cx="937908" cy="362770"/>
          </a:xfrm>
          <a:prstGeom prst="rect">
            <a:avLst/>
          </a:prstGeom>
        </p:spPr>
      </p:pic>
      <p:pic>
        <p:nvPicPr>
          <p:cNvPr id="8" name="Image 1" descr="Capture d’écran">
            <a:extLst>
              <a:ext uri="{FF2B5EF4-FFF2-40B4-BE49-F238E27FC236}">
                <a16:creationId xmlns:a16="http://schemas.microsoft.com/office/drawing/2014/main" id="{36555500-313C-424B-A6D8-A238101E6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46" y="855540"/>
            <a:ext cx="1829179" cy="3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80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– MENTOR_D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232674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METHODS</a:t>
            </a:r>
          </a:p>
          <a:p>
            <a:r>
              <a:rPr lang="en-US" sz="2000" dirty="0"/>
              <a:t>Randomized pilot study</a:t>
            </a:r>
          </a:p>
          <a:p>
            <a:r>
              <a:rPr lang="en-US" sz="2000" dirty="0"/>
              <a:t>Study setting: A tertiary-care, academic cardiac surgery ICU in Montreal.</a:t>
            </a:r>
          </a:p>
          <a:p>
            <a:r>
              <a:rPr lang="en-US" sz="2000" dirty="0"/>
              <a:t>Sample: </a:t>
            </a:r>
            <a:r>
              <a:rPr lang="en-US" sz="1800" dirty="0"/>
              <a:t>30 patient with delirium and family caregiver dyads; </a:t>
            </a:r>
          </a:p>
          <a:p>
            <a:pPr lvl="1"/>
            <a:r>
              <a:rPr lang="en-US" sz="1800" dirty="0"/>
              <a:t>Family caregivers: self identified as family member of the patient</a:t>
            </a:r>
          </a:p>
          <a:p>
            <a:pPr lvl="1"/>
            <a:r>
              <a:rPr lang="en-US" sz="1800" dirty="0"/>
              <a:t>As patients were required to present with delirium at study entry, recruitment was achieved through surrogate consent by the FC initially and then confirmed by the patient after delirium resolution.</a:t>
            </a:r>
          </a:p>
          <a:p>
            <a:r>
              <a:rPr lang="en-US" sz="2000" dirty="0"/>
              <a:t>Procedure: control : standard care and experimental: MENTOR_D intervention. </a:t>
            </a:r>
          </a:p>
          <a:p>
            <a:r>
              <a:rPr lang="en-US" sz="2000" dirty="0"/>
              <a:t>Measures: CAM-ICU, DI, TAPQ, STAIS, Self-</a:t>
            </a:r>
            <a:r>
              <a:rPr lang="en-US" sz="2000" dirty="0" err="1"/>
              <a:t>effiacy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57B2288-4EE1-4AD3-90B3-D0359C50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2" y="6141604"/>
            <a:ext cx="3214007" cy="716395"/>
          </a:xfrm>
          <a:prstGeom prst="rect">
            <a:avLst/>
          </a:prstGeom>
        </p:spPr>
      </p:pic>
      <p:pic>
        <p:nvPicPr>
          <p:cNvPr id="5" name="Picture 81">
            <a:extLst>
              <a:ext uri="{FF2B5EF4-FFF2-40B4-BE49-F238E27FC236}">
                <a16:creationId xmlns:a16="http://schemas.microsoft.com/office/drawing/2014/main" id="{A44A6AFC-B4D2-4865-8DB9-D1FA1252D8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0" b="30941"/>
          <a:stretch/>
        </p:blipFill>
        <p:spPr>
          <a:xfrm>
            <a:off x="8336751" y="834659"/>
            <a:ext cx="937908" cy="362770"/>
          </a:xfrm>
          <a:prstGeom prst="rect">
            <a:avLst/>
          </a:prstGeom>
        </p:spPr>
      </p:pic>
      <p:pic>
        <p:nvPicPr>
          <p:cNvPr id="6" name="Image 1" descr="Capture d’écran">
            <a:extLst>
              <a:ext uri="{FF2B5EF4-FFF2-40B4-BE49-F238E27FC236}">
                <a16:creationId xmlns:a16="http://schemas.microsoft.com/office/drawing/2014/main" id="{39F857CB-D889-4E69-9903-81DB19827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46" y="855540"/>
            <a:ext cx="1829179" cy="3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1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– MENTOR_D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232674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INTERVENTION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57B2288-4EE1-4AD3-90B3-D0359C50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2" y="6141604"/>
            <a:ext cx="3214007" cy="716395"/>
          </a:xfrm>
          <a:prstGeom prst="rect">
            <a:avLst/>
          </a:prstGeom>
        </p:spPr>
      </p:pic>
      <p:pic>
        <p:nvPicPr>
          <p:cNvPr id="5" name="Picture 81">
            <a:extLst>
              <a:ext uri="{FF2B5EF4-FFF2-40B4-BE49-F238E27FC236}">
                <a16:creationId xmlns:a16="http://schemas.microsoft.com/office/drawing/2014/main" id="{2E35A863-7027-403A-928B-A73262D98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0" b="30941"/>
          <a:stretch/>
        </p:blipFill>
        <p:spPr>
          <a:xfrm>
            <a:off x="8336751" y="834659"/>
            <a:ext cx="937908" cy="362770"/>
          </a:xfrm>
          <a:prstGeom prst="rect">
            <a:avLst/>
          </a:prstGeom>
        </p:spPr>
      </p:pic>
      <p:pic>
        <p:nvPicPr>
          <p:cNvPr id="6" name="Image 1" descr="Capture d’écran">
            <a:extLst>
              <a:ext uri="{FF2B5EF4-FFF2-40B4-BE49-F238E27FC236}">
                <a16:creationId xmlns:a16="http://schemas.microsoft.com/office/drawing/2014/main" id="{199F166D-B49C-4DA4-8DA6-FCB6F629A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46" y="855540"/>
            <a:ext cx="1829179" cy="36277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ED6804A-D474-4140-9F0F-9E83F973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212" y="2800835"/>
            <a:ext cx="5526121" cy="3698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CB0E9A-9D33-41E3-A754-F46294E8891E}"/>
              </a:ext>
            </a:extLst>
          </p:cNvPr>
          <p:cNvSpPr txBox="1"/>
          <p:nvPr/>
        </p:nvSpPr>
        <p:spPr>
          <a:xfrm>
            <a:off x="8336751" y="2821577"/>
            <a:ext cx="29674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Families encouraged to use delirium management interventions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Twice a day during three days following onset</a:t>
            </a:r>
          </a:p>
        </p:txBody>
      </p:sp>
    </p:spTree>
    <p:extLst>
      <p:ext uri="{BB962C8B-B14F-4D97-AF65-F5344CB8AC3E}">
        <p14:creationId xmlns:p14="http://schemas.microsoft.com/office/powerpoint/2010/main" val="2407461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– MENTOR_D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232674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RESULTS</a:t>
            </a:r>
          </a:p>
          <a:p>
            <a:endParaRPr lang="en-US" sz="2000" dirty="0"/>
          </a:p>
          <a:p>
            <a:r>
              <a:rPr lang="en-US" sz="2000" b="1" dirty="0"/>
              <a:t>INTERVENTION:</a:t>
            </a:r>
          </a:p>
          <a:p>
            <a:pPr marL="457200" lvl="1" indent="0">
              <a:buNone/>
            </a:pPr>
            <a:r>
              <a:rPr lang="en-US" sz="1800" dirty="0"/>
              <a:t>ACCEPTABLE</a:t>
            </a:r>
          </a:p>
          <a:p>
            <a:pPr marL="457200" lvl="1" indent="0">
              <a:buNone/>
            </a:pPr>
            <a:r>
              <a:rPr lang="en-US" sz="1800" dirty="0"/>
              <a:t>FEASIBLE</a:t>
            </a:r>
          </a:p>
          <a:p>
            <a:endParaRPr lang="en-US" sz="2000" dirty="0"/>
          </a:p>
          <a:p>
            <a:r>
              <a:rPr lang="en-US" sz="2000" b="1" dirty="0"/>
              <a:t>DESIGN:</a:t>
            </a:r>
          </a:p>
          <a:p>
            <a:pPr marL="457200" lvl="1" indent="0">
              <a:buNone/>
            </a:pPr>
            <a:r>
              <a:rPr lang="en-US" sz="1800" dirty="0"/>
              <a:t>ACCEPTABLE</a:t>
            </a:r>
          </a:p>
          <a:p>
            <a:pPr marL="457200" lvl="1" indent="0">
              <a:buNone/>
            </a:pPr>
            <a:r>
              <a:rPr lang="en-US" sz="1800" dirty="0"/>
              <a:t>FEASIBLE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57B2288-4EE1-4AD3-90B3-D0359C50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2" y="6141604"/>
            <a:ext cx="3214007" cy="716395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E039C1C5-559A-4340-AF99-C6F934A01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5" y="839521"/>
            <a:ext cx="1002318" cy="197403"/>
          </a:xfrm>
          <a:prstGeom prst="rect">
            <a:avLst/>
          </a:prstGeom>
        </p:spPr>
      </p:pic>
      <p:pic>
        <p:nvPicPr>
          <p:cNvPr id="7" name="Picture 2" descr="Screen Clipping">
            <a:extLst>
              <a:ext uri="{FF2B5EF4-FFF2-40B4-BE49-F238E27FC236}">
                <a16:creationId xmlns:a16="http://schemas.microsoft.com/office/drawing/2014/main" id="{23A967B8-61C2-42A6-96B2-773496082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14" y="3579830"/>
            <a:ext cx="268080" cy="257629"/>
          </a:xfrm>
          <a:prstGeom prst="rect">
            <a:avLst/>
          </a:prstGeom>
        </p:spPr>
      </p:pic>
      <p:pic>
        <p:nvPicPr>
          <p:cNvPr id="8" name="Picture 2" descr="Screen Clipping">
            <a:extLst>
              <a:ext uri="{FF2B5EF4-FFF2-40B4-BE49-F238E27FC236}">
                <a16:creationId xmlns:a16="http://schemas.microsoft.com/office/drawing/2014/main" id="{129388C9-866C-4918-82B5-4BF886C9B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14" y="3937244"/>
            <a:ext cx="268080" cy="257629"/>
          </a:xfrm>
          <a:prstGeom prst="rect">
            <a:avLst/>
          </a:prstGeom>
        </p:spPr>
      </p:pic>
      <p:pic>
        <p:nvPicPr>
          <p:cNvPr id="9" name="Picture 2" descr="Screen Clipping">
            <a:extLst>
              <a:ext uri="{FF2B5EF4-FFF2-40B4-BE49-F238E27FC236}">
                <a16:creationId xmlns:a16="http://schemas.microsoft.com/office/drawing/2014/main" id="{D888CD51-0147-4AC1-A815-AE985F6F9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38" y="5283689"/>
            <a:ext cx="268080" cy="257629"/>
          </a:xfrm>
          <a:prstGeom prst="rect">
            <a:avLst/>
          </a:prstGeom>
        </p:spPr>
      </p:pic>
      <p:pic>
        <p:nvPicPr>
          <p:cNvPr id="13" name="Picture 3" descr="Screen Clipping">
            <a:extLst>
              <a:ext uri="{FF2B5EF4-FFF2-40B4-BE49-F238E27FC236}">
                <a16:creationId xmlns:a16="http://schemas.microsoft.com/office/drawing/2014/main" id="{9FCF2874-ECE9-4A3E-83F0-691AF14C6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14" y="5733386"/>
            <a:ext cx="205092" cy="203445"/>
          </a:xfrm>
          <a:prstGeom prst="rect">
            <a:avLst/>
          </a:prstGeom>
        </p:spPr>
      </p:pic>
      <p:pic>
        <p:nvPicPr>
          <p:cNvPr id="14" name="Picture 81">
            <a:extLst>
              <a:ext uri="{FF2B5EF4-FFF2-40B4-BE49-F238E27FC236}">
                <a16:creationId xmlns:a16="http://schemas.microsoft.com/office/drawing/2014/main" id="{0D639161-E543-4471-A159-612197C0DC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0" b="30941"/>
          <a:stretch/>
        </p:blipFill>
        <p:spPr>
          <a:xfrm>
            <a:off x="8336751" y="834659"/>
            <a:ext cx="937908" cy="362770"/>
          </a:xfrm>
          <a:prstGeom prst="rect">
            <a:avLst/>
          </a:prstGeom>
        </p:spPr>
      </p:pic>
      <p:pic>
        <p:nvPicPr>
          <p:cNvPr id="15" name="Image 1" descr="Capture d’écran">
            <a:extLst>
              <a:ext uri="{FF2B5EF4-FFF2-40B4-BE49-F238E27FC236}">
                <a16:creationId xmlns:a16="http://schemas.microsoft.com/office/drawing/2014/main" id="{1CD9F813-4EDD-4F9B-83B7-882A555D07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46" y="855540"/>
            <a:ext cx="1829179" cy="36277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A297E3C-29A0-4032-9ADD-0B90E80F9A6A}"/>
              </a:ext>
            </a:extLst>
          </p:cNvPr>
          <p:cNvSpPr txBox="1">
            <a:spLocks/>
          </p:cNvSpPr>
          <p:nvPr/>
        </p:nvSpPr>
        <p:spPr>
          <a:xfrm>
            <a:off x="6711268" y="3171371"/>
            <a:ext cx="9232674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POTENTIAL OF THE INTERVENTION:</a:t>
            </a:r>
          </a:p>
          <a:p>
            <a:pPr marL="457200" lvl="1" indent="0">
              <a:buFont typeface="Wingdings 3" charset="2"/>
              <a:buNone/>
            </a:pPr>
            <a:r>
              <a:rPr lang="en-US" sz="1800" dirty="0"/>
              <a:t>Patient outcomes</a:t>
            </a:r>
          </a:p>
          <a:p>
            <a:pPr marL="457200" lvl="1" indent="0">
              <a:buFont typeface="Wingdings 3" charset="2"/>
              <a:buNone/>
            </a:pPr>
            <a:r>
              <a:rPr lang="en-US" sz="1800" dirty="0"/>
              <a:t>Family caregiver outcomes</a:t>
            </a:r>
          </a:p>
          <a:p>
            <a:pPr marL="0" indent="0">
              <a:buFont typeface="Wingdings 3" charset="2"/>
              <a:buNone/>
            </a:pPr>
            <a:endParaRPr lang="en-US" sz="2400" dirty="0"/>
          </a:p>
        </p:txBody>
      </p:sp>
      <p:pic>
        <p:nvPicPr>
          <p:cNvPr id="17" name="Picture 2" descr="Screen Clipping">
            <a:extLst>
              <a:ext uri="{FF2B5EF4-FFF2-40B4-BE49-F238E27FC236}">
                <a16:creationId xmlns:a16="http://schemas.microsoft.com/office/drawing/2014/main" id="{BF822BE0-129E-4F46-919B-A8A256DD2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38" y="3987799"/>
            <a:ext cx="268080" cy="25762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9D7A3EA-EA64-4BEA-BC8D-C1204F62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49" y="3663042"/>
            <a:ext cx="210457" cy="2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69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– MENTOR_D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232674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CONCLUSIONS</a:t>
            </a:r>
          </a:p>
          <a:p>
            <a:endParaRPr lang="en-US" sz="2000" dirty="0"/>
          </a:p>
          <a:p>
            <a:r>
              <a:rPr lang="en-US" sz="2000" dirty="0"/>
              <a:t>The mentoring intervention was acceptable and feasible and shows promising results in improving patients and FC outcomes. </a:t>
            </a:r>
            <a:endParaRPr lang="en-US" sz="24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57B2288-4EE1-4AD3-90B3-D0359C50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2" y="6141604"/>
            <a:ext cx="3214007" cy="716395"/>
          </a:xfrm>
          <a:prstGeom prst="rect">
            <a:avLst/>
          </a:prstGeom>
        </p:spPr>
      </p:pic>
      <p:pic>
        <p:nvPicPr>
          <p:cNvPr id="5" name="Picture 81">
            <a:extLst>
              <a:ext uri="{FF2B5EF4-FFF2-40B4-BE49-F238E27FC236}">
                <a16:creationId xmlns:a16="http://schemas.microsoft.com/office/drawing/2014/main" id="{346C75F7-9A4E-4EF4-AF57-726D452FF8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0" b="30941"/>
          <a:stretch/>
        </p:blipFill>
        <p:spPr>
          <a:xfrm>
            <a:off x="8336751" y="834659"/>
            <a:ext cx="937908" cy="362770"/>
          </a:xfrm>
          <a:prstGeom prst="rect">
            <a:avLst/>
          </a:prstGeom>
        </p:spPr>
      </p:pic>
      <p:pic>
        <p:nvPicPr>
          <p:cNvPr id="6" name="Image 1" descr="Capture d’écran">
            <a:extLst>
              <a:ext uri="{FF2B5EF4-FFF2-40B4-BE49-F238E27FC236}">
                <a16:creationId xmlns:a16="http://schemas.microsoft.com/office/drawing/2014/main" id="{277D842D-10F7-4251-AC4D-21B646654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46" y="855540"/>
            <a:ext cx="1829179" cy="3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71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2046"/>
            <a:ext cx="8915400" cy="4239176"/>
          </a:xfrm>
        </p:spPr>
        <p:txBody>
          <a:bodyPr>
            <a:normAutofit/>
          </a:bodyPr>
          <a:lstStyle/>
          <a:p>
            <a:r>
              <a:rPr lang="en-US" sz="2400" dirty="0"/>
              <a:t>Study Participants &amp; Collaborators</a:t>
            </a:r>
          </a:p>
          <a:p>
            <a:r>
              <a:rPr lang="en-US" sz="2400" dirty="0"/>
              <a:t>Fonds de recherche du Qu</a:t>
            </a:r>
            <a:r>
              <a:rPr lang="fr-CA" sz="2400" dirty="0" err="1"/>
              <a:t>ébec</a:t>
            </a:r>
            <a:r>
              <a:rPr lang="fr-CA" sz="2400" dirty="0"/>
              <a:t> – Santé</a:t>
            </a:r>
          </a:p>
          <a:p>
            <a:r>
              <a:rPr lang="fr-CA" sz="2400" dirty="0" err="1"/>
              <a:t>Montreal</a:t>
            </a:r>
            <a:r>
              <a:rPr lang="fr-CA" sz="2400" dirty="0"/>
              <a:t> </a:t>
            </a:r>
            <a:r>
              <a:rPr lang="fr-CA" sz="2400" dirty="0" err="1"/>
              <a:t>Heart</a:t>
            </a:r>
            <a:r>
              <a:rPr lang="fr-CA" sz="2400" dirty="0"/>
              <a:t> Institute </a:t>
            </a:r>
            <a:r>
              <a:rPr lang="fr-CA" sz="2400" dirty="0" err="1"/>
              <a:t>Foundation</a:t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7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25E8E"/>
                </a:solidFill>
              </a:rPr>
              <a:t>Challenges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25E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F7AA2F"/>
              </a:buClr>
            </a:pPr>
            <a:r>
              <a:rPr lang="en-US" sz="2400" dirty="0"/>
              <a:t>BURDEN OF FAMILIES</a:t>
            </a:r>
          </a:p>
          <a:p>
            <a:pPr>
              <a:buClr>
                <a:srgbClr val="F7AA2F"/>
              </a:buClr>
            </a:pPr>
            <a:endParaRPr lang="en-US" sz="2400" dirty="0"/>
          </a:p>
          <a:p>
            <a:pPr>
              <a:buClr>
                <a:srgbClr val="F7AA2F"/>
              </a:buClr>
            </a:pPr>
            <a:r>
              <a:rPr lang="en-US" sz="2400" dirty="0"/>
              <a:t>RECRUITMENT</a:t>
            </a:r>
          </a:p>
          <a:p>
            <a:pPr marL="0" indent="0">
              <a:buClr>
                <a:srgbClr val="F7AA2F"/>
              </a:buClr>
              <a:buNone/>
            </a:pPr>
            <a:endParaRPr lang="en-US" sz="2400" dirty="0"/>
          </a:p>
          <a:p>
            <a:pPr>
              <a:buClr>
                <a:srgbClr val="F7AA2F"/>
              </a:buClr>
            </a:pPr>
            <a:r>
              <a:rPr lang="en-US" sz="2400" dirty="0"/>
              <a:t>TECHNOLOGY</a:t>
            </a:r>
          </a:p>
          <a:p>
            <a:pPr>
              <a:buClr>
                <a:srgbClr val="F7AA2F"/>
              </a:buClr>
            </a:pPr>
            <a:endParaRPr lang="en-US" dirty="0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CD220-9303-4043-954A-D772B0B05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6953" r="14209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0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Autofit/>
          </a:bodyPr>
          <a:lstStyle/>
          <a:p>
            <a:r>
              <a:rPr lang="en-US" sz="2400" dirty="0"/>
              <a:t>U.S &gt; 96% of older adults (OA) live in the community</a:t>
            </a:r>
          </a:p>
          <a:p>
            <a:r>
              <a:rPr lang="en-US" sz="2400" dirty="0"/>
              <a:t>Among those who need assistance 74% suffer from  Alzheimer's disease and related dementias (ADRD) </a:t>
            </a:r>
            <a:r>
              <a:rPr lang="en-US" sz="1600" dirty="0"/>
              <a:t>(National Academies of Sciences, Engineering, and Medicine, 2016).</a:t>
            </a:r>
          </a:p>
          <a:p>
            <a:r>
              <a:rPr lang="en-US" sz="2400" dirty="0"/>
              <a:t>older adults with dementia (ADRD) are at high risk for delirium</a:t>
            </a:r>
          </a:p>
          <a:p>
            <a:r>
              <a:rPr lang="en-US" sz="2400" dirty="0"/>
              <a:t>Often preventable, treatable, frequently misdiagnosed, not recognized by providers and family caregivers      </a:t>
            </a:r>
            <a:r>
              <a:rPr lang="en-US" sz="1600" dirty="0"/>
              <a:t>(Leslie &amp; Inouye, 2011)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020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5932"/>
          </a:xfrm>
        </p:spPr>
        <p:txBody>
          <a:bodyPr>
            <a:normAutofit fontScale="90000"/>
          </a:bodyPr>
          <a:lstStyle/>
          <a:p>
            <a:r>
              <a:rPr lang="en-US" dirty="0"/>
              <a:t>OPPORTUNITIES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4796"/>
            <a:ext cx="8915400" cy="5183204"/>
          </a:xfrm>
        </p:spPr>
        <p:txBody>
          <a:bodyPr>
            <a:noAutofit/>
          </a:bodyPr>
          <a:lstStyle/>
          <a:p>
            <a:r>
              <a:rPr lang="en-US" sz="2800" dirty="0"/>
              <a:t>The aging of the population implies that an increased number of family caregivers and OA are going to need some form of care or assistance. </a:t>
            </a:r>
          </a:p>
          <a:p>
            <a:r>
              <a:rPr lang="en-US" sz="2800" dirty="0"/>
              <a:t>Caregiving poses a range of physical, emotional, and financial demands and often causes burden and stress for family members. </a:t>
            </a:r>
          </a:p>
          <a:p>
            <a:r>
              <a:rPr lang="en-US" sz="2800" dirty="0"/>
              <a:t>Multiple research opportunities to develop and implement supportive interventions for caregivers/care recipients  </a:t>
            </a:r>
          </a:p>
          <a:p>
            <a:r>
              <a:rPr lang="en-US" sz="28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89627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7259"/>
            <a:ext cx="8911687" cy="1577741"/>
          </a:xfrm>
        </p:spPr>
        <p:txBody>
          <a:bodyPr/>
          <a:lstStyle/>
          <a:p>
            <a:r>
              <a:rPr lang="en-US" dirty="0"/>
              <a:t>BACKGROUND &amp;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452" y="1264554"/>
            <a:ext cx="8915400" cy="5712317"/>
          </a:xfrm>
        </p:spPr>
        <p:txBody>
          <a:bodyPr>
            <a:noAutofit/>
          </a:bodyPr>
          <a:lstStyle/>
          <a:p>
            <a:r>
              <a:rPr lang="en-US" sz="2800" dirty="0"/>
              <a:t>43.5 million adults in the US  have provided unpaid care in the prior 12 months.</a:t>
            </a:r>
          </a:p>
          <a:p>
            <a:r>
              <a:rPr lang="en-US" sz="2800" dirty="0"/>
              <a:t>8 out of 10 caregivers (84%) could use more information or help on caregiving topics. </a:t>
            </a:r>
          </a:p>
          <a:p>
            <a:r>
              <a:rPr lang="en-US" sz="2800" dirty="0"/>
              <a:t>Family caregivers-unsupported, marginalized, have limited time and are overextended </a:t>
            </a:r>
            <a:r>
              <a:rPr lang="en-US" sz="1200" dirty="0"/>
              <a:t>(National Academies of Sciences, Engineering, and Medicine, 2016).</a:t>
            </a:r>
          </a:p>
          <a:p>
            <a:r>
              <a:rPr lang="en-US" sz="2800" dirty="0"/>
              <a:t>Purpose of the Study: Develop &amp; implement a multi-component coaching intervention to provide caregivers with delirium knowledge &amp; skills to assess for delirium </a:t>
            </a:r>
          </a:p>
        </p:txBody>
      </p:sp>
    </p:spTree>
    <p:extLst>
      <p:ext uri="{BB962C8B-B14F-4D97-AF65-F5344CB8AC3E}">
        <p14:creationId xmlns:p14="http://schemas.microsoft.com/office/powerpoint/2010/main" val="168087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52728"/>
            <a:ext cx="8915400" cy="5458968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Integrated mixed methods design</a:t>
            </a:r>
          </a:p>
          <a:p>
            <a:r>
              <a:rPr lang="en-US" sz="9600" dirty="0"/>
              <a:t>Survey data augmented with semi-structured interviews</a:t>
            </a:r>
          </a:p>
          <a:p>
            <a:r>
              <a:rPr lang="en-US" sz="9600" dirty="0"/>
              <a:t>Purposive sample of 20 FCGs of OAs with dementia (dyads)</a:t>
            </a:r>
          </a:p>
          <a:p>
            <a:r>
              <a:rPr lang="en-US" sz="9600" dirty="0"/>
              <a:t>Pre/post focus group and measurements </a:t>
            </a:r>
          </a:p>
          <a:p>
            <a:r>
              <a:rPr lang="en-US" sz="9600" dirty="0"/>
              <a:t>6 weeks of telephone coaching </a:t>
            </a:r>
          </a:p>
          <a:p>
            <a:r>
              <a:rPr lang="en-US" sz="9600" dirty="0"/>
              <a:t>FG daily assessments, FAM-CAM</a:t>
            </a:r>
          </a:p>
          <a:p>
            <a:r>
              <a:rPr lang="en-US" sz="9600" dirty="0"/>
              <a:t>Paired Sample t-test, Correlations and GLM investigate changes over time and relationships variables and outcomes</a:t>
            </a:r>
          </a:p>
          <a:p>
            <a:r>
              <a:rPr lang="en-US" sz="9600" dirty="0"/>
              <a:t>Semi-structured interview guide, pre and post focus groups, weekly telehealth coaching</a:t>
            </a:r>
          </a:p>
          <a:p>
            <a:r>
              <a:rPr lang="en-US" sz="9600" dirty="0"/>
              <a:t>Demographics, caregiving history, delirium knowledge, FAM-CAM, Modified Caregiver Strain Index, SF-36, Human Conn. Scale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586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181" y="1645920"/>
            <a:ext cx="9454431" cy="4265302"/>
          </a:xfrm>
        </p:spPr>
        <p:txBody>
          <a:bodyPr>
            <a:normAutofit/>
          </a:bodyPr>
          <a:lstStyle/>
          <a:p>
            <a:r>
              <a:rPr lang="en-US" sz="2800" dirty="0"/>
              <a:t>Delirium education: what it is, predisposing factors, causes, signs and symptoms, prevention strategies, when to seek healthcare, differences-dementia and delirium </a:t>
            </a:r>
          </a:p>
          <a:p>
            <a:r>
              <a:rPr lang="en-US" sz="2800" dirty="0"/>
              <a:t>Weekly coaching focused on the caregivers’ needs, stress reduction/awareness exercises</a:t>
            </a:r>
          </a:p>
          <a:p>
            <a:r>
              <a:rPr lang="en-US" sz="2800" dirty="0"/>
              <a:t>Scripting for discussion of possible signs and symptoms with healthcare provider</a:t>
            </a:r>
          </a:p>
        </p:txBody>
      </p:sp>
    </p:spTree>
    <p:extLst>
      <p:ext uri="{BB962C8B-B14F-4D97-AF65-F5344CB8AC3E}">
        <p14:creationId xmlns:p14="http://schemas.microsoft.com/office/powerpoint/2010/main" val="111485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Caregivers 58 – 89 YRS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4693" y="2343136"/>
            <a:ext cx="4889416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6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Paired Sample t-test, </a:t>
            </a:r>
            <a:br>
              <a:rPr lang="en-US" dirty="0"/>
            </a:br>
            <a:r>
              <a:rPr lang="en-US" dirty="0"/>
              <a:t>Effect Sizes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3619" y="2199863"/>
            <a:ext cx="8626588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7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669" y="113971"/>
            <a:ext cx="8911687" cy="128089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911" y="712269"/>
            <a:ext cx="8915400" cy="6145731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r>
              <a:rPr lang="en-US" sz="2800" dirty="0"/>
              <a:t>Small, positive changes-mean scores on each domain between pre and post test on SF-36</a:t>
            </a:r>
          </a:p>
          <a:p>
            <a:r>
              <a:rPr lang="en-US" sz="2800" dirty="0"/>
              <a:t>Scores on the Modified Caregiver Strain Index were higher on the pretest (M=13.15) than on the post test (M=11.9)</a:t>
            </a:r>
          </a:p>
          <a:p>
            <a:r>
              <a:rPr lang="en-US" sz="2800" dirty="0"/>
              <a:t>Many changes indicated a moderate effect</a:t>
            </a:r>
          </a:p>
          <a:p>
            <a:r>
              <a:rPr lang="en-US" sz="2800" dirty="0"/>
              <a:t>&gt; Social Engagement: friends, golfing, cruise, family, elder day care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562592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2460</Words>
  <Application>Microsoft Office PowerPoint</Application>
  <PresentationFormat>Widescreen</PresentationFormat>
  <Paragraphs>222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Wisp</vt:lpstr>
      <vt:lpstr>NIDUS BOOT CAMP 2020 Family Caregivers Role in Delirium  Tanya Mailhot, RN. PhD. Assistant Professor Faculty of Nursing Université de Montréal  Dr. Deborah D’Avolio, PhD, BC-ACNP, ANP Nurse Coach (BC), Associate Professor Christine E. Lynn College of Nursing Florida Atlantic University  </vt:lpstr>
      <vt:lpstr>PowerPoint Presentation</vt:lpstr>
      <vt:lpstr>BACKGROUND &amp; SIGNIFICANCE</vt:lpstr>
      <vt:lpstr>BACKGROUND &amp; SIGNIFICANCE</vt:lpstr>
      <vt:lpstr>METHODS</vt:lpstr>
      <vt:lpstr>INTERVENTION</vt:lpstr>
      <vt:lpstr>RESULTS: Caregivers 58 – 89 YRS</vt:lpstr>
      <vt:lpstr>RESULTS: Paired Sample t-test,  Effect Sizes</vt:lpstr>
      <vt:lpstr>RESULTS</vt:lpstr>
      <vt:lpstr>RESULTS</vt:lpstr>
      <vt:lpstr>DISCUSSION </vt:lpstr>
      <vt:lpstr>CONCLUSION</vt:lpstr>
      <vt:lpstr>Acknowledgements</vt:lpstr>
      <vt:lpstr>PowerPoint Presentation</vt:lpstr>
      <vt:lpstr>BACKGROUND &amp; SIGNIFICANCE</vt:lpstr>
      <vt:lpstr>FAMILY CAREGIVERS AND DELIRIUM</vt:lpstr>
      <vt:lpstr>PROJECTS – FAMCAM</vt:lpstr>
      <vt:lpstr>PROJECTS – FAMCAM</vt:lpstr>
      <vt:lpstr>PROJECTS – FAMCAM</vt:lpstr>
      <vt:lpstr>PROJECTS – FAMCAM</vt:lpstr>
      <vt:lpstr>PROJECTS – FAMCAM</vt:lpstr>
      <vt:lpstr>PROJECTS – FAMCAM</vt:lpstr>
      <vt:lpstr>PROJECTS – MENTOR_D</vt:lpstr>
      <vt:lpstr>PROJECTS – MENTOR_D</vt:lpstr>
      <vt:lpstr>PROJECTS – MENTOR_D</vt:lpstr>
      <vt:lpstr>PROJECTS – MENTOR_D</vt:lpstr>
      <vt:lpstr>PROJECTS – MENTOR_D</vt:lpstr>
      <vt:lpstr>Acknowledgements</vt:lpstr>
      <vt:lpstr>Challenges</vt:lpstr>
      <vt:lpstr>OPPORTUNITIES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NIDUS BOOT CAMP 2020 Name of session Tanya Mailhot, RN. PhD. Assistant Professor Faculty of Nursing Université de Montréal  Dr. Deborah D’Avolio, PhD, BC-ACNP, ANP Nurse Coach (BC), Associate Professor Christine E. Lynn College of Nursing Florida Atlantic University</dc:title>
  <dc:creator>Tanya Mailhot</dc:creator>
  <cp:lastModifiedBy>Tanya Mailhot</cp:lastModifiedBy>
  <cp:revision>9</cp:revision>
  <dcterms:created xsi:type="dcterms:W3CDTF">2020-10-16T00:48:42Z</dcterms:created>
  <dcterms:modified xsi:type="dcterms:W3CDTF">2020-10-17T12:20:25Z</dcterms:modified>
</cp:coreProperties>
</file>